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17"/>
  </p:notesMasterIdLst>
  <p:sldIdLst>
    <p:sldId id="344" r:id="rId2"/>
    <p:sldId id="329" r:id="rId3"/>
    <p:sldId id="362" r:id="rId4"/>
    <p:sldId id="361" r:id="rId5"/>
    <p:sldId id="347" r:id="rId6"/>
    <p:sldId id="363" r:id="rId7"/>
    <p:sldId id="364" r:id="rId8"/>
    <p:sldId id="365" r:id="rId9"/>
    <p:sldId id="366" r:id="rId10"/>
    <p:sldId id="367" r:id="rId11"/>
    <p:sldId id="368" r:id="rId12"/>
    <p:sldId id="348" r:id="rId13"/>
    <p:sldId id="310" r:id="rId14"/>
    <p:sldId id="359" r:id="rId15"/>
    <p:sldId id="360" r:id="rId1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formation for developer" id="{8EFAF8DB-A969-4135-B19A-87D8D207BB21}">
          <p14:sldIdLst/>
        </p14:section>
        <p14:section name="The module template" id="{8009B8BC-B268-4F0C-AAE0-586D8923A8C0}">
          <p14:sldIdLst>
            <p14:sldId id="344"/>
            <p14:sldId id="329"/>
            <p14:sldId id="362"/>
            <p14:sldId id="361"/>
            <p14:sldId id="347"/>
            <p14:sldId id="363"/>
            <p14:sldId id="364"/>
            <p14:sldId id="365"/>
            <p14:sldId id="366"/>
            <p14:sldId id="367"/>
            <p14:sldId id="368"/>
            <p14:sldId id="348"/>
            <p14:sldId id="310"/>
            <p14:sldId id="359"/>
            <p14:sldId id="360"/>
          </p14:sldIdLst>
        </p14:section>
        <p14:section name="ENAI icons" id="{6B7EFC39-6B25-440B-B139-1D98971D3BF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Trevisiol" initials="OT" lastIdx="4" clrIdx="0">
    <p:extLst>
      <p:ext uri="{19B8F6BF-5375-455C-9EA6-DF929625EA0E}">
        <p15:presenceInfo xmlns:p15="http://schemas.microsoft.com/office/powerpoint/2012/main" userId="Oliver Trevisi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68736" autoAdjust="0"/>
  </p:normalViewPr>
  <p:slideViewPr>
    <p:cSldViewPr snapToGrid="0">
      <p:cViewPr varScale="1">
        <p:scale>
          <a:sx n="105" d="100"/>
          <a:sy n="105" d="100"/>
        </p:scale>
        <p:origin x="1788" y="90"/>
      </p:cViewPr>
      <p:guideLst>
        <p:guide orient="horz" pos="2160"/>
        <p:guide pos="2880"/>
        <p:guide pos="3840"/>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7T13:08:45.443" idx="4">
    <p:pos x="10" y="10"/>
    <p:text>Das könnte auch ganz gut als Aufhänger für den Start geeignet sein, oder?</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t>26.11.2019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t>‹Nr.›</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a:t>
            </a:fld>
            <a:endParaRPr lang="cs-CZ" dirty="0"/>
          </a:p>
        </p:txBody>
      </p:sp>
    </p:spTree>
    <p:extLst>
      <p:ext uri="{BB962C8B-B14F-4D97-AF65-F5344CB8AC3E}">
        <p14:creationId xmlns:p14="http://schemas.microsoft.com/office/powerpoint/2010/main" val="77481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12</a:t>
            </a:fld>
            <a:endParaRPr lang="cs-CZ" dirty="0"/>
          </a:p>
        </p:txBody>
      </p:sp>
    </p:spTree>
    <p:extLst>
      <p:ext uri="{BB962C8B-B14F-4D97-AF65-F5344CB8AC3E}">
        <p14:creationId xmlns:p14="http://schemas.microsoft.com/office/powerpoint/2010/main" val="215328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13</a:t>
            </a:fld>
            <a:endParaRPr lang="cs-CZ" dirty="0"/>
          </a:p>
        </p:txBody>
      </p:sp>
    </p:spTree>
    <p:extLst>
      <p:ext uri="{BB962C8B-B14F-4D97-AF65-F5344CB8AC3E}">
        <p14:creationId xmlns:p14="http://schemas.microsoft.com/office/powerpoint/2010/main" val="121910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14</a:t>
            </a:fld>
            <a:endParaRPr lang="cs-CZ" dirty="0"/>
          </a:p>
        </p:txBody>
      </p:sp>
    </p:spTree>
    <p:extLst>
      <p:ext uri="{BB962C8B-B14F-4D97-AF65-F5344CB8AC3E}">
        <p14:creationId xmlns:p14="http://schemas.microsoft.com/office/powerpoint/2010/main" val="228917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15</a:t>
            </a:fld>
            <a:endParaRPr lang="cs-CZ" dirty="0"/>
          </a:p>
        </p:txBody>
      </p:sp>
    </p:spTree>
    <p:extLst>
      <p:ext uri="{BB962C8B-B14F-4D97-AF65-F5344CB8AC3E}">
        <p14:creationId xmlns:p14="http://schemas.microsoft.com/office/powerpoint/2010/main" val="2470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de-D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This is basic information for trainers, who train the instructors of Higher education institutions (HEI) – NOT for the participants of a training.</a:t>
            </a: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2</a:t>
            </a:fld>
            <a:endParaRPr lang="cs-CZ" dirty="0"/>
          </a:p>
        </p:txBody>
      </p:sp>
    </p:spTree>
    <p:extLst>
      <p:ext uri="{BB962C8B-B14F-4D97-AF65-F5344CB8AC3E}">
        <p14:creationId xmlns:p14="http://schemas.microsoft.com/office/powerpoint/2010/main" val="228335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de-D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t>This is basic information for trainers, who train the instructors of Higher education institutions (HEI) – NOT for the participants of a training.</a:t>
            </a: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a:t>
            </a:fld>
            <a:endParaRPr lang="cs-CZ" dirty="0"/>
          </a:p>
        </p:txBody>
      </p:sp>
    </p:spTree>
    <p:extLst>
      <p:ext uri="{BB962C8B-B14F-4D97-AF65-F5344CB8AC3E}">
        <p14:creationId xmlns:p14="http://schemas.microsoft.com/office/powerpoint/2010/main" val="228335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baseline="0" noProof="0" dirty="0" smtClean="0"/>
          </a:p>
          <a:p>
            <a:r>
              <a:rPr lang="en-GB" b="1" baseline="0" noProof="0" dirty="0" smtClean="0"/>
              <a:t>This is basic information for the participants of a training given by the trainer and should be included in the training or its description for the participants.</a:t>
            </a:r>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4</a:t>
            </a:fld>
            <a:endParaRPr lang="cs-CZ" dirty="0"/>
          </a:p>
        </p:txBody>
      </p:sp>
    </p:spTree>
    <p:extLst>
      <p:ext uri="{BB962C8B-B14F-4D97-AF65-F5344CB8AC3E}">
        <p14:creationId xmlns:p14="http://schemas.microsoft.com/office/powerpoint/2010/main" val="365687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5</a:t>
            </a:fld>
            <a:endParaRPr lang="cs-CZ" dirty="0"/>
          </a:p>
        </p:txBody>
      </p:sp>
    </p:spTree>
    <p:extLst>
      <p:ext uri="{BB962C8B-B14F-4D97-AF65-F5344CB8AC3E}">
        <p14:creationId xmlns:p14="http://schemas.microsoft.com/office/powerpoint/2010/main" val="105771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1" noProof="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6</a:t>
            </a:fld>
            <a:endParaRPr lang="cs-CZ" dirty="0"/>
          </a:p>
        </p:txBody>
      </p:sp>
    </p:spTree>
    <p:extLst>
      <p:ext uri="{BB962C8B-B14F-4D97-AF65-F5344CB8AC3E}">
        <p14:creationId xmlns:p14="http://schemas.microsoft.com/office/powerpoint/2010/main" val="105771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first 2 are examples of cards handed out on campus by a contract cheating company (essay mill)</a:t>
            </a:r>
          </a:p>
          <a:p>
            <a:endParaRPr lang="en-GB" baseline="0" dirty="0" smtClean="0"/>
          </a:p>
          <a:p>
            <a:r>
              <a:rPr lang="en-GB" baseline="0" dirty="0" smtClean="0"/>
              <a:t>The blue card is a card developed at Coventry University to hand out to students that are at risk of using such services.</a:t>
            </a:r>
          </a:p>
          <a:p>
            <a:endParaRPr lang="en-GB" baseline="0" dirty="0" smtClean="0"/>
          </a:p>
          <a:p>
            <a:r>
              <a:rPr lang="en-GB" baseline="0" dirty="0" smtClean="0"/>
              <a:t>The middle card reverse side shows the discount code for Coventry University students.</a:t>
            </a:r>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7</a:t>
            </a:fld>
            <a:endParaRPr lang="cs-CZ" dirty="0"/>
          </a:p>
        </p:txBody>
      </p:sp>
    </p:spTree>
    <p:extLst>
      <p:ext uri="{BB962C8B-B14F-4D97-AF65-F5344CB8AC3E}">
        <p14:creationId xmlns:p14="http://schemas.microsoft.com/office/powerpoint/2010/main" val="104387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sets out some</a:t>
            </a:r>
            <a:r>
              <a:rPr lang="en-GB" baseline="0" dirty="0" smtClean="0"/>
              <a:t> of the reasons we have to tackle this problem.  The instructor could ask the class to suggest more threats.</a:t>
            </a:r>
          </a:p>
          <a:p>
            <a:endParaRPr lang="en-GB" baseline="0" dirty="0" smtClean="0"/>
          </a:p>
          <a:p>
            <a:r>
              <a:rPr lang="en-GB" baseline="0" dirty="0" smtClean="0"/>
              <a:t>We must encourage all members of the academic community, including students, to take this matter seriously.</a:t>
            </a:r>
          </a:p>
          <a:p>
            <a:r>
              <a:rPr lang="en-GB" baseline="0" dirty="0" smtClean="0"/>
              <a:t>If students get away without penalty, either because it has been ignored, not noticed or overturned because of a legal challenge and irregularities, then the message will get out that it is OK to do this, they will not be found out.</a:t>
            </a:r>
          </a:p>
          <a:p>
            <a:endParaRPr lang="en-GB" baseline="0" dirty="0" smtClean="0"/>
          </a:p>
          <a:p>
            <a:r>
              <a:rPr lang="en-GB" baseline="0" dirty="0" smtClean="0"/>
              <a:t>However we know that students have been blackmailed by these companies, they are not ethical or reasonable, they just want to make money from students.</a:t>
            </a:r>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8</a:t>
            </a:fld>
            <a:endParaRPr lang="cs-CZ" dirty="0"/>
          </a:p>
        </p:txBody>
      </p:sp>
    </p:spTree>
    <p:extLst>
      <p:ext uri="{BB962C8B-B14F-4D97-AF65-F5344CB8AC3E}">
        <p14:creationId xmlns:p14="http://schemas.microsoft.com/office/powerpoint/2010/main" val="229820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Design of assessment can make it more difficult for contract cheating to occur, but there is no cheating-proof format.</a:t>
            </a:r>
          </a:p>
          <a:p>
            <a:r>
              <a:rPr lang="en-GB" dirty="0" smtClean="0"/>
              <a:t>Setting exams instead of coursework is not the answer, the assessment task should be the best way to demonstrate learning and achievement and should in itself be developmental.</a:t>
            </a:r>
          </a:p>
          <a:p>
            <a:endParaRPr lang="en-GB" dirty="0" smtClean="0"/>
          </a:p>
          <a:p>
            <a:r>
              <a:rPr lang="en-GB" dirty="0" smtClean="0"/>
              <a:t>All staff should be obliged to report suspected cases, but this will generally mean they have more work to do to process the allegations and generate evidence. The institutional policies should</a:t>
            </a:r>
            <a:r>
              <a:rPr lang="en-GB" baseline="0" dirty="0" smtClean="0"/>
              <a:t> recognise this conflict and provide practical support for bringing the evidence.</a:t>
            </a:r>
          </a:p>
          <a:p>
            <a:endParaRPr lang="en-GB" baseline="0" dirty="0" smtClean="0"/>
          </a:p>
          <a:p>
            <a:r>
              <a:rPr lang="en-GB" baseline="0" dirty="0" smtClean="0"/>
              <a:t>Research particularly in Australia, is helping to throw light on motivations for contract cheating.</a:t>
            </a:r>
            <a:endParaRPr lang="en-GB" dirty="0" smtClean="0"/>
          </a:p>
          <a:p>
            <a:r>
              <a:rPr lang="en-GB" dirty="0" smtClean="0"/>
              <a:t>There are some new tools available, but they are very expensive and by no means a “silver bullet”.  They can help to generate</a:t>
            </a:r>
            <a:r>
              <a:rPr lang="en-GB" baseline="0" dirty="0" smtClean="0"/>
              <a:t> evidence when there is a suspicion.</a:t>
            </a:r>
          </a:p>
          <a:p>
            <a:r>
              <a:rPr lang="en-GB" baseline="0" dirty="0" smtClean="0"/>
              <a:t>One good way to find cases is to encourage students to report cases they become awareness, with a sound system for protecting their identity.</a:t>
            </a:r>
          </a:p>
          <a:p>
            <a:r>
              <a:rPr lang="en-GB" baseline="0" dirty="0" smtClean="0"/>
              <a:t>Some countries already have legislation and others ae developing it, but again this is not going to solve the problem, stop companies from setting up elsewhere in the world, but it may mean that getting help from anyone becomes a criminal offence.</a:t>
            </a:r>
            <a:endParaRPr lang="en-GB" dirty="0"/>
          </a:p>
        </p:txBody>
      </p:sp>
      <p:sp>
        <p:nvSpPr>
          <p:cNvPr id="4" name="Slide Number Placeholder 3"/>
          <p:cNvSpPr>
            <a:spLocks noGrp="1"/>
          </p:cNvSpPr>
          <p:nvPr>
            <p:ph type="sldNum" sz="quarter" idx="10"/>
          </p:nvPr>
        </p:nvSpPr>
        <p:spPr/>
        <p:txBody>
          <a:bodyPr/>
          <a:lstStyle/>
          <a:p>
            <a:fld id="{31CBB758-5CCA-4FC4-A17D-E88687967B5F}" type="slidenum">
              <a:rPr lang="cs-CZ" smtClean="0"/>
              <a:t>9</a:t>
            </a:fld>
            <a:endParaRPr lang="cs-CZ" dirty="0"/>
          </a:p>
        </p:txBody>
      </p:sp>
    </p:spTree>
    <p:extLst>
      <p:ext uri="{BB962C8B-B14F-4D97-AF65-F5344CB8AC3E}">
        <p14:creationId xmlns:p14="http://schemas.microsoft.com/office/powerpoint/2010/main" val="689319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71599"/>
            <a:ext cx="8612659" cy="1408777"/>
          </a:xfrm>
        </p:spPr>
        <p:txBody>
          <a:bodyPr anchor="ctr">
            <a:normAutofit/>
          </a:bodyPr>
          <a:lstStyle>
            <a:lvl1pPr algn="l">
              <a:defRPr sz="4000">
                <a:solidFill>
                  <a:schemeClr val="tx1"/>
                </a:solidFill>
                <a:latin typeface="+mn-lt"/>
              </a:defRPr>
            </a:lvl1pPr>
          </a:lstStyle>
          <a:p>
            <a:r>
              <a:rPr lang="cs-CZ" dirty="0" smtClean="0"/>
              <a:t>Kliknutím lze upravit styl.</a:t>
            </a:r>
            <a:endParaRPr lang="cs-CZ" dirty="0"/>
          </a:p>
        </p:txBody>
      </p:sp>
      <p:sp>
        <p:nvSpPr>
          <p:cNvPr id="3" name="Podnadpis 2"/>
          <p:cNvSpPr>
            <a:spLocks noGrp="1"/>
          </p:cNvSpPr>
          <p:nvPr>
            <p:ph type="subTitle" idx="1"/>
          </p:nvPr>
        </p:nvSpPr>
        <p:spPr>
          <a:xfrm>
            <a:off x="3762631" y="2926214"/>
            <a:ext cx="5072449" cy="847606"/>
          </a:xfrm>
        </p:spPr>
        <p:txBody>
          <a:bodyPr>
            <a:normAutofit/>
          </a:bodyPr>
          <a:lstStyle>
            <a:lvl1pPr marL="0" indent="0" algn="r">
              <a:buNone/>
              <a:defRPr sz="20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smtClean="0"/>
              <a:t>Kliknutím lze upravit styl předlohy.</a:t>
            </a:r>
            <a:endParaRPr lang="cs-CZ" dirty="0"/>
          </a:p>
        </p:txBody>
      </p:sp>
      <p:sp>
        <p:nvSpPr>
          <p:cNvPr id="4" name="Zástupný symbol pro datum 3"/>
          <p:cNvSpPr>
            <a:spLocks noGrp="1"/>
          </p:cNvSpPr>
          <p:nvPr>
            <p:ph type="dt" sz="half" idx="10"/>
          </p:nvPr>
        </p:nvSpPr>
        <p:spPr/>
        <p:txBody>
          <a:bodyPr/>
          <a:lstStyle/>
          <a:p>
            <a:r>
              <a:rPr lang="de-DE" smtClean="0"/>
              <a:t>[Insert date]</a:t>
            </a:r>
            <a:endParaRPr lang="cs-CZ"/>
          </a:p>
        </p:txBody>
      </p:sp>
      <p:sp>
        <p:nvSpPr>
          <p:cNvPr id="5" name="Zástupný symbol pro zápatí 4"/>
          <p:cNvSpPr>
            <a:spLocks noGrp="1"/>
          </p:cNvSpPr>
          <p:nvPr>
            <p:ph type="ftr" sz="quarter" idx="11"/>
          </p:nvPr>
        </p:nvSpPr>
        <p:spPr/>
        <p:txBody>
          <a:bodyPr/>
          <a:lstStyle/>
          <a:p>
            <a:r>
              <a:rPr lang="cs-CZ" smtClean="0"/>
              <a:t>Training module: [Insert title]</a:t>
            </a:r>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7116623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dirty="0" smtClean="0"/>
              <a:t>Kliknutím lze upravit styl.</a:t>
            </a:r>
            <a:endParaRPr lang="cs-CZ" dirty="0"/>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de-DE" smtClean="0"/>
              <a:t>[Insert date]</a:t>
            </a:r>
            <a:endParaRPr lang="cs-CZ" dirty="0"/>
          </a:p>
        </p:txBody>
      </p:sp>
      <p:sp>
        <p:nvSpPr>
          <p:cNvPr id="6" name="Zástupný symbol pro zápatí 5"/>
          <p:cNvSpPr>
            <a:spLocks noGrp="1"/>
          </p:cNvSpPr>
          <p:nvPr>
            <p:ph type="ftr" sz="quarter" idx="11"/>
          </p:nvPr>
        </p:nvSpPr>
        <p:spPr/>
        <p:txBody>
          <a:bodyPr/>
          <a:lstStyle/>
          <a:p>
            <a:r>
              <a:rPr lang="cs-CZ" smtClean="0"/>
              <a:t>Training module: [Insert title]</a:t>
            </a:r>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32371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lvl1pPr>
              <a:defRPr sz="3600"/>
            </a:lvl1pPr>
          </a:lstStyle>
          <a:p>
            <a:r>
              <a:rPr lang="cs-CZ" dirty="0"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de-DE" smtClean="0"/>
              <a:t>[Insert date]</a:t>
            </a:r>
            <a:endParaRPr lang="cs-CZ" dirty="0"/>
          </a:p>
        </p:txBody>
      </p:sp>
      <p:sp>
        <p:nvSpPr>
          <p:cNvPr id="5" name="Zástupný symbol pro zápatí 4"/>
          <p:cNvSpPr>
            <a:spLocks noGrp="1"/>
          </p:cNvSpPr>
          <p:nvPr>
            <p:ph type="ftr" sz="quarter" idx="11"/>
          </p:nvPr>
        </p:nvSpPr>
        <p:spPr/>
        <p:txBody>
          <a:bodyPr/>
          <a:lstStyle/>
          <a:p>
            <a:r>
              <a:rPr lang="cs-CZ" smtClean="0"/>
              <a:t>Training module: [Insert title]</a:t>
            </a:r>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30069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normAutofit/>
          </a:bodyPr>
          <a:lstStyle>
            <a:lvl1pPr>
              <a:defRPr sz="3600"/>
            </a:lvl1pPr>
          </a:lstStyle>
          <a:p>
            <a:r>
              <a:rPr lang="cs-CZ" dirty="0" smtClean="0"/>
              <a:t>Kliknutím lze upravit styl.</a:t>
            </a:r>
            <a:endParaRPr lang="cs-CZ" dirty="0"/>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de-DE" smtClean="0"/>
              <a:t>[Insert date]</a:t>
            </a:r>
            <a:endParaRPr lang="cs-CZ" dirty="0"/>
          </a:p>
        </p:txBody>
      </p:sp>
      <p:sp>
        <p:nvSpPr>
          <p:cNvPr id="5" name="Zástupný symbol pro zápatí 4"/>
          <p:cNvSpPr>
            <a:spLocks noGrp="1"/>
          </p:cNvSpPr>
          <p:nvPr>
            <p:ph type="ftr" sz="quarter" idx="11"/>
          </p:nvPr>
        </p:nvSpPr>
        <p:spPr/>
        <p:txBody>
          <a:bodyPr/>
          <a:lstStyle/>
          <a:p>
            <a:r>
              <a:rPr lang="cs-CZ" smtClean="0"/>
              <a:t>Training module: [Insert title]</a:t>
            </a:r>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1974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smtClean="0"/>
              <a:t>Název</a:t>
            </a:r>
            <a:endParaRPr lang="cs-CZ" dirty="0"/>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smtClean="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smtClean="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smtClean="0"/>
              <a:t>Předmět</a:t>
            </a:r>
            <a:endParaRPr lang="en-US" dirty="0"/>
          </a:p>
        </p:txBody>
      </p:sp>
    </p:spTree>
    <p:extLst>
      <p:ext uri="{BB962C8B-B14F-4D97-AF65-F5344CB8AC3E}">
        <p14:creationId xmlns:p14="http://schemas.microsoft.com/office/powerpoint/2010/main" val="2434528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lvl1pPr>
              <a:defRPr sz="3600"/>
            </a:lvl1pPr>
          </a:lstStyle>
          <a:p>
            <a:r>
              <a:rPr lang="cs-CZ" dirty="0" smtClean="0"/>
              <a:t>Kliknutím lze upravit styl.</a:t>
            </a:r>
            <a:endParaRPr lang="cs-CZ" dirty="0"/>
          </a:p>
        </p:txBody>
      </p:sp>
      <p:sp>
        <p:nvSpPr>
          <p:cNvPr id="3" name="Zástupný symbol pro obsah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p>
            <a:r>
              <a:rPr lang="de-DE" dirty="0" smtClean="0"/>
              <a:t>17th July 2019</a:t>
            </a:r>
            <a:endParaRPr lang="cs-CZ" dirty="0"/>
          </a:p>
        </p:txBody>
      </p:sp>
      <p:sp>
        <p:nvSpPr>
          <p:cNvPr id="5" name="Zástupný symbol pro zápatí 4"/>
          <p:cNvSpPr>
            <a:spLocks noGrp="1"/>
          </p:cNvSpPr>
          <p:nvPr>
            <p:ph type="ftr" sz="quarter" idx="11"/>
          </p:nvPr>
        </p:nvSpPr>
        <p:spPr/>
        <p:txBody>
          <a:bodyPr/>
          <a:lstStyle/>
          <a:p>
            <a:r>
              <a:rPr lang="cs-CZ" dirty="0" smtClean="0"/>
              <a:t>Training module: [</a:t>
            </a:r>
            <a:r>
              <a:rPr lang="en-GB" dirty="0" smtClean="0"/>
              <a:t>Contract Cheating</a:t>
            </a:r>
            <a:r>
              <a:rPr lang="cs-CZ" dirty="0" smtClean="0"/>
              <a:t>]</a:t>
            </a:r>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3374189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normAutofit/>
          </a:bodyPr>
          <a:lstStyle>
            <a:lvl1pPr>
              <a:defRPr sz="2000"/>
            </a:lvl1pPr>
            <a:lvl2pPr>
              <a:defRPr sz="2000"/>
            </a:lvl2pPr>
            <a:lvl3pPr>
              <a:defRPr sz="2000"/>
            </a:lvl3pPr>
            <a:lvl4pPr>
              <a:defRPr sz="2000"/>
            </a:lvl4pPr>
            <a:lvl5pPr>
              <a:defRPr sz="20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p>
            <a:r>
              <a:rPr lang="de-DE" smtClean="0"/>
              <a:t>[Insert date]</a:t>
            </a:r>
            <a:endParaRPr lang="cs-CZ"/>
          </a:p>
        </p:txBody>
      </p:sp>
      <p:sp>
        <p:nvSpPr>
          <p:cNvPr id="5" name="Zástupný symbol pro zápatí 4"/>
          <p:cNvSpPr>
            <a:spLocks noGrp="1"/>
          </p:cNvSpPr>
          <p:nvPr>
            <p:ph type="ftr" sz="quarter" idx="11"/>
          </p:nvPr>
        </p:nvSpPr>
        <p:spPr/>
        <p:txBody>
          <a:bodyPr/>
          <a:lstStyle/>
          <a:p>
            <a:r>
              <a:rPr lang="cs-CZ" smtClean="0"/>
              <a:t>Training module: [Insert title]</a:t>
            </a:r>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28141481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623888" y="3442099"/>
            <a:ext cx="7886700" cy="112514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smtClean="0"/>
              <a:t>Kliknutím lze upravit styly předlohy textu.</a:t>
            </a:r>
          </a:p>
        </p:txBody>
      </p:sp>
      <p:sp>
        <p:nvSpPr>
          <p:cNvPr id="4" name="Zástupný symbol pro datum 3"/>
          <p:cNvSpPr>
            <a:spLocks noGrp="1"/>
          </p:cNvSpPr>
          <p:nvPr>
            <p:ph type="dt" sz="half" idx="10"/>
          </p:nvPr>
        </p:nvSpPr>
        <p:spPr/>
        <p:txBody>
          <a:bodyPr/>
          <a:lstStyle/>
          <a:p>
            <a:r>
              <a:rPr lang="de-DE" smtClean="0"/>
              <a:t>[Insert date]</a:t>
            </a:r>
            <a:endParaRPr lang="cs-CZ" dirty="0"/>
          </a:p>
        </p:txBody>
      </p:sp>
      <p:sp>
        <p:nvSpPr>
          <p:cNvPr id="5" name="Zástupný symbol pro zápatí 4"/>
          <p:cNvSpPr>
            <a:spLocks noGrp="1"/>
          </p:cNvSpPr>
          <p:nvPr>
            <p:ph type="ftr" sz="quarter" idx="11"/>
          </p:nvPr>
        </p:nvSpPr>
        <p:spPr/>
        <p:txBody>
          <a:bodyPr/>
          <a:lstStyle/>
          <a:p>
            <a:r>
              <a:rPr lang="cs-CZ" smtClean="0"/>
              <a:t>Training module: [Insert title]</a:t>
            </a:r>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2791592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lvl1pPr>
              <a:defRPr sz="3600"/>
            </a:lvl1pPr>
          </a:lstStyle>
          <a:p>
            <a:r>
              <a:rPr lang="cs-CZ" dirty="0" smtClean="0"/>
              <a:t>Kliknutím lze upravit styl.</a:t>
            </a:r>
            <a:endParaRPr lang="cs-CZ" dirty="0"/>
          </a:p>
        </p:txBody>
      </p:sp>
      <p:sp>
        <p:nvSpPr>
          <p:cNvPr id="3" name="Zástupný symbol pro obsah 2"/>
          <p:cNvSpPr>
            <a:spLocks noGrp="1"/>
          </p:cNvSpPr>
          <p:nvPr>
            <p:ph sz="half" idx="1"/>
          </p:nvPr>
        </p:nvSpPr>
        <p:spPr>
          <a:xfrm>
            <a:off x="628650" y="1369219"/>
            <a:ext cx="3886200" cy="326350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p:nvPr>
        </p:nvSpPr>
        <p:spPr>
          <a:xfrm>
            <a:off x="4629150" y="1369219"/>
            <a:ext cx="3886200" cy="326350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datum 4"/>
          <p:cNvSpPr>
            <a:spLocks noGrp="1"/>
          </p:cNvSpPr>
          <p:nvPr>
            <p:ph type="dt" sz="half" idx="10"/>
          </p:nvPr>
        </p:nvSpPr>
        <p:spPr/>
        <p:txBody>
          <a:bodyPr/>
          <a:lstStyle/>
          <a:p>
            <a:r>
              <a:rPr lang="de-DE" smtClean="0"/>
              <a:t>[Insert date]</a:t>
            </a:r>
            <a:endParaRPr lang="cs-CZ" dirty="0"/>
          </a:p>
        </p:txBody>
      </p:sp>
      <p:sp>
        <p:nvSpPr>
          <p:cNvPr id="6" name="Zástupný symbol pro zápatí 5"/>
          <p:cNvSpPr>
            <a:spLocks noGrp="1"/>
          </p:cNvSpPr>
          <p:nvPr>
            <p:ph type="ftr" sz="quarter" idx="11"/>
          </p:nvPr>
        </p:nvSpPr>
        <p:spPr/>
        <p:txBody>
          <a:bodyPr/>
          <a:lstStyle/>
          <a:p>
            <a:r>
              <a:rPr lang="cs-CZ" smtClean="0"/>
              <a:t>Training module: [Insert title]</a:t>
            </a:r>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42642933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994172"/>
          </a:xfrm>
        </p:spPr>
        <p:txBody>
          <a:bodyPr>
            <a:normAutofit/>
          </a:bodyPr>
          <a:lstStyle>
            <a:lvl1pPr>
              <a:defRPr sz="3600"/>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629842" y="1260872"/>
            <a:ext cx="386834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29842" y="1878806"/>
            <a:ext cx="3868341" cy="276344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2" y="1878806"/>
            <a:ext cx="3887391" cy="276344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de-DE" smtClean="0"/>
              <a:t>[Insert date]</a:t>
            </a:r>
            <a:endParaRPr lang="cs-CZ" dirty="0"/>
          </a:p>
        </p:txBody>
      </p:sp>
      <p:sp>
        <p:nvSpPr>
          <p:cNvPr id="8" name="Zástupný symbol pro zápatí 7"/>
          <p:cNvSpPr>
            <a:spLocks noGrp="1"/>
          </p:cNvSpPr>
          <p:nvPr>
            <p:ph type="ftr" sz="quarter" idx="11"/>
          </p:nvPr>
        </p:nvSpPr>
        <p:spPr/>
        <p:txBody>
          <a:bodyPr/>
          <a:lstStyle/>
          <a:p>
            <a:r>
              <a:rPr lang="cs-CZ" smtClean="0"/>
              <a:t>Training module: [Insert title]</a:t>
            </a:r>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21053857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lvl1pPr>
              <a:defRPr sz="3600"/>
            </a:lvl1pPr>
          </a:lstStyle>
          <a:p>
            <a:r>
              <a:rPr lang="cs-CZ" dirty="0" smtClean="0"/>
              <a:t>Kliknutím lze upravit styl.</a:t>
            </a:r>
            <a:endParaRPr lang="cs-CZ" dirty="0"/>
          </a:p>
        </p:txBody>
      </p:sp>
      <p:sp>
        <p:nvSpPr>
          <p:cNvPr id="3" name="Zástupný symbol pro datum 2"/>
          <p:cNvSpPr>
            <a:spLocks noGrp="1"/>
          </p:cNvSpPr>
          <p:nvPr>
            <p:ph type="dt" sz="half" idx="10"/>
          </p:nvPr>
        </p:nvSpPr>
        <p:spPr/>
        <p:txBody>
          <a:bodyPr/>
          <a:lstStyle/>
          <a:p>
            <a:r>
              <a:rPr lang="de-DE" smtClean="0"/>
              <a:t>[Insert date]</a:t>
            </a:r>
            <a:endParaRPr lang="cs-CZ" dirty="0"/>
          </a:p>
        </p:txBody>
      </p:sp>
      <p:sp>
        <p:nvSpPr>
          <p:cNvPr id="4" name="Zástupný symbol pro zápatí 3"/>
          <p:cNvSpPr>
            <a:spLocks noGrp="1"/>
          </p:cNvSpPr>
          <p:nvPr>
            <p:ph type="ftr" sz="quarter" idx="11"/>
          </p:nvPr>
        </p:nvSpPr>
        <p:spPr/>
        <p:txBody>
          <a:bodyPr/>
          <a:lstStyle/>
          <a:p>
            <a:r>
              <a:rPr lang="cs-CZ" smtClean="0"/>
              <a:t>Training module: [Insert title]</a:t>
            </a:r>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33273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de-DE" smtClean="0"/>
              <a:t>[Insert date]</a:t>
            </a:r>
            <a:endParaRPr lang="cs-CZ" dirty="0"/>
          </a:p>
        </p:txBody>
      </p:sp>
      <p:sp>
        <p:nvSpPr>
          <p:cNvPr id="3" name="Zástupný symbol pro zápatí 2"/>
          <p:cNvSpPr>
            <a:spLocks noGrp="1"/>
          </p:cNvSpPr>
          <p:nvPr>
            <p:ph type="ftr" sz="quarter" idx="11"/>
          </p:nvPr>
        </p:nvSpPr>
        <p:spPr/>
        <p:txBody>
          <a:bodyPr/>
          <a:lstStyle/>
          <a:p>
            <a:r>
              <a:rPr lang="cs-CZ" smtClean="0"/>
              <a:t>Training module: [Insert title]</a:t>
            </a:r>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484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dirty="0" smtClean="0"/>
              <a:t>Kliknutím lze upravit styl.</a:t>
            </a:r>
            <a:endParaRPr lang="cs-CZ" dirty="0"/>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de-DE" smtClean="0"/>
              <a:t>[Insert date]</a:t>
            </a:r>
            <a:endParaRPr lang="cs-CZ" dirty="0"/>
          </a:p>
        </p:txBody>
      </p:sp>
      <p:sp>
        <p:nvSpPr>
          <p:cNvPr id="6" name="Zástupný symbol pro zápatí 5"/>
          <p:cNvSpPr>
            <a:spLocks noGrp="1"/>
          </p:cNvSpPr>
          <p:nvPr>
            <p:ph type="ftr" sz="quarter" idx="11"/>
          </p:nvPr>
        </p:nvSpPr>
        <p:spPr/>
        <p:txBody>
          <a:bodyPr/>
          <a:lstStyle/>
          <a:p>
            <a:r>
              <a:rPr lang="cs-CZ" smtClean="0"/>
              <a:t>Training module: [Insert title]</a:t>
            </a:r>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‹Nr.›</a:t>
            </a:fld>
            <a:endParaRPr lang="cs-CZ" dirty="0"/>
          </a:p>
        </p:txBody>
      </p:sp>
    </p:spTree>
    <p:extLst>
      <p:ext uri="{BB962C8B-B14F-4D97-AF65-F5344CB8AC3E}">
        <p14:creationId xmlns:p14="http://schemas.microsoft.com/office/powerpoint/2010/main" val="58925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smtClean="0"/>
              <a:t>Kliknutím</a:t>
            </a:r>
            <a:r>
              <a:rPr lang="en-US" noProof="0" dirty="0" smtClean="0"/>
              <a:t> </a:t>
            </a:r>
            <a:r>
              <a:rPr lang="en-US" noProof="0" dirty="0" err="1" smtClean="0"/>
              <a:t>lze</a:t>
            </a:r>
            <a:r>
              <a:rPr lang="en-US" noProof="0" dirty="0" smtClean="0"/>
              <a:t> </a:t>
            </a:r>
            <a:r>
              <a:rPr lang="en-US" noProof="0" dirty="0" err="1" smtClean="0"/>
              <a:t>upravit</a:t>
            </a:r>
            <a:r>
              <a:rPr lang="en-US" noProof="0" dirty="0" smtClean="0"/>
              <a:t> </a:t>
            </a:r>
            <a:r>
              <a:rPr lang="en-US" noProof="0" dirty="0" err="1" smtClean="0"/>
              <a:t>styl</a:t>
            </a:r>
            <a:r>
              <a:rPr lang="en-US" noProof="0" dirty="0" smtClean="0"/>
              <a:t>.</a:t>
            </a:r>
            <a:endParaRPr lang="en-US" noProof="0" dirty="0"/>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smtClean="0"/>
              <a:t>Kliknutím</a:t>
            </a:r>
            <a:r>
              <a:rPr lang="en-US" noProof="0" dirty="0" smtClean="0"/>
              <a:t> </a:t>
            </a:r>
            <a:r>
              <a:rPr lang="en-US" noProof="0" dirty="0" err="1" smtClean="0"/>
              <a:t>lze</a:t>
            </a:r>
            <a:r>
              <a:rPr lang="en-US" noProof="0" dirty="0" smtClean="0"/>
              <a:t> </a:t>
            </a:r>
            <a:r>
              <a:rPr lang="en-US" noProof="0" dirty="0" err="1" smtClean="0"/>
              <a:t>upravit</a:t>
            </a:r>
            <a:r>
              <a:rPr lang="en-US" noProof="0" dirty="0" smtClean="0"/>
              <a:t> </a:t>
            </a:r>
            <a:r>
              <a:rPr lang="en-US" noProof="0" dirty="0" err="1" smtClean="0"/>
              <a:t>styly</a:t>
            </a:r>
            <a:r>
              <a:rPr lang="en-US" noProof="0" dirty="0" smtClean="0"/>
              <a:t> </a:t>
            </a:r>
            <a:r>
              <a:rPr lang="en-US" noProof="0" dirty="0" err="1" smtClean="0"/>
              <a:t>předlohy</a:t>
            </a:r>
            <a:r>
              <a:rPr lang="en-US" noProof="0" dirty="0" smtClean="0"/>
              <a:t> </a:t>
            </a:r>
            <a:r>
              <a:rPr lang="en-US" noProof="0" dirty="0" err="1" smtClean="0"/>
              <a:t>textu</a:t>
            </a:r>
            <a:r>
              <a:rPr lang="en-US" noProof="0" dirty="0" smtClean="0"/>
              <a:t>.</a:t>
            </a:r>
          </a:p>
          <a:p>
            <a:pPr lvl="1"/>
            <a:r>
              <a:rPr lang="en-US" noProof="0" dirty="0" err="1" smtClean="0"/>
              <a:t>Druhá</a:t>
            </a:r>
            <a:r>
              <a:rPr lang="en-US" noProof="0" dirty="0" smtClean="0"/>
              <a:t> </a:t>
            </a:r>
            <a:r>
              <a:rPr lang="en-US" noProof="0" dirty="0" err="1" smtClean="0"/>
              <a:t>úroveň</a:t>
            </a:r>
            <a:endParaRPr lang="en-US" noProof="0" dirty="0" smtClean="0"/>
          </a:p>
          <a:p>
            <a:pPr lvl="2"/>
            <a:r>
              <a:rPr lang="en-US" noProof="0" dirty="0" err="1" smtClean="0"/>
              <a:t>Třetí</a:t>
            </a:r>
            <a:r>
              <a:rPr lang="en-US" noProof="0" dirty="0" smtClean="0"/>
              <a:t> </a:t>
            </a:r>
            <a:r>
              <a:rPr lang="en-US" noProof="0" dirty="0" err="1" smtClean="0"/>
              <a:t>úroveň</a:t>
            </a:r>
            <a:endParaRPr lang="en-US" noProof="0" dirty="0" smtClean="0"/>
          </a:p>
          <a:p>
            <a:pPr lvl="3"/>
            <a:r>
              <a:rPr lang="en-US" noProof="0" dirty="0" err="1" smtClean="0"/>
              <a:t>Čtvrtá</a:t>
            </a:r>
            <a:r>
              <a:rPr lang="en-US" noProof="0" dirty="0" smtClean="0"/>
              <a:t> </a:t>
            </a:r>
            <a:r>
              <a:rPr lang="en-US" noProof="0" dirty="0" err="1" smtClean="0"/>
              <a:t>úroveň</a:t>
            </a:r>
            <a:endParaRPr lang="en-US" noProof="0" dirty="0" smtClean="0"/>
          </a:p>
          <a:p>
            <a:pPr lvl="4"/>
            <a:r>
              <a:rPr lang="en-US" noProof="0" dirty="0" err="1" smtClean="0"/>
              <a:t>Pátá</a:t>
            </a:r>
            <a:r>
              <a:rPr lang="en-US" noProof="0" dirty="0" smtClean="0"/>
              <a:t> </a:t>
            </a:r>
            <a:r>
              <a:rPr lang="en-US" noProof="0" dirty="0" err="1" smtClean="0"/>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r>
              <a:rPr lang="de-DE" smtClean="0"/>
              <a:t>[Insert date]</a:t>
            </a:r>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r>
              <a:rPr lang="en-US" smtClean="0"/>
              <a:t>Training module: [Insert title]</a:t>
            </a:r>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‹Nr.›</a:t>
            </a:fld>
            <a:endParaRPr lang="cs-CZ"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heatingandassessment.edu.a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heatingandassessment.edu.au/wp-content/uploads/2018/03/2018-infographic.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GB" sz="4000" dirty="0" smtClean="0"/>
              <a:t>Contract Cheating</a:t>
            </a:r>
            <a:endParaRPr lang="en-GB" sz="4000" dirty="0"/>
          </a:p>
        </p:txBody>
      </p:sp>
      <p:sp>
        <p:nvSpPr>
          <p:cNvPr id="2" name="Podnadpis 1"/>
          <p:cNvSpPr>
            <a:spLocks noGrp="1"/>
          </p:cNvSpPr>
          <p:nvPr>
            <p:ph type="subTitle" idx="1"/>
          </p:nvPr>
        </p:nvSpPr>
        <p:spPr/>
        <p:txBody>
          <a:bodyPr>
            <a:normAutofit/>
          </a:bodyPr>
          <a:lstStyle/>
          <a:p>
            <a:r>
              <a:rPr lang="en-GB" dirty="0"/>
              <a:t>Training module for HEI </a:t>
            </a:r>
            <a:r>
              <a:rPr lang="en-GB" dirty="0" smtClean="0"/>
              <a:t>instructors</a:t>
            </a:r>
          </a:p>
          <a:p>
            <a:r>
              <a:rPr lang="en-GB" dirty="0" smtClean="0"/>
              <a:t>Version: O1-A-1, English, 17 July 2019</a:t>
            </a:r>
            <a:endParaRPr lang="en-GB" sz="2000" dirty="0"/>
          </a:p>
        </p:txBody>
      </p:sp>
    </p:spTree>
    <p:extLst>
      <p:ext uri="{BB962C8B-B14F-4D97-AF65-F5344CB8AC3E}">
        <p14:creationId xmlns:p14="http://schemas.microsoft.com/office/powerpoint/2010/main" val="420406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from research</a:t>
            </a:r>
            <a:endParaRPr lang="en-GB" dirty="0"/>
          </a:p>
        </p:txBody>
      </p:sp>
      <p:sp>
        <p:nvSpPr>
          <p:cNvPr id="3" name="Content Placeholder 2"/>
          <p:cNvSpPr>
            <a:spLocks noGrp="1"/>
          </p:cNvSpPr>
          <p:nvPr>
            <p:ph idx="1"/>
          </p:nvPr>
        </p:nvSpPr>
        <p:spPr>
          <a:xfrm>
            <a:off x="628650" y="1268596"/>
            <a:ext cx="7886700" cy="3482999"/>
          </a:xfrm>
        </p:spPr>
        <p:txBody>
          <a:bodyPr>
            <a:normAutofit fontScale="92500" lnSpcReduction="20000"/>
          </a:bodyPr>
          <a:lstStyle/>
          <a:p>
            <a:r>
              <a:rPr lang="en-GB" dirty="0" smtClean="0"/>
              <a:t>Commissioned work not always of an appropriate standard (may stand out because too good or very poor depending on who did it)</a:t>
            </a:r>
          </a:p>
          <a:p>
            <a:r>
              <a:rPr lang="en-GB" dirty="0" smtClean="0"/>
              <a:t>Essay mills: </a:t>
            </a:r>
          </a:p>
          <a:p>
            <a:pPr lvl="1"/>
            <a:r>
              <a:rPr lang="en-GB" dirty="0" smtClean="0"/>
              <a:t>Not always delivered on time</a:t>
            </a:r>
          </a:p>
          <a:p>
            <a:pPr lvl="1"/>
            <a:r>
              <a:rPr lang="en-GB" dirty="0" smtClean="0"/>
              <a:t>Price paid does not align with standard of work delivered</a:t>
            </a:r>
          </a:p>
          <a:p>
            <a:pPr lvl="1"/>
            <a:r>
              <a:rPr lang="en-GB" dirty="0" smtClean="0"/>
              <a:t>Terms and conditions – often no protection of personal data</a:t>
            </a:r>
          </a:p>
          <a:p>
            <a:pPr marL="0" indent="0" algn="just">
              <a:buNone/>
            </a:pPr>
            <a:r>
              <a:rPr lang="en-GB" dirty="0" smtClean="0"/>
              <a:t>			(Sutherland-Smith and </a:t>
            </a:r>
            <a:r>
              <a:rPr lang="en-GB" dirty="0" err="1" smtClean="0"/>
              <a:t>Dullaghan</a:t>
            </a:r>
            <a:r>
              <a:rPr lang="en-GB" dirty="0" smtClean="0"/>
              <a:t> 2019)</a:t>
            </a:r>
          </a:p>
          <a:p>
            <a:pPr algn="just"/>
            <a:r>
              <a:rPr lang="en-GB" dirty="0" smtClean="0"/>
              <a:t>The majority of contact cheating is in the form of sharing, downloading or support from family and friends</a:t>
            </a:r>
          </a:p>
          <a:p>
            <a:pPr algn="just"/>
            <a:r>
              <a:rPr lang="en-GB" dirty="0" smtClean="0"/>
              <a:t>Students are far less concerned than academics about the ethics of contract cheating</a:t>
            </a:r>
          </a:p>
          <a:p>
            <a:pPr marL="3200400" lvl="7" indent="0" algn="just">
              <a:buNone/>
            </a:pPr>
            <a:r>
              <a:rPr lang="en-GB" dirty="0" smtClean="0"/>
              <a:t>(</a:t>
            </a:r>
            <a:r>
              <a:rPr lang="en-GB" dirty="0" err="1" smtClean="0"/>
              <a:t>Bretag</a:t>
            </a:r>
            <a:r>
              <a:rPr lang="en-GB" dirty="0" smtClean="0"/>
              <a:t>, Harper et al 2017, 2018)</a:t>
            </a:r>
            <a:endParaRPr lang="en-GB" dirty="0"/>
          </a:p>
        </p:txBody>
      </p:sp>
      <p:sp>
        <p:nvSpPr>
          <p:cNvPr id="6" name="Slide Number Placeholder 5"/>
          <p:cNvSpPr>
            <a:spLocks noGrp="1"/>
          </p:cNvSpPr>
          <p:nvPr>
            <p:ph type="sldNum" sz="quarter" idx="12"/>
          </p:nvPr>
        </p:nvSpPr>
        <p:spPr/>
        <p:txBody>
          <a:bodyPr/>
          <a:lstStyle/>
          <a:p>
            <a:fld id="{788345F0-FA79-49AB-88A6-267CA573EFB8}" type="slidenum">
              <a:rPr lang="cs-CZ" smtClean="0"/>
              <a:t>10</a:t>
            </a:fld>
            <a:endParaRPr lang="cs-CZ" dirty="0"/>
          </a:p>
        </p:txBody>
      </p:sp>
      <p:sp>
        <p:nvSpPr>
          <p:cNvPr id="7"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293505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input</a:t>
            </a:r>
            <a:endParaRPr lang="en-GB" dirty="0"/>
          </a:p>
        </p:txBody>
      </p:sp>
      <p:sp>
        <p:nvSpPr>
          <p:cNvPr id="3" name="Content Placeholder 2"/>
          <p:cNvSpPr>
            <a:spLocks noGrp="1"/>
          </p:cNvSpPr>
          <p:nvPr>
            <p:ph idx="1"/>
          </p:nvPr>
        </p:nvSpPr>
        <p:spPr>
          <a:xfrm>
            <a:off x="628650" y="1524629"/>
            <a:ext cx="7886700" cy="2965076"/>
          </a:xfrm>
        </p:spPr>
        <p:txBody>
          <a:bodyPr/>
          <a:lstStyle/>
          <a:p>
            <a:r>
              <a:rPr lang="en-GB" dirty="0" smtClean="0"/>
              <a:t>Working in groups (if audience &gt; 8 people)</a:t>
            </a:r>
          </a:p>
          <a:p>
            <a:r>
              <a:rPr lang="en-GB" dirty="0" smtClean="0"/>
              <a:t>What experiences do you have of</a:t>
            </a:r>
          </a:p>
          <a:p>
            <a:pPr lvl="1"/>
            <a:r>
              <a:rPr lang="en-GB" dirty="0" smtClean="0"/>
              <a:t>Developing policies to address contract cheating</a:t>
            </a:r>
          </a:p>
          <a:p>
            <a:pPr lvl="1"/>
            <a:r>
              <a:rPr lang="en-GB" dirty="0" smtClean="0"/>
              <a:t>Finding cases of contract cheating</a:t>
            </a:r>
          </a:p>
          <a:p>
            <a:pPr lvl="1"/>
            <a:r>
              <a:rPr lang="en-GB" dirty="0" smtClean="0"/>
              <a:t>Generating the evidence to prove it has happened</a:t>
            </a:r>
          </a:p>
          <a:p>
            <a:pPr lvl="1"/>
            <a:r>
              <a:rPr lang="en-GB" dirty="0" smtClean="0"/>
              <a:t>Holding hearings to present the evidence</a:t>
            </a:r>
          </a:p>
          <a:p>
            <a:pPr lvl="1"/>
            <a:r>
              <a:rPr lang="en-GB" dirty="0" smtClean="0"/>
              <a:t>Applying sanctions to students found guilty</a:t>
            </a:r>
          </a:p>
          <a:p>
            <a:pPr lvl="1"/>
            <a:r>
              <a:rPr lang="en-GB" dirty="0" smtClean="0"/>
              <a:t>Dealing with essay mills on campus or on social media</a:t>
            </a:r>
          </a:p>
          <a:p>
            <a:endParaRPr lang="en-GB" dirty="0"/>
          </a:p>
        </p:txBody>
      </p:sp>
      <p:sp>
        <p:nvSpPr>
          <p:cNvPr id="6" name="Slide Number Placeholder 5"/>
          <p:cNvSpPr>
            <a:spLocks noGrp="1"/>
          </p:cNvSpPr>
          <p:nvPr>
            <p:ph type="sldNum" sz="quarter" idx="12"/>
          </p:nvPr>
        </p:nvSpPr>
        <p:spPr/>
        <p:txBody>
          <a:bodyPr/>
          <a:lstStyle/>
          <a:p>
            <a:fld id="{788345F0-FA79-49AB-88A6-267CA573EFB8}" type="slidenum">
              <a:rPr lang="cs-CZ" smtClean="0"/>
              <a:t>11</a:t>
            </a:fld>
            <a:endParaRPr lang="cs-CZ" dirty="0"/>
          </a:p>
        </p:txBody>
      </p:sp>
      <p:sp>
        <p:nvSpPr>
          <p:cNvPr id="7"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274816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Summary</a:t>
            </a:r>
            <a:endParaRPr lang="en-GB" dirty="0"/>
          </a:p>
        </p:txBody>
      </p:sp>
      <p:sp>
        <p:nvSpPr>
          <p:cNvPr id="3" name="Zástupný symbol pro obsah 2"/>
          <p:cNvSpPr>
            <a:spLocks noGrp="1"/>
          </p:cNvSpPr>
          <p:nvPr>
            <p:ph idx="1"/>
          </p:nvPr>
        </p:nvSpPr>
        <p:spPr>
          <a:xfrm>
            <a:off x="628650" y="1606925"/>
            <a:ext cx="7886700" cy="3074804"/>
          </a:xfrm>
        </p:spPr>
        <p:txBody>
          <a:bodyPr/>
          <a:lstStyle/>
          <a:p>
            <a:r>
              <a:rPr lang="en-GB" dirty="0" smtClean="0">
                <a:solidFill>
                  <a:srgbClr val="00B050"/>
                </a:solidFill>
              </a:rPr>
              <a:t>The global higher education sector </a:t>
            </a:r>
            <a:r>
              <a:rPr lang="en-GB" dirty="0">
                <a:solidFill>
                  <a:srgbClr val="00B050"/>
                </a:solidFill>
              </a:rPr>
              <a:t>cannot afford to do nothing</a:t>
            </a:r>
          </a:p>
          <a:p>
            <a:r>
              <a:rPr lang="en-GB" dirty="0" smtClean="0"/>
              <a:t>Minimum requirement is strong</a:t>
            </a:r>
            <a:r>
              <a:rPr lang="en-GB" dirty="0"/>
              <a:t>, clear, transparent and consistently applied policies, procedures and </a:t>
            </a:r>
            <a:r>
              <a:rPr lang="en-GB" dirty="0" smtClean="0"/>
              <a:t>sanctions</a:t>
            </a:r>
          </a:p>
          <a:p>
            <a:r>
              <a:rPr lang="en-GB" dirty="0" smtClean="0">
                <a:solidFill>
                  <a:srgbClr val="7030A0"/>
                </a:solidFill>
              </a:rPr>
              <a:t>Provide education and training for everyone regularly</a:t>
            </a:r>
            <a:endParaRPr lang="en-GB" dirty="0">
              <a:solidFill>
                <a:srgbClr val="7030A0"/>
              </a:solidFill>
            </a:endParaRPr>
          </a:p>
          <a:p>
            <a:r>
              <a:rPr lang="en-GB" dirty="0" smtClean="0">
                <a:solidFill>
                  <a:srgbClr val="00B050"/>
                </a:solidFill>
              </a:rPr>
              <a:t>How can you know whether your students,  </a:t>
            </a:r>
            <a:r>
              <a:rPr lang="en-GB" dirty="0">
                <a:solidFill>
                  <a:srgbClr val="00B050"/>
                </a:solidFill>
              </a:rPr>
              <a:t>staff </a:t>
            </a:r>
            <a:r>
              <a:rPr lang="en-GB" dirty="0" smtClean="0">
                <a:solidFill>
                  <a:srgbClr val="00B050"/>
                </a:solidFill>
              </a:rPr>
              <a:t>and alumni are working </a:t>
            </a:r>
            <a:r>
              <a:rPr lang="en-GB" dirty="0">
                <a:solidFill>
                  <a:srgbClr val="00B050"/>
                </a:solidFill>
              </a:rPr>
              <a:t>as ghost writers?</a:t>
            </a:r>
          </a:p>
          <a:p>
            <a:r>
              <a:rPr lang="en-GB" dirty="0" smtClean="0">
                <a:solidFill>
                  <a:srgbClr val="7030A0"/>
                </a:solidFill>
              </a:rPr>
              <a:t>This is an evolving threat, requiring regular </a:t>
            </a:r>
            <a:r>
              <a:rPr lang="en-GB" dirty="0">
                <a:solidFill>
                  <a:srgbClr val="7030A0"/>
                </a:solidFill>
              </a:rPr>
              <a:t>reviews </a:t>
            </a:r>
            <a:r>
              <a:rPr lang="en-GB" dirty="0" smtClean="0">
                <a:solidFill>
                  <a:srgbClr val="7030A0"/>
                </a:solidFill>
              </a:rPr>
              <a:t>and updates</a:t>
            </a:r>
          </a:p>
          <a:p>
            <a:r>
              <a:rPr lang="en-GB" dirty="0" smtClean="0">
                <a:solidFill>
                  <a:schemeClr val="accent5">
                    <a:lumMod val="75000"/>
                  </a:schemeClr>
                </a:solidFill>
              </a:rPr>
              <a:t>HE </a:t>
            </a:r>
            <a:r>
              <a:rPr lang="en-GB" dirty="0">
                <a:solidFill>
                  <a:schemeClr val="accent5">
                    <a:lumMod val="75000"/>
                  </a:schemeClr>
                </a:solidFill>
              </a:rPr>
              <a:t>providers should share intelligence and learn from each other</a:t>
            </a:r>
            <a:endParaRPr lang="en-GB" dirty="0"/>
          </a:p>
        </p:txBody>
      </p:sp>
      <p:sp>
        <p:nvSpPr>
          <p:cNvPr id="6" name="Foliennummernplatzhalter 5"/>
          <p:cNvSpPr>
            <a:spLocks noGrp="1"/>
          </p:cNvSpPr>
          <p:nvPr>
            <p:ph type="sldNum" sz="quarter" idx="12"/>
          </p:nvPr>
        </p:nvSpPr>
        <p:spPr/>
        <p:txBody>
          <a:bodyPr/>
          <a:lstStyle/>
          <a:p>
            <a:fld id="{788345F0-FA79-49AB-88A6-267CA573EFB8}" type="slidenum">
              <a:rPr lang="cs-CZ" smtClean="0"/>
              <a:t>12</a:t>
            </a:fld>
            <a:endParaRPr lang="cs-CZ" dirty="0"/>
          </a:p>
        </p:txBody>
      </p:sp>
      <p:sp>
        <p:nvSpPr>
          <p:cNvPr id="7"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231853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Acknowledgement &amp; references</a:t>
            </a:r>
            <a:endParaRPr lang="en-GB" dirty="0"/>
          </a:p>
        </p:txBody>
      </p:sp>
      <p:sp>
        <p:nvSpPr>
          <p:cNvPr id="3" name="Zástupný symbol pro obsah 2"/>
          <p:cNvSpPr>
            <a:spLocks noGrp="1"/>
          </p:cNvSpPr>
          <p:nvPr>
            <p:ph idx="1"/>
          </p:nvPr>
        </p:nvSpPr>
        <p:spPr>
          <a:xfrm>
            <a:off x="628650" y="1268596"/>
            <a:ext cx="7886700" cy="3482999"/>
          </a:xfrm>
        </p:spPr>
        <p:txBody>
          <a:bodyPr>
            <a:normAutofit lnSpcReduction="10000"/>
          </a:bodyPr>
          <a:lstStyle/>
          <a:p>
            <a:r>
              <a:rPr lang="en-GB" dirty="0" err="1"/>
              <a:t>Bretag</a:t>
            </a:r>
            <a:r>
              <a:rPr lang="en-GB" dirty="0"/>
              <a:t>, T., Harper, R., </a:t>
            </a:r>
            <a:r>
              <a:rPr lang="en-GB" dirty="0" err="1"/>
              <a:t>Saddiqui</a:t>
            </a:r>
            <a:r>
              <a:rPr lang="en-GB" dirty="0"/>
              <a:t>, S., Ellis, C., Newton, P., </a:t>
            </a:r>
            <a:r>
              <a:rPr lang="en-GB" dirty="0" err="1"/>
              <a:t>Rozenberg</a:t>
            </a:r>
            <a:r>
              <a:rPr lang="en-GB" dirty="0"/>
              <a:t>, P., van </a:t>
            </a:r>
            <a:r>
              <a:rPr lang="en-GB" dirty="0" err="1"/>
              <a:t>Haeringen</a:t>
            </a:r>
            <a:r>
              <a:rPr lang="en-GB" dirty="0"/>
              <a:t>, K. (2017). Contract Cheating and Assessment Design Project. </a:t>
            </a:r>
            <a:r>
              <a:rPr lang="en-GB" u="sng" dirty="0">
                <a:hlinkClick r:id="rId3"/>
              </a:rPr>
              <a:t>https://cheatingandassessment.edu.au/</a:t>
            </a:r>
            <a:endParaRPr lang="en-GB" dirty="0"/>
          </a:p>
          <a:p>
            <a:r>
              <a:rPr lang="en-GB" dirty="0" err="1"/>
              <a:t>Bretag</a:t>
            </a:r>
            <a:r>
              <a:rPr lang="en-GB" dirty="0"/>
              <a:t>, T., Harper, R., </a:t>
            </a:r>
            <a:r>
              <a:rPr lang="en-GB" dirty="0" err="1"/>
              <a:t>Saddiqui</a:t>
            </a:r>
            <a:r>
              <a:rPr lang="en-GB" dirty="0"/>
              <a:t>, S., Ellis, C., Newton, P., </a:t>
            </a:r>
            <a:r>
              <a:rPr lang="en-GB" dirty="0" err="1"/>
              <a:t>Rozenberg</a:t>
            </a:r>
            <a:r>
              <a:rPr lang="en-GB" dirty="0"/>
              <a:t>, P., van </a:t>
            </a:r>
            <a:r>
              <a:rPr lang="en-GB" dirty="0" err="1"/>
              <a:t>Haeringen</a:t>
            </a:r>
            <a:r>
              <a:rPr lang="en-GB" dirty="0"/>
              <a:t>, K. (2018).  Additional findings from a survey of students and staff at Australian universities.  </a:t>
            </a:r>
            <a:r>
              <a:rPr lang="en-GB" u="sng" dirty="0">
                <a:hlinkClick r:id="rId4"/>
              </a:rPr>
              <a:t>https://cheatingandassessment.edu.au/wp-content/uploads/2018/03/2018-infographic.pdf</a:t>
            </a:r>
            <a:endParaRPr lang="en-GB" dirty="0"/>
          </a:p>
          <a:p>
            <a:r>
              <a:rPr lang="en-GB" dirty="0"/>
              <a:t>Sutherland-Smith, W., </a:t>
            </a:r>
            <a:r>
              <a:rPr lang="en-GB" dirty="0" err="1"/>
              <a:t>Dullaghan</a:t>
            </a:r>
            <a:r>
              <a:rPr lang="en-GB" dirty="0"/>
              <a:t>, K. (2019).  You don’t always get what you pay for: User Experiences of engaging with contract cheating sites. Assessment and Evaluation in Higher Education, Taylor and Francis. DOI: 10.1080/02602938.2019.1576028 </a:t>
            </a:r>
          </a:p>
          <a:p>
            <a:endParaRPr lang="en-US" dirty="0"/>
          </a:p>
        </p:txBody>
      </p:sp>
      <p:sp>
        <p:nvSpPr>
          <p:cNvPr id="6" name="Foliennummernplatzhalter 5"/>
          <p:cNvSpPr>
            <a:spLocks noGrp="1"/>
          </p:cNvSpPr>
          <p:nvPr>
            <p:ph type="sldNum" sz="quarter" idx="12"/>
          </p:nvPr>
        </p:nvSpPr>
        <p:spPr/>
        <p:txBody>
          <a:bodyPr/>
          <a:lstStyle/>
          <a:p>
            <a:fld id="{788345F0-FA79-49AB-88A6-267CA573EFB8}" type="slidenum">
              <a:rPr lang="cs-CZ" smtClean="0"/>
              <a:t>13</a:t>
            </a:fld>
            <a:endParaRPr lang="cs-CZ" dirty="0"/>
          </a:p>
        </p:txBody>
      </p:sp>
      <p:sp>
        <p:nvSpPr>
          <p:cNvPr id="7"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1890416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Author</a:t>
            </a:r>
            <a:r>
              <a:rPr lang="de-DE" dirty="0" smtClean="0"/>
              <a:t>(s)</a:t>
            </a:r>
            <a:r>
              <a:rPr lang="cs-CZ" dirty="0" smtClean="0"/>
              <a:t> &amp; </a:t>
            </a:r>
            <a:r>
              <a:rPr lang="en-US" dirty="0" smtClean="0"/>
              <a:t>contact </a:t>
            </a:r>
            <a:r>
              <a:rPr lang="en-GB" dirty="0" smtClean="0"/>
              <a:t>information</a:t>
            </a:r>
            <a:endParaRPr lang="en-GB" dirty="0"/>
          </a:p>
        </p:txBody>
      </p:sp>
      <p:sp>
        <p:nvSpPr>
          <p:cNvPr id="3" name="Zástupný symbol pro obsah 2"/>
          <p:cNvSpPr>
            <a:spLocks noGrp="1"/>
          </p:cNvSpPr>
          <p:nvPr>
            <p:ph idx="1"/>
          </p:nvPr>
        </p:nvSpPr>
        <p:spPr>
          <a:xfrm>
            <a:off x="628650" y="1664208"/>
            <a:ext cx="7886700" cy="2968515"/>
          </a:xfrm>
        </p:spPr>
        <p:txBody>
          <a:bodyPr>
            <a:normAutofit/>
          </a:bodyPr>
          <a:lstStyle/>
          <a:p>
            <a:pPr marL="0" indent="0">
              <a:buNone/>
            </a:pPr>
            <a:r>
              <a:rPr lang="de-DE" sz="2400" dirty="0" smtClean="0"/>
              <a:t>Irene </a:t>
            </a:r>
            <a:r>
              <a:rPr lang="de-DE" sz="2400" dirty="0" err="1" smtClean="0"/>
              <a:t>Glendinning</a:t>
            </a:r>
            <a:endParaRPr lang="de-DE" sz="2400" dirty="0" smtClean="0"/>
          </a:p>
          <a:p>
            <a:pPr marL="0" indent="0">
              <a:buNone/>
            </a:pPr>
            <a:r>
              <a:rPr lang="de-DE" sz="2400" dirty="0"/>
              <a:t>Coventry University</a:t>
            </a:r>
            <a:endParaRPr lang="de-DE" sz="2400" dirty="0" smtClean="0"/>
          </a:p>
          <a:p>
            <a:pPr marL="0" indent="0">
              <a:buNone/>
            </a:pPr>
            <a:r>
              <a:rPr lang="de-DE" sz="2400" dirty="0" smtClean="0"/>
              <a:t>ireneg@coventry.ac.uk</a:t>
            </a:r>
          </a:p>
        </p:txBody>
      </p:sp>
      <p:sp>
        <p:nvSpPr>
          <p:cNvPr id="6" name="Foliennummernplatzhalter 5"/>
          <p:cNvSpPr>
            <a:spLocks noGrp="1"/>
          </p:cNvSpPr>
          <p:nvPr>
            <p:ph type="sldNum" sz="quarter" idx="12"/>
          </p:nvPr>
        </p:nvSpPr>
        <p:spPr/>
        <p:txBody>
          <a:bodyPr/>
          <a:lstStyle/>
          <a:p>
            <a:fld id="{788345F0-FA79-49AB-88A6-267CA573EFB8}" type="slidenum">
              <a:rPr lang="cs-CZ" smtClean="0"/>
              <a:t>14</a:t>
            </a:fld>
            <a:endParaRPr lang="cs-CZ" dirty="0"/>
          </a:p>
        </p:txBody>
      </p:sp>
      <p:sp>
        <p:nvSpPr>
          <p:cNvPr id="7"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227186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License </a:t>
            </a:r>
            <a:r>
              <a:rPr lang="de-DE" dirty="0" smtClean="0"/>
              <a:t>in</a:t>
            </a:r>
            <a:r>
              <a:rPr lang="cs-CZ" dirty="0" smtClean="0"/>
              <a:t>formation</a:t>
            </a:r>
            <a:endParaRPr lang="cs-CZ" dirty="0"/>
          </a:p>
        </p:txBody>
      </p:sp>
      <p:sp>
        <p:nvSpPr>
          <p:cNvPr id="3" name="Zástupný symbol pro obsah 2"/>
          <p:cNvSpPr>
            <a:spLocks noGrp="1"/>
          </p:cNvSpPr>
          <p:nvPr>
            <p:ph idx="1"/>
          </p:nvPr>
        </p:nvSpPr>
        <p:spPr>
          <a:xfrm>
            <a:off x="628650" y="1149724"/>
            <a:ext cx="8149590" cy="3482999"/>
          </a:xfrm>
        </p:spPr>
        <p:txBody>
          <a:bodyPr>
            <a:normAutofit fontScale="92500" lnSpcReduction="10000"/>
          </a:bodyPr>
          <a:lstStyle/>
          <a:p>
            <a:pPr marL="0" indent="0">
              <a:buNone/>
            </a:pPr>
            <a:endParaRPr lang="en-GB" dirty="0" smtClean="0"/>
          </a:p>
          <a:p>
            <a:pPr marL="0" indent="0" algn="ctr">
              <a:buNone/>
            </a:pPr>
            <a:endParaRPr lang="en-GB" dirty="0" smtClean="0"/>
          </a:p>
          <a:p>
            <a:pPr marL="0" indent="0" algn="ctr">
              <a:buNone/>
            </a:pPr>
            <a:r>
              <a:rPr lang="en-GB" dirty="0" smtClean="0"/>
              <a:t>Title of the work: </a:t>
            </a:r>
            <a:r>
              <a:rPr lang="en-GB" i="1" dirty="0"/>
              <a:t>Contract cheating</a:t>
            </a:r>
            <a:r>
              <a:rPr lang="en-GB" dirty="0" smtClean="0"/>
              <a:t> </a:t>
            </a:r>
            <a:r>
              <a:rPr lang="en-GB" dirty="0"/>
              <a:t>– </a:t>
            </a:r>
            <a:r>
              <a:rPr lang="en-US" dirty="0"/>
              <a:t>Training module for HEI </a:t>
            </a:r>
            <a:r>
              <a:rPr lang="en-US" dirty="0" smtClean="0"/>
              <a:t>instructors</a:t>
            </a:r>
            <a:endParaRPr lang="en-GB" dirty="0" smtClean="0"/>
          </a:p>
          <a:p>
            <a:pPr marL="0" indent="0" algn="ctr">
              <a:buNone/>
            </a:pPr>
            <a:r>
              <a:rPr lang="en-GB" dirty="0" smtClean="0"/>
              <a:t>Attribute work to name:</a:t>
            </a:r>
            <a:r>
              <a:rPr lang="en-GB" dirty="0"/>
              <a:t> ENAI working group for educational materials</a:t>
            </a:r>
            <a:endParaRPr lang="en-GB" dirty="0" smtClean="0"/>
          </a:p>
          <a:p>
            <a:pPr marL="0" indent="0" algn="ctr">
              <a:buNone/>
            </a:pPr>
            <a:r>
              <a:rPr lang="en-GB" dirty="0" smtClean="0"/>
              <a:t>Licensed under: </a:t>
            </a:r>
            <a:r>
              <a:rPr lang="en-GB" dirty="0" smtClean="0">
                <a:hlinkClick r:id="rId3"/>
              </a:rPr>
              <a:t>creativecommons.org/licenses/by/4.0</a:t>
            </a:r>
            <a:endParaRPr lang="en-GB" dirty="0" smtClean="0"/>
          </a:p>
          <a:p>
            <a:pPr marL="0" indent="0" algn="ctr">
              <a:buNone/>
            </a:pPr>
            <a:endParaRPr lang="en-GB" dirty="0" smtClean="0"/>
          </a:p>
          <a:p>
            <a:pPr marL="0" indent="0" algn="ctr">
              <a:buNone/>
            </a:pPr>
            <a:r>
              <a:rPr lang="en-GB" dirty="0" smtClean="0"/>
              <a:t>Attribute using following text:</a:t>
            </a:r>
          </a:p>
          <a:p>
            <a:pPr marL="0" indent="0" algn="ctr">
              <a:buNone/>
            </a:pPr>
            <a:r>
              <a:rPr lang="en-GB" i="1" dirty="0" smtClean="0"/>
              <a:t>“Contract cheating </a:t>
            </a:r>
            <a:r>
              <a:rPr lang="en-GB" dirty="0"/>
              <a:t>– </a:t>
            </a:r>
            <a:r>
              <a:rPr lang="en-US" dirty="0"/>
              <a:t>Training module for HEI </a:t>
            </a:r>
            <a:r>
              <a:rPr lang="en-US" dirty="0" smtClean="0"/>
              <a:t>instructors</a:t>
            </a:r>
            <a:r>
              <a:rPr lang="en-GB" i="1" dirty="0" smtClean="0"/>
              <a:t>” </a:t>
            </a:r>
            <a:r>
              <a:rPr lang="en-GB" dirty="0" smtClean="0"/>
              <a:t>by ENAI </a:t>
            </a:r>
            <a:r>
              <a:rPr lang="en-GB" dirty="0"/>
              <a:t>working group for educational materials </a:t>
            </a:r>
            <a:r>
              <a:rPr lang="en-GB" dirty="0" smtClean="0"/>
              <a:t>is licensed under a </a:t>
            </a:r>
            <a:r>
              <a:rPr lang="en-GB" dirty="0" smtClean="0">
                <a:hlinkClick r:id="rId4"/>
              </a:rPr>
              <a:t>Creative Commons Attribution 4.0 International License</a:t>
            </a:r>
            <a:r>
              <a:rPr lang="en-GB" dirty="0" smtClean="0"/>
              <a:t>.</a:t>
            </a:r>
            <a:endParaRPr lang="en-GB" dirty="0"/>
          </a:p>
        </p:txBody>
      </p:sp>
      <p:pic>
        <p:nvPicPr>
          <p:cNvPr id="15" name="Picture 16" descr="VÃ½sledek obrÃ¡zku pro cc by ico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26720" y="1314208"/>
            <a:ext cx="1490559" cy="525422"/>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p:txBody>
          <a:bodyPr/>
          <a:lstStyle/>
          <a:p>
            <a:fld id="{E4759081-330F-4843-BAD7-C7D4AD086E66}" type="slidenum">
              <a:rPr lang="cs-CZ" smtClean="0"/>
              <a:t>15</a:t>
            </a:fld>
            <a:endParaRPr lang="cs-CZ" dirty="0"/>
          </a:p>
        </p:txBody>
      </p:sp>
      <p:sp>
        <p:nvSpPr>
          <p:cNvPr id="8"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9"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41170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Basic information for trainers</a:t>
            </a:r>
            <a:endParaRPr lang="en-US" dirty="0"/>
          </a:p>
        </p:txBody>
      </p:sp>
      <p:sp>
        <p:nvSpPr>
          <p:cNvPr id="3" name="Zástupný symbol pro obsah 2"/>
          <p:cNvSpPr>
            <a:spLocks noGrp="1"/>
          </p:cNvSpPr>
          <p:nvPr>
            <p:ph idx="1"/>
          </p:nvPr>
        </p:nvSpPr>
        <p:spPr>
          <a:xfrm>
            <a:off x="628650" y="1563624"/>
            <a:ext cx="8094726" cy="3069099"/>
          </a:xfrm>
        </p:spPr>
        <p:txBody>
          <a:bodyPr>
            <a:noAutofit/>
          </a:bodyPr>
          <a:lstStyle/>
          <a:p>
            <a:r>
              <a:rPr lang="en-GB" sz="2400" dirty="0" smtClean="0"/>
              <a:t>Target group of instructors: advisors in academic integrity; policy-makers</a:t>
            </a:r>
          </a:p>
          <a:p>
            <a:r>
              <a:rPr lang="en-GB" sz="2400" dirty="0" smtClean="0"/>
              <a:t>Summary of content: </a:t>
            </a:r>
          </a:p>
          <a:p>
            <a:pPr lvl="1"/>
            <a:r>
              <a:rPr lang="en-GB" sz="2400" dirty="0" smtClean="0"/>
              <a:t>Definition, facts and materials about contract cheating</a:t>
            </a:r>
          </a:p>
          <a:p>
            <a:pPr lvl="1"/>
            <a:r>
              <a:rPr lang="en-GB" altLang="en-US" sz="2400" dirty="0"/>
              <a:t>Update on recent intelligence and research on contract cheating</a:t>
            </a:r>
          </a:p>
          <a:p>
            <a:pPr lvl="1"/>
            <a:r>
              <a:rPr lang="en-GB" altLang="en-US" sz="2400" dirty="0"/>
              <a:t>Raise awareness of evolving threats</a:t>
            </a:r>
          </a:p>
          <a:p>
            <a:pPr lvl="1"/>
            <a:r>
              <a:rPr lang="en-GB" altLang="en-US" sz="2400" dirty="0"/>
              <a:t>Collect </a:t>
            </a:r>
            <a:r>
              <a:rPr lang="en-GB" altLang="en-US" sz="2400" dirty="0" smtClean="0"/>
              <a:t>thoughts, experiences and ideas from participants</a:t>
            </a:r>
            <a:endParaRPr lang="en-GB" altLang="en-US" sz="2400" dirty="0"/>
          </a:p>
          <a:p>
            <a:pPr marL="457200" lvl="1" indent="0">
              <a:buNone/>
            </a:pPr>
            <a:endParaRPr lang="en-GB" dirty="0" smtClean="0"/>
          </a:p>
        </p:txBody>
      </p:sp>
      <p:sp>
        <p:nvSpPr>
          <p:cNvPr id="4" name="Datumsplatzhalter 3"/>
          <p:cNvSpPr>
            <a:spLocks noGrp="1"/>
          </p:cNvSpPr>
          <p:nvPr>
            <p:ph type="dt" sz="half" idx="10"/>
          </p:nvPr>
        </p:nvSpPr>
        <p:spPr/>
        <p:txBody>
          <a:bodyPr/>
          <a:lstStyle/>
          <a:p>
            <a:fld id="{303FE869-BF47-4E34-AB8E-616822DC0CC9}" type="datetime1">
              <a:rPr lang="en-GB" smtClean="0"/>
              <a:t>26/11/2019</a:t>
            </a:fld>
            <a:endParaRPr lang="cs-CZ" dirty="0"/>
          </a:p>
        </p:txBody>
      </p:sp>
      <p:sp>
        <p:nvSpPr>
          <p:cNvPr id="5" name="Fußzeilenplatzhalter 4"/>
          <p:cNvSpPr>
            <a:spLocks noGrp="1"/>
          </p:cNvSpPr>
          <p:nvPr>
            <p:ph type="ftr" sz="quarter" idx="11"/>
          </p:nvPr>
        </p:nvSpPr>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6" name="Foliennummernplatzhalter 5"/>
          <p:cNvSpPr>
            <a:spLocks noGrp="1"/>
          </p:cNvSpPr>
          <p:nvPr>
            <p:ph type="sldNum" sz="quarter" idx="12"/>
          </p:nvPr>
        </p:nvSpPr>
        <p:spPr/>
        <p:txBody>
          <a:bodyPr/>
          <a:lstStyle/>
          <a:p>
            <a:fld id="{67F7ADA6-F0FD-4FA4-9E1D-FC19BA328DD9}" type="slidenum">
              <a:rPr lang="cs-CZ" smtClean="0"/>
              <a:t>2</a:t>
            </a:fld>
            <a:endParaRPr lang="cs-CZ" dirty="0"/>
          </a:p>
        </p:txBody>
      </p:sp>
    </p:spTree>
    <p:extLst>
      <p:ext uri="{BB962C8B-B14F-4D97-AF65-F5344CB8AC3E}">
        <p14:creationId xmlns:p14="http://schemas.microsoft.com/office/powerpoint/2010/main" val="248795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Basic information for trainers</a:t>
            </a:r>
            <a:endParaRPr lang="en-US" dirty="0"/>
          </a:p>
        </p:txBody>
      </p:sp>
      <p:sp>
        <p:nvSpPr>
          <p:cNvPr id="3" name="Zástupný symbol pro obsah 2"/>
          <p:cNvSpPr>
            <a:spLocks noGrp="1"/>
          </p:cNvSpPr>
          <p:nvPr>
            <p:ph idx="1"/>
          </p:nvPr>
        </p:nvSpPr>
        <p:spPr>
          <a:xfrm>
            <a:off x="628650" y="1673352"/>
            <a:ext cx="8094726" cy="2959371"/>
          </a:xfrm>
        </p:spPr>
        <p:txBody>
          <a:bodyPr>
            <a:noAutofit/>
          </a:bodyPr>
          <a:lstStyle/>
          <a:p>
            <a:r>
              <a:rPr lang="en-GB" sz="2400" dirty="0" smtClean="0"/>
              <a:t>Learning outcomes, on completion of this module participants should: </a:t>
            </a:r>
          </a:p>
          <a:p>
            <a:pPr lvl="1"/>
            <a:r>
              <a:rPr lang="en-GB" sz="2400" dirty="0" smtClean="0"/>
              <a:t>Appreciate what is meant by contract cheating </a:t>
            </a:r>
          </a:p>
          <a:p>
            <a:pPr lvl="1"/>
            <a:r>
              <a:rPr lang="en-GB" sz="2400" dirty="0" smtClean="0"/>
              <a:t>Understand why it is a problem </a:t>
            </a:r>
          </a:p>
          <a:p>
            <a:pPr lvl="1"/>
            <a:r>
              <a:rPr lang="en-GB" sz="2400" dirty="0" smtClean="0"/>
              <a:t>Be able to develop policies and actions to counter the threats</a:t>
            </a:r>
          </a:p>
        </p:txBody>
      </p:sp>
      <p:sp>
        <p:nvSpPr>
          <p:cNvPr id="5" name="Fußzeilenplatzhalter 4"/>
          <p:cNvSpPr>
            <a:spLocks noGrp="1"/>
          </p:cNvSpPr>
          <p:nvPr>
            <p:ph type="ftr" sz="quarter" idx="11"/>
          </p:nvPr>
        </p:nvSpPr>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6" name="Foliennummernplatzhalter 5"/>
          <p:cNvSpPr>
            <a:spLocks noGrp="1"/>
          </p:cNvSpPr>
          <p:nvPr>
            <p:ph type="sldNum" sz="quarter" idx="12"/>
          </p:nvPr>
        </p:nvSpPr>
        <p:spPr/>
        <p:txBody>
          <a:bodyPr/>
          <a:lstStyle/>
          <a:p>
            <a:fld id="{788345F0-FA79-49AB-88A6-267CA573EFB8}" type="slidenum">
              <a:rPr lang="cs-CZ" smtClean="0"/>
              <a:t>3</a:t>
            </a:fld>
            <a:endParaRPr lang="cs-CZ" dirty="0"/>
          </a:p>
        </p:txBody>
      </p:sp>
      <p:sp>
        <p:nvSpPr>
          <p:cNvPr id="7"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1678254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Basic information</a:t>
            </a:r>
            <a:endParaRPr lang="en-US" dirty="0"/>
          </a:p>
        </p:txBody>
      </p:sp>
      <p:sp>
        <p:nvSpPr>
          <p:cNvPr id="3" name="Zástupný symbol pro obsah 2"/>
          <p:cNvSpPr>
            <a:spLocks noGrp="1"/>
          </p:cNvSpPr>
          <p:nvPr>
            <p:ph idx="1"/>
          </p:nvPr>
        </p:nvSpPr>
        <p:spPr>
          <a:xfrm>
            <a:off x="628650" y="1737360"/>
            <a:ext cx="8032024" cy="2895363"/>
          </a:xfrm>
        </p:spPr>
        <p:txBody>
          <a:bodyPr>
            <a:normAutofit/>
          </a:bodyPr>
          <a:lstStyle/>
          <a:p>
            <a:r>
              <a:rPr lang="en-GB" sz="2400" dirty="0"/>
              <a:t>Educational format(s): workshop, presentation, discussion, feedback</a:t>
            </a:r>
          </a:p>
          <a:p>
            <a:r>
              <a:rPr lang="en-GB" sz="2400" dirty="0"/>
              <a:t>Duration: </a:t>
            </a:r>
            <a:r>
              <a:rPr lang="en-GB" sz="2400" dirty="0" smtClean="0"/>
              <a:t>50 minutes</a:t>
            </a:r>
            <a:endParaRPr lang="en-GB" sz="2400" dirty="0"/>
          </a:p>
          <a:p>
            <a:r>
              <a:rPr lang="en-GB" sz="2400" dirty="0"/>
              <a:t>Recommended number of participants: </a:t>
            </a:r>
            <a:r>
              <a:rPr lang="en-GB" sz="2400" dirty="0" smtClean="0"/>
              <a:t>any number</a:t>
            </a:r>
            <a:endParaRPr lang="en-GB" sz="2400" dirty="0"/>
          </a:p>
          <a:p>
            <a:endParaRPr lang="en-GB" sz="2000" dirty="0" smtClean="0"/>
          </a:p>
          <a:p>
            <a:endParaRPr lang="en-GB" sz="2000" dirty="0" smtClean="0"/>
          </a:p>
        </p:txBody>
      </p:sp>
      <p:sp>
        <p:nvSpPr>
          <p:cNvPr id="6" name="Foliennummernplatzhalter 5"/>
          <p:cNvSpPr>
            <a:spLocks noGrp="1"/>
          </p:cNvSpPr>
          <p:nvPr>
            <p:ph type="sldNum" sz="quarter" idx="12"/>
          </p:nvPr>
        </p:nvSpPr>
        <p:spPr/>
        <p:txBody>
          <a:bodyPr/>
          <a:lstStyle/>
          <a:p>
            <a:fld id="{788345F0-FA79-49AB-88A6-267CA573EFB8}" type="slidenum">
              <a:rPr lang="cs-CZ" smtClean="0"/>
              <a:t>4</a:t>
            </a:fld>
            <a:endParaRPr lang="cs-CZ" dirty="0"/>
          </a:p>
        </p:txBody>
      </p:sp>
      <p:sp>
        <p:nvSpPr>
          <p:cNvPr id="7"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61675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solidFill>
                  <a:schemeClr val="accent1"/>
                </a:solidFill>
              </a:rPr>
              <a:t>Definition of contract cheating</a:t>
            </a:r>
            <a:endParaRPr lang="cs-CZ" dirty="0">
              <a:solidFill>
                <a:schemeClr val="accent1"/>
              </a:solidFill>
            </a:endParaRPr>
          </a:p>
        </p:txBody>
      </p:sp>
      <p:sp>
        <p:nvSpPr>
          <p:cNvPr id="3" name="Zástupný symbol pro obsah 2"/>
          <p:cNvSpPr>
            <a:spLocks noGrp="1"/>
          </p:cNvSpPr>
          <p:nvPr>
            <p:ph idx="1"/>
          </p:nvPr>
        </p:nvSpPr>
        <p:spPr>
          <a:xfrm>
            <a:off x="628650" y="1289304"/>
            <a:ext cx="7886700" cy="3343419"/>
          </a:xfrm>
        </p:spPr>
        <p:txBody>
          <a:bodyPr>
            <a:normAutofit lnSpcReduction="10000"/>
          </a:bodyPr>
          <a:lstStyle/>
          <a:p>
            <a:r>
              <a:rPr lang="en-GB" dirty="0" smtClean="0"/>
              <a:t>Students asking a third-party to complete assessed work on their behalf and submitting it for credit as their own work</a:t>
            </a:r>
          </a:p>
          <a:p>
            <a:r>
              <a:rPr lang="en-GB" dirty="0" smtClean="0"/>
              <a:t>Definition includes essay mills, but also other forms of ghost-writing</a:t>
            </a:r>
          </a:p>
          <a:p>
            <a:pPr lvl="1">
              <a:defRPr/>
            </a:pPr>
            <a:r>
              <a:rPr lang="en-GB" altLang="en-US" dirty="0"/>
              <a:t>Students / graduates offering services to other students</a:t>
            </a:r>
          </a:p>
          <a:p>
            <a:pPr lvl="1">
              <a:defRPr/>
            </a:pPr>
            <a:r>
              <a:rPr lang="en-GB" altLang="en-US" dirty="0"/>
              <a:t>Friends and family helping </a:t>
            </a:r>
            <a:r>
              <a:rPr lang="en-GB" altLang="en-US" dirty="0" smtClean="0"/>
              <a:t>or </a:t>
            </a:r>
            <a:r>
              <a:rPr lang="en-GB" altLang="en-US" dirty="0"/>
              <a:t>paying for </a:t>
            </a:r>
            <a:r>
              <a:rPr lang="en-GB" altLang="en-US" dirty="0" smtClean="0"/>
              <a:t>commissioned work</a:t>
            </a:r>
            <a:endParaRPr lang="en-GB" altLang="en-US" dirty="0"/>
          </a:p>
          <a:p>
            <a:pPr lvl="1">
              <a:defRPr/>
            </a:pPr>
            <a:r>
              <a:rPr lang="en-GB" altLang="en-US" dirty="0" smtClean="0"/>
              <a:t>Academic </a:t>
            </a:r>
            <a:r>
              <a:rPr lang="en-GB" altLang="en-US" dirty="0"/>
              <a:t>staff completing </a:t>
            </a:r>
            <a:r>
              <a:rPr lang="en-GB" altLang="en-US" dirty="0" smtClean="0"/>
              <a:t>students’ </a:t>
            </a:r>
            <a:r>
              <a:rPr lang="en-GB" altLang="en-US" dirty="0"/>
              <a:t>work for </a:t>
            </a:r>
            <a:r>
              <a:rPr lang="en-GB" altLang="en-US" dirty="0" smtClean="0"/>
              <a:t>them</a:t>
            </a:r>
          </a:p>
          <a:p>
            <a:pPr lvl="1">
              <a:defRPr/>
            </a:pPr>
            <a:r>
              <a:rPr lang="en-GB" altLang="en-US" dirty="0" smtClean="0"/>
              <a:t>Impersonation to complete examinations or laboratory work</a:t>
            </a:r>
          </a:p>
          <a:p>
            <a:pPr lvl="1">
              <a:defRPr/>
            </a:pPr>
            <a:r>
              <a:rPr lang="en-GB" altLang="en-US" dirty="0" smtClean="0"/>
              <a:t>File-sharing sites (e.g. uploading then downloading for free)</a:t>
            </a:r>
          </a:p>
          <a:p>
            <a:pPr>
              <a:defRPr/>
            </a:pPr>
            <a:r>
              <a:rPr lang="en-GB" altLang="en-US" dirty="0" smtClean="0"/>
              <a:t>Applies to any level of education</a:t>
            </a:r>
          </a:p>
          <a:p>
            <a:pPr>
              <a:defRPr/>
            </a:pPr>
            <a:r>
              <a:rPr lang="en-GB" altLang="en-US" dirty="0" smtClean="0"/>
              <a:t>Price paid often determined by required quality and timescale</a:t>
            </a:r>
            <a:endParaRPr lang="en-GB" altLang="en-US" dirty="0"/>
          </a:p>
          <a:p>
            <a:endParaRPr lang="cs-CZ" dirty="0"/>
          </a:p>
        </p:txBody>
      </p:sp>
      <p:sp>
        <p:nvSpPr>
          <p:cNvPr id="6" name="Foliennummernplatzhalter 5"/>
          <p:cNvSpPr>
            <a:spLocks noGrp="1"/>
          </p:cNvSpPr>
          <p:nvPr>
            <p:ph type="sldNum" sz="quarter" idx="12"/>
          </p:nvPr>
        </p:nvSpPr>
        <p:spPr/>
        <p:txBody>
          <a:bodyPr/>
          <a:lstStyle/>
          <a:p>
            <a:fld id="{788345F0-FA79-49AB-88A6-267CA573EFB8}" type="slidenum">
              <a:rPr lang="cs-CZ" smtClean="0"/>
              <a:t>5</a:t>
            </a:fld>
            <a:endParaRPr lang="cs-CZ" dirty="0"/>
          </a:p>
        </p:txBody>
      </p:sp>
      <p:sp>
        <p:nvSpPr>
          <p:cNvPr id="7"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410853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solidFill>
                  <a:schemeClr val="accent1"/>
                </a:solidFill>
              </a:rPr>
              <a:t>Other aspects of contract cheating</a:t>
            </a:r>
            <a:endParaRPr lang="cs-CZ" dirty="0">
              <a:solidFill>
                <a:schemeClr val="accent1"/>
              </a:solidFill>
            </a:endParaRPr>
          </a:p>
        </p:txBody>
      </p:sp>
      <p:sp>
        <p:nvSpPr>
          <p:cNvPr id="3" name="Zástupný symbol pro obsah 2"/>
          <p:cNvSpPr>
            <a:spLocks noGrp="1"/>
          </p:cNvSpPr>
          <p:nvPr>
            <p:ph idx="1"/>
          </p:nvPr>
        </p:nvSpPr>
        <p:spPr>
          <a:xfrm>
            <a:off x="628650" y="1380744"/>
            <a:ext cx="8103870" cy="3251979"/>
          </a:xfrm>
        </p:spPr>
        <p:txBody>
          <a:bodyPr>
            <a:noAutofit/>
          </a:bodyPr>
          <a:lstStyle/>
          <a:p>
            <a:r>
              <a:rPr lang="en-GB" sz="2200" dirty="0" smtClean="0"/>
              <a:t>University employees working for essay mills</a:t>
            </a:r>
          </a:p>
          <a:p>
            <a:r>
              <a:rPr lang="en-GB" sz="2200" dirty="0" smtClean="0"/>
              <a:t>Essay mills blackmailing students</a:t>
            </a:r>
          </a:p>
          <a:p>
            <a:r>
              <a:rPr lang="en-GB" sz="2200" dirty="0" smtClean="0"/>
              <a:t>Misrepresentation as an approved tutoring or proof-reading service</a:t>
            </a:r>
          </a:p>
          <a:p>
            <a:r>
              <a:rPr lang="en-GB" sz="2200" dirty="0" smtClean="0"/>
              <a:t>Social media used to make contact</a:t>
            </a:r>
          </a:p>
          <a:p>
            <a:r>
              <a:rPr lang="en-GB" sz="2200" dirty="0" smtClean="0"/>
              <a:t>On campus, leafletting, advertising, business cards, discounts</a:t>
            </a:r>
          </a:p>
          <a:p>
            <a:r>
              <a:rPr lang="en-GB" sz="2200" dirty="0" smtClean="0"/>
              <a:t>Classroom “moles” and infiltration of systems</a:t>
            </a:r>
          </a:p>
          <a:p>
            <a:r>
              <a:rPr lang="en-GB" sz="2200" dirty="0" smtClean="0"/>
              <a:t>Pervasive / predatory nature of contact methods</a:t>
            </a:r>
            <a:endParaRPr lang="cs-CZ" sz="2200" dirty="0"/>
          </a:p>
        </p:txBody>
      </p:sp>
      <p:sp>
        <p:nvSpPr>
          <p:cNvPr id="6" name="Foliennummernplatzhalter 5"/>
          <p:cNvSpPr>
            <a:spLocks noGrp="1"/>
          </p:cNvSpPr>
          <p:nvPr>
            <p:ph type="sldNum" sz="quarter" idx="12"/>
          </p:nvPr>
        </p:nvSpPr>
        <p:spPr/>
        <p:txBody>
          <a:bodyPr/>
          <a:lstStyle/>
          <a:p>
            <a:fld id="{788345F0-FA79-49AB-88A6-267CA573EFB8}" type="slidenum">
              <a:rPr lang="cs-CZ" smtClean="0"/>
              <a:t>6</a:t>
            </a:fld>
            <a:endParaRPr lang="cs-CZ" dirty="0"/>
          </a:p>
        </p:txBody>
      </p:sp>
      <p:sp>
        <p:nvSpPr>
          <p:cNvPr id="7"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382016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452563" y="3073004"/>
            <a:ext cx="6478587" cy="1608534"/>
          </a:xfrm>
        </p:spPr>
      </p:pic>
      <p:pic>
        <p:nvPicPr>
          <p:cNvPr id="61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195262"/>
            <a:ext cx="30718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5113" y="1652588"/>
            <a:ext cx="3067050" cy="14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2163" y="1643062"/>
            <a:ext cx="3168650" cy="145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10" name="Foliennummernplatzhalter 5"/>
          <p:cNvSpPr>
            <a:spLocks noGrp="1"/>
          </p:cNvSpPr>
          <p:nvPr>
            <p:ph type="sldNum" sz="quarter" idx="12"/>
          </p:nvPr>
        </p:nvSpPr>
        <p:spPr>
          <a:xfrm>
            <a:off x="6457950" y="4767264"/>
            <a:ext cx="2057400" cy="273844"/>
          </a:xfrm>
        </p:spPr>
        <p:txBody>
          <a:bodyPr/>
          <a:lstStyle/>
          <a:p>
            <a:fld id="{212290D8-F6A2-4E62-838A-8A30E7024797}" type="slidenum">
              <a:rPr lang="cs-CZ" smtClean="0"/>
              <a:t>7</a:t>
            </a:fld>
            <a:endParaRPr lang="cs-CZ" dirty="0"/>
          </a:p>
        </p:txBody>
      </p:sp>
      <p:sp>
        <p:nvSpPr>
          <p:cNvPr id="11"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58754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55650" y="0"/>
            <a:ext cx="7920038" cy="897731"/>
          </a:xfrm>
        </p:spPr>
        <p:txBody>
          <a:bodyPr/>
          <a:lstStyle/>
          <a:p>
            <a:r>
              <a:rPr lang="en-GB" altLang="en-US" smtClean="0"/>
              <a:t>Threats from contract cheating</a:t>
            </a:r>
          </a:p>
        </p:txBody>
      </p:sp>
      <p:sp>
        <p:nvSpPr>
          <p:cNvPr id="7171" name="Content Placeholder 2"/>
          <p:cNvSpPr>
            <a:spLocks noGrp="1"/>
          </p:cNvSpPr>
          <p:nvPr>
            <p:ph idx="1"/>
          </p:nvPr>
        </p:nvSpPr>
        <p:spPr>
          <a:xfrm>
            <a:off x="755650" y="897731"/>
            <a:ext cx="7993063" cy="3833813"/>
          </a:xfrm>
        </p:spPr>
        <p:txBody>
          <a:bodyPr>
            <a:normAutofit lnSpcReduction="10000"/>
          </a:bodyPr>
          <a:lstStyle/>
          <a:p>
            <a:r>
              <a:rPr lang="en-GB" altLang="en-US" dirty="0" smtClean="0"/>
              <a:t>Quality and standards</a:t>
            </a:r>
          </a:p>
          <a:p>
            <a:r>
              <a:rPr lang="en-GB" altLang="en-US" dirty="0" smtClean="0"/>
              <a:t>Fairness and equity</a:t>
            </a:r>
          </a:p>
          <a:p>
            <a:r>
              <a:rPr lang="en-GB" altLang="en-US" dirty="0" smtClean="0"/>
              <a:t>Institutional reputation</a:t>
            </a:r>
          </a:p>
          <a:p>
            <a:r>
              <a:rPr lang="en-GB" altLang="en-US" dirty="0" smtClean="0"/>
              <a:t>Huge drain on institutional resources</a:t>
            </a:r>
          </a:p>
          <a:p>
            <a:r>
              <a:rPr lang="en-GB" altLang="en-US" dirty="0" smtClean="0"/>
              <a:t>Massive industry and marketplace</a:t>
            </a:r>
          </a:p>
          <a:p>
            <a:r>
              <a:rPr lang="en-GB" altLang="en-US" dirty="0" smtClean="0"/>
              <a:t>Difficult to detect and generate evidence to prove</a:t>
            </a:r>
          </a:p>
          <a:p>
            <a:r>
              <a:rPr lang="en-GB" altLang="en-US" dirty="0" smtClean="0"/>
              <a:t>Easier to ignore it than challenge students?</a:t>
            </a:r>
          </a:p>
          <a:p>
            <a:r>
              <a:rPr lang="en-GB" altLang="en-US" dirty="0" smtClean="0"/>
              <a:t>Inconsistencies &gt; legal challenges from students</a:t>
            </a:r>
          </a:p>
          <a:p>
            <a:r>
              <a:rPr lang="en-GB" altLang="en-US" dirty="0" smtClean="0"/>
              <a:t>Global and growing problem</a:t>
            </a:r>
          </a:p>
          <a:p>
            <a:r>
              <a:rPr lang="en-GB" altLang="en-US" dirty="0" smtClean="0"/>
              <a:t>Student safety – blackmail threats</a:t>
            </a:r>
          </a:p>
        </p:txBody>
      </p:sp>
      <p:sp>
        <p:nvSpPr>
          <p:cNvPr id="6"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7" name="Foliennummernplatzhalter 5"/>
          <p:cNvSpPr>
            <a:spLocks noGrp="1"/>
          </p:cNvSpPr>
          <p:nvPr>
            <p:ph type="sldNum" sz="quarter" idx="12"/>
          </p:nvPr>
        </p:nvSpPr>
        <p:spPr>
          <a:xfrm>
            <a:off x="6457950" y="4767264"/>
            <a:ext cx="2057400" cy="273844"/>
          </a:xfrm>
        </p:spPr>
        <p:txBody>
          <a:bodyPr/>
          <a:lstStyle/>
          <a:p>
            <a:fld id="{E9EF0103-56E0-4939-A32A-EDA0A81ED138}" type="slidenum">
              <a:rPr lang="cs-CZ"/>
              <a:t>8</a:t>
            </a:fld>
            <a:endParaRPr lang="cs-CZ" dirty="0"/>
          </a:p>
        </p:txBody>
      </p:sp>
      <p:sp>
        <p:nvSpPr>
          <p:cNvPr id="8"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86099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Challenging contract cheating</a:t>
            </a:r>
          </a:p>
        </p:txBody>
      </p:sp>
      <p:sp>
        <p:nvSpPr>
          <p:cNvPr id="8195" name="Content Placeholder 1"/>
          <p:cNvSpPr>
            <a:spLocks noGrp="1"/>
          </p:cNvSpPr>
          <p:nvPr>
            <p:ph idx="1"/>
          </p:nvPr>
        </p:nvSpPr>
        <p:spPr>
          <a:xfrm>
            <a:off x="684213" y="1269968"/>
            <a:ext cx="7993062" cy="3456385"/>
          </a:xfrm>
        </p:spPr>
        <p:txBody>
          <a:bodyPr>
            <a:normAutofit lnSpcReduction="10000"/>
          </a:bodyPr>
          <a:lstStyle/>
          <a:p>
            <a:r>
              <a:rPr lang="en-GB" altLang="en-US" dirty="0" smtClean="0"/>
              <a:t>Assessment design </a:t>
            </a:r>
          </a:p>
          <a:p>
            <a:r>
              <a:rPr lang="en-GB" altLang="en-US" dirty="0" smtClean="0"/>
              <a:t>Vigilance, buy-in of academic staff</a:t>
            </a:r>
          </a:p>
          <a:p>
            <a:r>
              <a:rPr lang="en-GB" altLang="en-US" dirty="0" smtClean="0"/>
              <a:t>Working with students as partners</a:t>
            </a:r>
          </a:p>
          <a:p>
            <a:r>
              <a:rPr lang="en-GB" altLang="en-US" dirty="0" smtClean="0"/>
              <a:t>Education, awareness-raising</a:t>
            </a:r>
          </a:p>
          <a:p>
            <a:r>
              <a:rPr lang="en-GB" altLang="en-US" dirty="0" smtClean="0"/>
              <a:t>International days of action</a:t>
            </a:r>
          </a:p>
          <a:p>
            <a:r>
              <a:rPr lang="en-GB" altLang="en-US" dirty="0" smtClean="0"/>
              <a:t>Understanding motivations for contract cheating</a:t>
            </a:r>
          </a:p>
          <a:p>
            <a:r>
              <a:rPr lang="en-GB" altLang="en-US" dirty="0" smtClean="0"/>
              <a:t>New tools from </a:t>
            </a:r>
            <a:r>
              <a:rPr lang="en-GB" altLang="en-US" dirty="0" err="1" smtClean="0"/>
              <a:t>Turnitin</a:t>
            </a:r>
            <a:r>
              <a:rPr lang="en-GB" altLang="en-US" dirty="0" smtClean="0"/>
              <a:t> – Authorship Investigate (+ others)</a:t>
            </a:r>
          </a:p>
          <a:p>
            <a:r>
              <a:rPr lang="en-GB" altLang="en-US" dirty="0" smtClean="0"/>
              <a:t>Whistle-blower protection policy</a:t>
            </a:r>
          </a:p>
          <a:p>
            <a:r>
              <a:rPr lang="en-GB" altLang="en-US" dirty="0" smtClean="0"/>
              <a:t>National / International initiatives (e.g. legislation)</a:t>
            </a:r>
          </a:p>
          <a:p>
            <a:endParaRPr lang="en-GB" altLang="en-US" dirty="0" smtClean="0"/>
          </a:p>
        </p:txBody>
      </p:sp>
      <p:sp>
        <p:nvSpPr>
          <p:cNvPr id="8" name="Fußzeilenplatzhalter 4"/>
          <p:cNvSpPr>
            <a:spLocks noGrp="1"/>
          </p:cNvSpPr>
          <p:nvPr>
            <p:ph type="ftr" sz="quarter" idx="11"/>
          </p:nvPr>
        </p:nvSpPr>
        <p:spPr>
          <a:xfrm>
            <a:off x="3028950" y="4767264"/>
            <a:ext cx="3086100" cy="273844"/>
          </a:xfrm>
        </p:spPr>
        <p:txBody>
          <a:bodyPr/>
          <a:lstStyle/>
          <a:p>
            <a:r>
              <a:rPr lang="cs-CZ" dirty="0" smtClean="0"/>
              <a:t>Training module: [</a:t>
            </a:r>
            <a:r>
              <a:rPr lang="en-GB" dirty="0"/>
              <a:t>c</a:t>
            </a:r>
            <a:r>
              <a:rPr lang="en-GB" dirty="0" smtClean="0"/>
              <a:t>ontract cheating</a:t>
            </a:r>
            <a:r>
              <a:rPr lang="cs-CZ" dirty="0" smtClean="0"/>
              <a:t>]</a:t>
            </a:r>
            <a:endParaRPr lang="cs-CZ" dirty="0"/>
          </a:p>
        </p:txBody>
      </p:sp>
      <p:sp>
        <p:nvSpPr>
          <p:cNvPr id="9" name="Foliennummernplatzhalter 5"/>
          <p:cNvSpPr>
            <a:spLocks noGrp="1"/>
          </p:cNvSpPr>
          <p:nvPr>
            <p:ph type="sldNum" sz="quarter" idx="12"/>
          </p:nvPr>
        </p:nvSpPr>
        <p:spPr>
          <a:xfrm>
            <a:off x="6457950" y="4767264"/>
            <a:ext cx="2057400" cy="273844"/>
          </a:xfrm>
        </p:spPr>
        <p:txBody>
          <a:bodyPr/>
          <a:lstStyle/>
          <a:p>
            <a:fld id="{6EC227E6-5641-46B8-9DF4-4C48EAF410B6}" type="slidenum">
              <a:rPr lang="cs-CZ" smtClean="0"/>
              <a:t>9</a:t>
            </a:fld>
            <a:endParaRPr lang="cs-CZ" dirty="0"/>
          </a:p>
        </p:txBody>
      </p:sp>
      <p:sp>
        <p:nvSpPr>
          <p:cNvPr id="10" name="Datumsplatzhalter 3"/>
          <p:cNvSpPr>
            <a:spLocks noGrp="1"/>
          </p:cNvSpPr>
          <p:nvPr>
            <p:ph type="dt" sz="half" idx="10"/>
          </p:nvPr>
        </p:nvSpPr>
        <p:spPr>
          <a:xfrm>
            <a:off x="628650" y="4767264"/>
            <a:ext cx="2057400" cy="273844"/>
          </a:xfrm>
        </p:spPr>
        <p:txBody>
          <a:bodyPr/>
          <a:lstStyle/>
          <a:p>
            <a:fld id="{303FE869-BF47-4E34-AB8E-616822DC0CC9}" type="datetime1">
              <a:rPr lang="en-GB" smtClean="0"/>
              <a:t>26/11/2019</a:t>
            </a:fld>
            <a:endParaRPr lang="cs-CZ" dirty="0"/>
          </a:p>
        </p:txBody>
      </p:sp>
    </p:spTree>
    <p:extLst>
      <p:ext uri="{BB962C8B-B14F-4D97-AF65-F5344CB8AC3E}">
        <p14:creationId xmlns:p14="http://schemas.microsoft.com/office/powerpoint/2010/main" val="266222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enai</Template>
  <TotalTime>0</TotalTime>
  <Words>1374</Words>
  <Application>Microsoft Office PowerPoint</Application>
  <PresentationFormat>Bildschirmpräsentation (16:9)</PresentationFormat>
  <Paragraphs>182</Paragraphs>
  <Slides>15</Slides>
  <Notes>13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enai</vt:lpstr>
      <vt:lpstr>Contract Cheating</vt:lpstr>
      <vt:lpstr>Basic information for trainers</vt:lpstr>
      <vt:lpstr>Basic information for trainers</vt:lpstr>
      <vt:lpstr>Basic information</vt:lpstr>
      <vt:lpstr>Definition of contract cheating</vt:lpstr>
      <vt:lpstr>Other aspects of contract cheating</vt:lpstr>
      <vt:lpstr>PowerPoint-Präsentation</vt:lpstr>
      <vt:lpstr>Threats from contract cheating</vt:lpstr>
      <vt:lpstr>Challenging contract cheating</vt:lpstr>
      <vt:lpstr>Findings from research</vt:lpstr>
      <vt:lpstr>Your input</vt:lpstr>
      <vt:lpstr>Summary</vt:lpstr>
      <vt:lpstr>Acknowledgement &amp; references</vt:lpstr>
      <vt:lpstr>Author(s) &amp; contact information</vt:lpstr>
      <vt:lpstr>License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Oliver Trevisiol</cp:lastModifiedBy>
  <cp:revision>169</cp:revision>
  <dcterms:created xsi:type="dcterms:W3CDTF">2016-09-26T15:05:02Z</dcterms:created>
  <dcterms:modified xsi:type="dcterms:W3CDTF">2019-11-26T13:51:57Z</dcterms:modified>
</cp:coreProperties>
</file>