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82" r:id="rId4"/>
    <p:sldId id="273" r:id="rId5"/>
    <p:sldId id="258" r:id="rId6"/>
    <p:sldId id="259" r:id="rId7"/>
    <p:sldId id="260" r:id="rId8"/>
    <p:sldId id="286" r:id="rId9"/>
    <p:sldId id="261" r:id="rId10"/>
    <p:sldId id="285" r:id="rId11"/>
    <p:sldId id="277" r:id="rId12"/>
    <p:sldId id="276" r:id="rId13"/>
    <p:sldId id="275" r:id="rId14"/>
    <p:sldId id="278" r:id="rId15"/>
    <p:sldId id="274" r:id="rId16"/>
    <p:sldId id="280" r:id="rId17"/>
    <p:sldId id="272" r:id="rId18"/>
    <p:sldId id="263" r:id="rId19"/>
    <p:sldId id="283" r:id="rId20"/>
    <p:sldId id="264" r:id="rId21"/>
    <p:sldId id="284" r:id="rId22"/>
    <p:sldId id="265" r:id="rId23"/>
    <p:sldId id="266" r:id="rId24"/>
  </p:sldIdLst>
  <p:sldSz cx="9144000" cy="5143500" type="screen16x9"/>
  <p:notesSz cx="5143500" cy="9144000"/>
  <p:defaultTextStyle>
    <a:defPPr>
      <a:defRPr lang="cs-CZ"/>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gar Schäfer" initials="AS" lastIdx="1" clrIdx="0">
    <p:extLst>
      <p:ext uri="{19B8F6BF-5375-455C-9EA6-DF929625EA0E}">
        <p15:presenceInfo xmlns:p15="http://schemas.microsoft.com/office/powerpoint/2012/main" userId="Ansgar Schäfer" providerId="None"/>
      </p:ext>
    </p:extLst>
  </p:cmAuthor>
  <p:cmAuthor id="2" name="Oliver Trevisiol" initials="OT" lastIdx="3" clrIdx="1">
    <p:extLst>
      <p:ext uri="{19B8F6BF-5375-455C-9EA6-DF929625EA0E}">
        <p15:presenceInfo xmlns:p15="http://schemas.microsoft.com/office/powerpoint/2012/main" userId="Oliver Trevisi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79CAFA-0D14-A863-62F2-B68F0C180680}">
  <a:tblStyle styleId="{8379CAFA-0D14-A863-62F2-B68F0C180680}" styleName="Bez stylu, bez mřížky">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173" autoAdjust="0"/>
  </p:normalViewPr>
  <p:slideViewPr>
    <p:cSldViewPr>
      <p:cViewPr varScale="1">
        <p:scale>
          <a:sx n="118" d="100"/>
          <a:sy n="118" d="100"/>
        </p:scale>
        <p:origin x="708" y="90"/>
      </p:cViewPr>
      <p:guideLst>
        <p:guide orient="horz" pos="2160"/>
        <p:guide pos="2880"/>
      </p:guideLst>
    </p:cSldViewPr>
  </p:slideViewPr>
  <p:outlineViewPr>
    <p:cViewPr>
      <p:scale>
        <a:sx n="33" d="100"/>
        <a:sy n="33" d="100"/>
      </p:scale>
      <p:origin x="0" y="-116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6T14:54:50.744" idx="1">
    <p:pos x="4523" y="200"/>
    <p:text>Jana: After reading all slides I knew what the module was about, but not as much at the beginning. I think you should promote more the reasons why somebody should use this module in HEI's practice (Take away message slide).</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Zástupný symbol pro záhlaví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cs-CZ"/>
          </a:p>
        </p:txBody>
      </p:sp>
      <p:sp>
        <p:nvSpPr>
          <p:cNvPr id="5" name="Zástupný symbol pro datum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675130F-6DD1-4461-9104-A51571DA2431}" type="datetimeFigureOut">
              <a:t>11/27/2019</a:t>
            </a:fld>
            <a:endParaRPr lang="cs-CZ"/>
          </a:p>
        </p:txBody>
      </p:sp>
      <p:sp>
        <p:nvSpPr>
          <p:cNvPr id="6" name="Zástupný symbol pro obrázek snímku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cs-CZ"/>
          </a:p>
        </p:txBody>
      </p:sp>
      <p:sp>
        <p:nvSpPr>
          <p:cNvPr id="7" name="Zástupný symbol pro poznámky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8" name="Zástupný symbol pro zápatí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cs-CZ"/>
          </a:p>
        </p:txBody>
      </p:sp>
      <p:sp>
        <p:nvSpPr>
          <p:cNvPr id="9" name="Zástupný symbol pro číslo snímku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31CBB758-5CCA-4FC4-A17D-E88687967B5F}" type="slidenum">
              <a:t>‹Nr.›</a:t>
            </a:fld>
            <a:endParaRPr lang="cs-CZ"/>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cs-CZ"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b="1" noProof="0" dirty="0" smtClean="0"/>
              <a:t>Alternative challenge for participants.</a:t>
            </a:r>
          </a:p>
          <a:p>
            <a:pPr>
              <a:defRPr/>
            </a:pPr>
            <a:endParaRPr lang="en-GB" b="1" noProof="0" dirty="0" smtClean="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45822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b="1" noProof="0" dirty="0" smtClean="0"/>
              <a:t>You may add reasons based on</a:t>
            </a:r>
            <a:r>
              <a:rPr lang="en-GB" b="1" baseline="0" noProof="0" dirty="0" smtClean="0"/>
              <a:t> “</a:t>
            </a:r>
            <a:r>
              <a:rPr lang="en-GB" b="1" noProof="0" dirty="0" smtClean="0"/>
              <a:t>Why do we even give sources? – A list of reasons for good practice maintaining integrity”,</a:t>
            </a:r>
            <a:r>
              <a:rPr lang="en-GB" b="1" baseline="0" noProof="0" dirty="0" smtClean="0"/>
              <a:t> </a:t>
            </a:r>
            <a:r>
              <a:rPr lang="en-GB" b="1" noProof="0" dirty="0" smtClean="0"/>
              <a:t>http://www.academicintegrity.eu/wp/materials/why-do-we-even-give-sources-a-list-of-reasons-for-good-practice-maintaining-integrity</a:t>
            </a:r>
            <a:endParaRPr lang="en-GB" b="1" noProof="0"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763521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b="1" noProof="0" dirty="0" smtClean="0"/>
              <a:t>You may add reasons based on</a:t>
            </a:r>
            <a:r>
              <a:rPr lang="en-GB" b="1" baseline="0" noProof="0" dirty="0" smtClean="0"/>
              <a:t> “</a:t>
            </a:r>
            <a:r>
              <a:rPr lang="en-GB" b="1" noProof="0" dirty="0" smtClean="0"/>
              <a:t>Why do we even give sources? – A list of reasons for good practice maintaining integrity”,</a:t>
            </a:r>
            <a:r>
              <a:rPr lang="en-GB" b="1" baseline="0" noProof="0" dirty="0" smtClean="0"/>
              <a:t> </a:t>
            </a:r>
            <a:r>
              <a:rPr lang="en-GB" b="1" noProof="0" dirty="0" smtClean="0"/>
              <a:t>http://www.academicintegrity.eu/wp/materials/why-do-we-even-give-sources-a-list-of-reasons-for-good-practice-maintaining-integrity</a:t>
            </a:r>
            <a:endParaRPr lang="en-GB" b="1" noProof="0"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276872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b="1" noProof="0" dirty="0" smtClean="0"/>
              <a:t>You may add reasons based on</a:t>
            </a:r>
            <a:r>
              <a:rPr lang="en-GB" b="1" baseline="0" noProof="0" dirty="0" smtClean="0"/>
              <a:t> “</a:t>
            </a:r>
            <a:r>
              <a:rPr lang="en-GB" b="1" noProof="0" dirty="0" smtClean="0"/>
              <a:t>Why do we even give sources? – A list of reasons for good practice maintaining integrity”,</a:t>
            </a:r>
            <a:r>
              <a:rPr lang="en-GB" b="1" baseline="0" noProof="0" dirty="0" smtClean="0"/>
              <a:t> </a:t>
            </a:r>
            <a:r>
              <a:rPr lang="en-GB" b="1" noProof="0" dirty="0" smtClean="0"/>
              <a:t>http://www.academicintegrity.eu/wp/materials/why-do-we-even-give-sources-a-list-of-reasons-for-good-practice-maintaining-integrity</a:t>
            </a:r>
            <a:endParaRPr lang="en-GB" b="1" noProof="0"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81124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b="1" noProof="0" dirty="0" smtClean="0"/>
              <a:t>You may add reasons based on</a:t>
            </a:r>
            <a:r>
              <a:rPr lang="en-GB" b="1" baseline="0" noProof="0" dirty="0" smtClean="0"/>
              <a:t> “</a:t>
            </a:r>
            <a:r>
              <a:rPr lang="en-GB" b="1" noProof="0" dirty="0" smtClean="0"/>
              <a:t>Why do we even give sources? – A list of reasons for good practice maintaining integrity”,</a:t>
            </a:r>
            <a:r>
              <a:rPr lang="en-GB" b="1" baseline="0" noProof="0" dirty="0" smtClean="0"/>
              <a:t> </a:t>
            </a:r>
            <a:r>
              <a:rPr lang="en-GB" b="1" noProof="0" dirty="0" smtClean="0"/>
              <a:t>http://www.academicintegrity.eu/wp/materials/why-do-we-even-give-sources-a-list-of-reasons-for-good-practice-maintaining-integrity</a:t>
            </a:r>
            <a:endParaRPr lang="en-GB" b="1" noProof="0"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258957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marL="0" indent="0">
              <a:buFontTx/>
              <a:buNone/>
              <a:defRPr/>
            </a:pPr>
            <a:r>
              <a:rPr lang="en-GB" b="1" dirty="0" smtClean="0">
                <a:solidFill>
                  <a:schemeClr val="bg1">
                    <a:lumMod val="65000"/>
                  </a:schemeClr>
                </a:solidFill>
              </a:rPr>
              <a:t>Optional</a:t>
            </a:r>
            <a:r>
              <a:rPr lang="en-GB" b="1" baseline="0" dirty="0" smtClean="0">
                <a:solidFill>
                  <a:schemeClr val="bg1">
                    <a:lumMod val="65000"/>
                  </a:schemeClr>
                </a:solidFill>
              </a:rPr>
              <a:t>:</a:t>
            </a:r>
            <a:endParaRPr lang="en-GB" b="1" dirty="0" smtClean="0">
              <a:solidFill>
                <a:schemeClr val="bg1">
                  <a:lumMod val="65000"/>
                </a:schemeClr>
              </a:solidFill>
            </a:endParaRPr>
          </a:p>
          <a:p>
            <a:pPr marL="171450" indent="-171450">
              <a:buFontTx/>
              <a:buChar char="-"/>
              <a:defRPr/>
            </a:pPr>
            <a:r>
              <a:rPr lang="en-GB" b="1" dirty="0" smtClean="0">
                <a:solidFill>
                  <a:schemeClr val="bg1">
                    <a:lumMod val="65000"/>
                  </a:schemeClr>
                </a:solidFill>
              </a:rPr>
              <a:t>You may show alternative definitions e. g. by your own institution, important professional references, national legalisation, international organisations, etc. </a:t>
            </a:r>
          </a:p>
          <a:p>
            <a:pPr marL="171450" indent="-171450">
              <a:buFontTx/>
              <a:buChar char="-"/>
              <a:defRPr/>
            </a:pPr>
            <a:r>
              <a:rPr lang="en-GB" b="1" dirty="0" smtClean="0">
                <a:solidFill>
                  <a:schemeClr val="bg1">
                    <a:lumMod val="65000"/>
                  </a:schemeClr>
                </a:solidFill>
              </a:rPr>
              <a:t>Participants could compare, contrast them with each other,</a:t>
            </a:r>
            <a:r>
              <a:rPr lang="en-GB" b="1" baseline="0" dirty="0" smtClean="0">
                <a:solidFill>
                  <a:schemeClr val="bg1">
                    <a:lumMod val="65000"/>
                  </a:schemeClr>
                </a:solidFill>
              </a:rPr>
              <a:t> </a:t>
            </a:r>
            <a:r>
              <a:rPr lang="en-GB" b="1" dirty="0" smtClean="0">
                <a:solidFill>
                  <a:schemeClr val="bg1">
                    <a:lumMod val="65000"/>
                  </a:schemeClr>
                </a:solidFill>
              </a:rPr>
              <a:t>discuss their (dis-)advantages for educational use.</a:t>
            </a:r>
          </a:p>
          <a:p>
            <a:pPr marL="171450" indent="-171450">
              <a:buFontTx/>
              <a:buChar char="-"/>
              <a:defRPr/>
            </a:pPr>
            <a:r>
              <a:rPr lang="en-GB" b="1" dirty="0" smtClean="0">
                <a:solidFill>
                  <a:schemeClr val="bg1">
                    <a:lumMod val="65000"/>
                  </a:schemeClr>
                </a:solidFill>
              </a:rPr>
              <a:t>Compared</a:t>
            </a:r>
            <a:r>
              <a:rPr lang="en-GB" b="1" baseline="0" dirty="0" smtClean="0">
                <a:solidFill>
                  <a:schemeClr val="bg1">
                    <a:lumMod val="65000"/>
                  </a:schemeClr>
                </a:solidFill>
              </a:rPr>
              <a:t> to other possible activities this activity might be a little bit boring, still it could be useful to know additional definitions of plagiarism, which are an important point of reference for the participants, e. g. for a specific context, study programme or institution.</a:t>
            </a:r>
            <a:endParaRPr lang="en-GB" b="1" dirty="0" smtClean="0">
              <a:solidFill>
                <a:schemeClr val="bg1">
                  <a:lumMod val="65000"/>
                </a:schemeClr>
              </a:solidFill>
            </a:endParaRPr>
          </a:p>
          <a:p>
            <a:pPr>
              <a:defRPr/>
            </a:pPr>
            <a:endParaRPr lang="en-GB" b="1" noProof="0"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15</a:t>
            </a:fld>
            <a:endParaRPr lang="cs-CZ"/>
          </a:p>
        </p:txBody>
      </p:sp>
    </p:spTree>
    <p:extLst>
      <p:ext uri="{BB962C8B-B14F-4D97-AF65-F5344CB8AC3E}">
        <p14:creationId xmlns:p14="http://schemas.microsoft.com/office/powerpoint/2010/main" val="277333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r>
              <a:rPr lang="en-GB" b="1" dirty="0" smtClean="0">
                <a:solidFill>
                  <a:schemeClr val="bg1">
                    <a:lumMod val="65000"/>
                  </a:schemeClr>
                </a:solidFill>
              </a:rPr>
              <a:t>Optional: You may discuss related</a:t>
            </a:r>
            <a:r>
              <a:rPr lang="en-GB" b="1" dirty="0" smtClean="0"/>
              <a:t> grey-zone phenomena.</a:t>
            </a:r>
            <a:endParaRPr lang="en-GB" b="1" noProof="0" dirty="0" smtClean="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16</a:t>
            </a:fld>
            <a:endParaRPr lang="cs-CZ"/>
          </a:p>
        </p:txBody>
      </p:sp>
    </p:spTree>
    <p:extLst>
      <p:ext uri="{BB962C8B-B14F-4D97-AF65-F5344CB8AC3E}">
        <p14:creationId xmlns:p14="http://schemas.microsoft.com/office/powerpoint/2010/main" val="401553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smtClean="0"/>
              <a:t>Optional: Raise</a:t>
            </a:r>
            <a:r>
              <a:rPr lang="en-GB" b="1" baseline="0" dirty="0" smtClean="0"/>
              <a:t> the probability of sustainable effects of the module participation with individual commitment and encouraging feedback.</a:t>
            </a:r>
            <a:endParaRPr lang="en-GB" b="1" dirty="0"/>
          </a:p>
        </p:txBody>
      </p:sp>
      <p:sp>
        <p:nvSpPr>
          <p:cNvPr id="4" name="Foliennummernplatzhalter 3"/>
          <p:cNvSpPr>
            <a:spLocks noGrp="1"/>
          </p:cNvSpPr>
          <p:nvPr>
            <p:ph type="sldNum" sz="quarter" idx="10"/>
          </p:nvPr>
        </p:nvSpPr>
        <p:spPr/>
        <p:txBody>
          <a:bodyPr/>
          <a:lstStyle/>
          <a:p>
            <a:pPr>
              <a:defRPr/>
            </a:pPr>
            <a:fld id="{31CBB758-5CCA-4FC4-A17D-E88687967B5F}" type="slidenum">
              <a:rPr lang="de-DE" smtClean="0"/>
              <a:t>17</a:t>
            </a:fld>
            <a:endParaRPr lang="de-DE"/>
          </a:p>
        </p:txBody>
      </p:sp>
    </p:spTree>
    <p:extLst>
      <p:ext uri="{BB962C8B-B14F-4D97-AF65-F5344CB8AC3E}">
        <p14:creationId xmlns:p14="http://schemas.microsoft.com/office/powerpoint/2010/main" val="41890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en-GB"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cs-CZ"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19</a:t>
            </a:fld>
            <a:endParaRPr lang="cs-CZ"/>
          </a:p>
        </p:txBody>
      </p:sp>
    </p:spTree>
    <p:extLst>
      <p:ext uri="{BB962C8B-B14F-4D97-AF65-F5344CB8AC3E}">
        <p14:creationId xmlns:p14="http://schemas.microsoft.com/office/powerpoint/2010/main" val="260104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GB" b="1" baseline="0" noProof="0" dirty="0" smtClean="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en-GB"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en-GB"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21</a:t>
            </a:fld>
            <a:endParaRPr lang="cs-CZ"/>
          </a:p>
        </p:txBody>
      </p:sp>
    </p:spTree>
    <p:extLst>
      <p:ext uri="{BB962C8B-B14F-4D97-AF65-F5344CB8AC3E}">
        <p14:creationId xmlns:p14="http://schemas.microsoft.com/office/powerpoint/2010/main" val="386010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cs-CZ" b="1"/>
              <a:t>Optional part</a:t>
            </a:r>
            <a:endParaRPr lang="de-DE" b="1"/>
          </a:p>
          <a:p>
            <a:pPr>
              <a:defRPr/>
            </a:pPr>
            <a:endParaRPr lang="en-GB"/>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endParaRPr lang="cs-CZ"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23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marL="0" marR="0" indent="0" algn="l" defTabSz="914400" eaLnBrk="1" fontAlgn="auto" latinLnBrk="0" hangingPunct="1">
              <a:lnSpc>
                <a:spcPct val="100000"/>
              </a:lnSpc>
              <a:spcBef>
                <a:spcPts val="0"/>
              </a:spcBef>
              <a:spcAft>
                <a:spcPts val="0"/>
              </a:spcAft>
              <a:buClrTx/>
              <a:buSzTx/>
              <a:buFontTx/>
              <a:buNone/>
              <a:tabLst/>
              <a:defRPr/>
            </a:pPr>
            <a:endParaRPr lang="en-GB" b="1" baseline="0" noProof="0" dirty="0" smtClean="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3</a:t>
            </a:fld>
            <a:endParaRPr lang="cs-CZ"/>
          </a:p>
        </p:txBody>
      </p:sp>
    </p:spTree>
    <p:extLst>
      <p:ext uri="{BB962C8B-B14F-4D97-AF65-F5344CB8AC3E}">
        <p14:creationId xmlns:p14="http://schemas.microsoft.com/office/powerpoint/2010/main" val="3173778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en-GB" b="1" noProof="0"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4</a:t>
            </a:fld>
            <a:endParaRPr lang="cs-CZ"/>
          </a:p>
        </p:txBody>
      </p:sp>
    </p:spTree>
    <p:extLst>
      <p:ext uri="{BB962C8B-B14F-4D97-AF65-F5344CB8AC3E}">
        <p14:creationId xmlns:p14="http://schemas.microsoft.com/office/powerpoint/2010/main" val="227567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cs-CZ"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cs-CZ"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en-US" b="1" noProof="0"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Zástupný symbol pro obrázek snímku 1"/>
          <p:cNvSpPr>
            <a:spLocks noGrp="1" noRot="1" noChangeAspect="1"/>
          </p:cNvSpPr>
          <p:nvPr>
            <p:ph type="sldImg"/>
          </p:nvPr>
        </p:nvSpPr>
        <p:spPr bwMode="auto"/>
      </p:sp>
      <p:sp>
        <p:nvSpPr>
          <p:cNvPr id="5" name="Zástupný symbol pro poznámky 2"/>
          <p:cNvSpPr>
            <a:spLocks noGrp="1"/>
          </p:cNvSpPr>
          <p:nvPr>
            <p:ph type="body" idx="1"/>
          </p:nvPr>
        </p:nvSpPr>
        <p:spPr bwMode="auto"/>
        <p:txBody>
          <a:bodyPr/>
          <a:lstStyle/>
          <a:p>
            <a:pPr>
              <a:defRPr/>
            </a:pPr>
            <a:endParaRPr lang="cs-CZ" b="1" dirty="0"/>
          </a:p>
        </p:txBody>
      </p:sp>
      <p:sp>
        <p:nvSpPr>
          <p:cNvPr id="6" name="Zástupný symbol pro číslo snímku 3"/>
          <p:cNvSpPr>
            <a:spLocks noGrp="1"/>
          </p:cNvSpPr>
          <p:nvPr>
            <p:ph type="sldNum" sz="quarter" idx="10"/>
          </p:nvPr>
        </p:nvSpPr>
        <p:spPr bwMode="auto"/>
        <p:txBody>
          <a:bodyPr/>
          <a:lstStyle/>
          <a:p>
            <a:pPr>
              <a:defRPr/>
            </a:pPr>
            <a:fld id="{31CBB758-5CCA-4FC4-A17D-E88687967B5F}" type="slidenum">
              <a:t>8</a:t>
            </a:fld>
            <a:endParaRPr lang="cs-CZ"/>
          </a:p>
        </p:txBody>
      </p:sp>
    </p:spTree>
    <p:extLst>
      <p:ext uri="{BB962C8B-B14F-4D97-AF65-F5344CB8AC3E}">
        <p14:creationId xmlns:p14="http://schemas.microsoft.com/office/powerpoint/2010/main" val="340147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en-GB" b="1" noProof="0" dirty="0" smtClean="0"/>
              <a:t>Recommended part.</a:t>
            </a:r>
          </a:p>
          <a:p>
            <a:pPr>
              <a:defRPr/>
            </a:pPr>
            <a:endParaRPr lang="en-GB" b="1" noProof="0" dirty="0" smtClean="0"/>
          </a:p>
          <a:p>
            <a:pPr>
              <a:defRPr/>
            </a:pPr>
            <a:r>
              <a:rPr lang="en-GB" b="1" noProof="0" dirty="0" smtClean="0"/>
              <a:t>Collection of answers</a:t>
            </a:r>
            <a:r>
              <a:rPr lang="en-GB" b="1" baseline="0" noProof="0" dirty="0" smtClean="0"/>
              <a:t> could be achieved e. g. by distributing cards to fill in and pin to a board; written down on a flip chart, black/white board, etc.</a:t>
            </a:r>
            <a:endParaRPr lang="en-GB" b="1" noProof="0" dirty="0" smtClean="0"/>
          </a:p>
          <a:p>
            <a:pPr>
              <a:defRPr/>
            </a:pPr>
            <a:endParaRPr lang="en-GB" b="1" noProof="0" dirty="0" smtClean="0"/>
          </a:p>
          <a:p>
            <a:pPr>
              <a:defRPr/>
            </a:pPr>
            <a:r>
              <a:rPr lang="en-GB" b="1" noProof="0" dirty="0" smtClean="0"/>
              <a:t>You may add reasons based on</a:t>
            </a:r>
            <a:r>
              <a:rPr lang="en-GB" b="1" baseline="0" noProof="0" dirty="0" smtClean="0"/>
              <a:t> “</a:t>
            </a:r>
            <a:r>
              <a:rPr lang="en-GB" b="1" noProof="0" dirty="0" smtClean="0"/>
              <a:t>Why do we even give sources? – A list of reasons for good practice maintaining integrity”,</a:t>
            </a:r>
            <a:r>
              <a:rPr lang="en-GB" b="1" baseline="0" noProof="0" dirty="0" smtClean="0"/>
              <a:t> </a:t>
            </a:r>
            <a:r>
              <a:rPr lang="en-GB" b="1" noProof="0" dirty="0" smtClean="0"/>
              <a:t>http://www.academicintegrity.eu/wp/materials/why-do-we-even-give-sources-a-list-of-reasons-for-good-practice-maintaining-integrity</a:t>
            </a:r>
          </a:p>
          <a:p>
            <a:pPr>
              <a:defRPr/>
            </a:pPr>
            <a:endParaRPr lang="en-GB" b="1" noProof="0" dirty="0" smtClean="0"/>
          </a:p>
          <a:p>
            <a:pPr>
              <a:defRPr/>
            </a:pPr>
            <a:r>
              <a:rPr lang="en-GB" b="1" noProof="0" dirty="0" smtClean="0"/>
              <a:t>If you come along additional</a:t>
            </a:r>
            <a:r>
              <a:rPr lang="en-GB" b="1" baseline="0" noProof="0" dirty="0" smtClean="0"/>
              <a:t> reasons not included in the document yet, ENAI would be happy to include it in the material. Please contact: Ansgar Schäfer (Ansgar.Schaefer@uni-konstanz.de)</a:t>
            </a:r>
            <a:endParaRPr lang="en-GB" b="1" noProof="0"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Úvodní snímek">
    <p:bg>
      <p:bgPr>
        <a:blipFill>
          <a:blip r:embed="rId2"/>
          <a:stretch/>
        </a:blipFill>
        <a:effectLst/>
      </p:bgPr>
    </p:bg>
    <p:spTree>
      <p:nvGrpSpPr>
        <p:cNvPr id="1" name=""/>
        <p:cNvGrpSpPr/>
        <p:nvPr/>
      </p:nvGrpSpPr>
      <p:grpSpPr bwMode="auto">
        <a:xfrm>
          <a:off x="0" y="0"/>
          <a:ext cx="0" cy="0"/>
          <a:chOff x="0" y="0"/>
          <a:chExt cx="0" cy="0"/>
        </a:xfrm>
      </p:grpSpPr>
      <p:sp>
        <p:nvSpPr>
          <p:cNvPr id="4" name="Nadpis 1"/>
          <p:cNvSpPr>
            <a:spLocks noGrp="1"/>
          </p:cNvSpPr>
          <p:nvPr>
            <p:ph type="ctrTitle"/>
          </p:nvPr>
        </p:nvSpPr>
        <p:spPr bwMode="auto">
          <a:xfrm>
            <a:off x="222422" y="1371599"/>
            <a:ext cx="8612659" cy="1408777"/>
          </a:xfrm>
        </p:spPr>
        <p:txBody>
          <a:bodyPr anchor="ctr">
            <a:normAutofit/>
          </a:bodyPr>
          <a:lstStyle>
            <a:lvl1pPr algn="l">
              <a:defRPr sz="4000">
                <a:solidFill>
                  <a:schemeClr val="tx1"/>
                </a:solidFill>
                <a:latin typeface="+mn-lt"/>
              </a:defRPr>
            </a:lvl1pPr>
          </a:lstStyle>
          <a:p>
            <a:pPr>
              <a:defRPr/>
            </a:pPr>
            <a:r>
              <a:rPr lang="cs-CZ"/>
              <a:t>Kliknutím lze upravit styl.</a:t>
            </a:r>
          </a:p>
        </p:txBody>
      </p:sp>
      <p:sp>
        <p:nvSpPr>
          <p:cNvPr id="5" name="Podnadpis 2"/>
          <p:cNvSpPr>
            <a:spLocks noGrp="1"/>
          </p:cNvSpPr>
          <p:nvPr>
            <p:ph type="subTitle" idx="1"/>
          </p:nvPr>
        </p:nvSpPr>
        <p:spPr bwMode="auto">
          <a:xfrm>
            <a:off x="3762631" y="2926214"/>
            <a:ext cx="5072449" cy="847605"/>
          </a:xfrm>
        </p:spPr>
        <p:txBody>
          <a:bodyPr>
            <a:normAutofit/>
          </a:bodyPr>
          <a:lstStyle>
            <a:lvl1pPr marL="0" indent="0" algn="r">
              <a:buNone/>
              <a:defRPr sz="20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cs-CZ"/>
              <a:t>Kliknutím lze upravit styl předlohy.</a:t>
            </a:r>
          </a:p>
        </p:txBody>
      </p:sp>
      <p:sp>
        <p:nvSpPr>
          <p:cNvPr id="6" name="Zástupný symbol pro datum 3"/>
          <p:cNvSpPr>
            <a:spLocks noGrp="1"/>
          </p:cNvSpPr>
          <p:nvPr>
            <p:ph type="dt" sz="half" idx="10"/>
          </p:nvPr>
        </p:nvSpPr>
        <p:spPr bwMode="auto"/>
        <p:txBody>
          <a:bodyPr/>
          <a:lstStyle/>
          <a:p>
            <a:pPr>
              <a:defRPr/>
            </a:pPr>
            <a:r>
              <a:rPr lang="de-DE" smtClean="0"/>
              <a:t>Insert date</a:t>
            </a:r>
            <a:endParaRPr lang="cs-CZ"/>
          </a:p>
        </p:txBody>
      </p:sp>
      <p:sp>
        <p:nvSpPr>
          <p:cNvPr id="7" name="Zástupný symbol pro zápatí 4"/>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8" name="Zástupný symbol pro číslo snímku 5"/>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picTx" preserve="1" userDrawn="1">
  <p:cSld name="Obrázek s titulkem">
    <p:spTree>
      <p:nvGrpSpPr>
        <p:cNvPr id="1" name=""/>
        <p:cNvGrpSpPr/>
        <p:nvPr/>
      </p:nvGrpSpPr>
      <p:grpSpPr bwMode="auto">
        <a:xfrm>
          <a:off x="0" y="0"/>
          <a:ext cx="0" cy="0"/>
          <a:chOff x="0" y="0"/>
          <a:chExt cx="0" cy="0"/>
        </a:xfrm>
      </p:grpSpPr>
      <p:sp>
        <p:nvSpPr>
          <p:cNvPr id="4" name="Nadpis 1"/>
          <p:cNvSpPr>
            <a:spLocks noGrp="1"/>
          </p:cNvSpPr>
          <p:nvPr>
            <p:ph type="title"/>
          </p:nvPr>
        </p:nvSpPr>
        <p:spPr bwMode="auto">
          <a:xfrm>
            <a:off x="629841" y="342900"/>
            <a:ext cx="2949178" cy="1200150"/>
          </a:xfrm>
        </p:spPr>
        <p:txBody>
          <a:bodyPr anchor="b"/>
          <a:lstStyle>
            <a:lvl1pPr>
              <a:defRPr sz="3200"/>
            </a:lvl1pPr>
          </a:lstStyle>
          <a:p>
            <a:pPr>
              <a:defRPr/>
            </a:pPr>
            <a:r>
              <a:rPr lang="cs-CZ"/>
              <a:t>Kliknutím lze upravit styl.</a:t>
            </a:r>
          </a:p>
        </p:txBody>
      </p:sp>
      <p:sp>
        <p:nvSpPr>
          <p:cNvPr id="5" name="Zástupný symbol pro obrázek 2"/>
          <p:cNvSpPr>
            <a:spLocks noGrp="1"/>
          </p:cNvSpPr>
          <p:nvPr>
            <p:ph type="pic" idx="1"/>
          </p:nvPr>
        </p:nvSpPr>
        <p:spPr bwMode="auto">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cs-CZ"/>
              <a:t>Kliknutím na ikonu přidáte obrázek.</a:t>
            </a:r>
          </a:p>
        </p:txBody>
      </p:sp>
      <p:sp>
        <p:nvSpPr>
          <p:cNvPr id="6" name="Zástupný symbol pro text 3"/>
          <p:cNvSpPr>
            <a:spLocks noGrp="1"/>
          </p:cNvSpPr>
          <p:nvPr>
            <p:ph type="body" sz="half" idx="2"/>
          </p:nvPr>
        </p:nvSpPr>
        <p:spPr bwMode="auto">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cs-CZ"/>
              <a:t>Kliknutím lze upravit styly předlohy textu.</a:t>
            </a:r>
            <a:endParaRPr/>
          </a:p>
        </p:txBody>
      </p:sp>
      <p:sp>
        <p:nvSpPr>
          <p:cNvPr id="7" name="Zástupný symbol pro datum 4"/>
          <p:cNvSpPr>
            <a:spLocks noGrp="1"/>
          </p:cNvSpPr>
          <p:nvPr>
            <p:ph type="dt" sz="half" idx="10"/>
          </p:nvPr>
        </p:nvSpPr>
        <p:spPr bwMode="auto"/>
        <p:txBody>
          <a:bodyPr/>
          <a:lstStyle/>
          <a:p>
            <a:pPr>
              <a:defRPr/>
            </a:pPr>
            <a:r>
              <a:rPr lang="de-DE" smtClean="0"/>
              <a:t>Insert date</a:t>
            </a:r>
            <a:endParaRPr lang="cs-CZ"/>
          </a:p>
        </p:txBody>
      </p:sp>
      <p:sp>
        <p:nvSpPr>
          <p:cNvPr id="8" name="Zástupný symbol pro zápatí 5"/>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9" name="Zástupný symbol pro číslo snímku 6"/>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x" preserve="1" userDrawn="1">
  <p:cSld name="Nadpis a svislý text">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lvl1pPr>
              <a:defRPr sz="3600"/>
            </a:lvl1pPr>
          </a:lstStyle>
          <a:p>
            <a:pPr>
              <a:defRPr/>
            </a:pPr>
            <a:r>
              <a:rPr lang="cs-CZ"/>
              <a:t>Kliknutím lze upravit styl.</a:t>
            </a:r>
          </a:p>
        </p:txBody>
      </p:sp>
      <p:sp>
        <p:nvSpPr>
          <p:cNvPr id="5" name="Zástupný symbol pro svislý text 2"/>
          <p:cNvSpPr>
            <a:spLocks noGrp="1"/>
          </p:cNvSpPr>
          <p:nvPr>
            <p:ph type="body" orient="vert" idx="1"/>
          </p:nvPr>
        </p:nvSpPr>
        <p:spPr bwMode="auto"/>
        <p:txBody>
          <a:bodyPr vert="eaVert"/>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6" name="Zástupný symbol pro datum 3"/>
          <p:cNvSpPr>
            <a:spLocks noGrp="1"/>
          </p:cNvSpPr>
          <p:nvPr>
            <p:ph type="dt" sz="half" idx="10"/>
          </p:nvPr>
        </p:nvSpPr>
        <p:spPr bwMode="auto"/>
        <p:txBody>
          <a:bodyPr/>
          <a:lstStyle/>
          <a:p>
            <a:pPr>
              <a:defRPr/>
            </a:pPr>
            <a:r>
              <a:rPr lang="de-DE" smtClean="0"/>
              <a:t>Insert date</a:t>
            </a:r>
            <a:endParaRPr lang="cs-CZ"/>
          </a:p>
        </p:txBody>
      </p:sp>
      <p:sp>
        <p:nvSpPr>
          <p:cNvPr id="7" name="Zástupný symbol pro zápatí 4"/>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8" name="Zástupný symbol pro číslo snímku 5"/>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Svislý nadpis a text">
    <p:spTree>
      <p:nvGrpSpPr>
        <p:cNvPr id="1" name=""/>
        <p:cNvGrpSpPr/>
        <p:nvPr/>
      </p:nvGrpSpPr>
      <p:grpSpPr bwMode="auto">
        <a:xfrm>
          <a:off x="0" y="0"/>
          <a:ext cx="0" cy="0"/>
          <a:chOff x="0" y="0"/>
          <a:chExt cx="0" cy="0"/>
        </a:xfrm>
      </p:grpSpPr>
      <p:sp>
        <p:nvSpPr>
          <p:cNvPr id="4" name="Svislý nadpis 1"/>
          <p:cNvSpPr>
            <a:spLocks noGrp="1"/>
          </p:cNvSpPr>
          <p:nvPr>
            <p:ph type="title" orient="vert"/>
          </p:nvPr>
        </p:nvSpPr>
        <p:spPr bwMode="auto">
          <a:xfrm>
            <a:off x="6543676" y="273844"/>
            <a:ext cx="1971675" cy="4358879"/>
          </a:xfrm>
        </p:spPr>
        <p:txBody>
          <a:bodyPr vert="eaVert">
            <a:normAutofit/>
          </a:bodyPr>
          <a:lstStyle>
            <a:lvl1pPr>
              <a:defRPr sz="3600"/>
            </a:lvl1pPr>
          </a:lstStyle>
          <a:p>
            <a:pPr>
              <a:defRPr/>
            </a:pPr>
            <a:r>
              <a:rPr lang="cs-CZ"/>
              <a:t>Kliknutím lze upravit styl.</a:t>
            </a:r>
          </a:p>
        </p:txBody>
      </p:sp>
      <p:sp>
        <p:nvSpPr>
          <p:cNvPr id="5" name="Zástupný symbol pro svislý text 2"/>
          <p:cNvSpPr>
            <a:spLocks noGrp="1"/>
          </p:cNvSpPr>
          <p:nvPr>
            <p:ph type="body" orient="vert" idx="1"/>
          </p:nvPr>
        </p:nvSpPr>
        <p:spPr bwMode="auto">
          <a:xfrm>
            <a:off x="628650" y="273844"/>
            <a:ext cx="5800725" cy="4358879"/>
          </a:xfrm>
        </p:spPr>
        <p:txBody>
          <a:bodyPr vert="eaVert"/>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6" name="Zástupný symbol pro datum 3"/>
          <p:cNvSpPr>
            <a:spLocks noGrp="1"/>
          </p:cNvSpPr>
          <p:nvPr>
            <p:ph type="dt" sz="half" idx="10"/>
          </p:nvPr>
        </p:nvSpPr>
        <p:spPr bwMode="auto"/>
        <p:txBody>
          <a:bodyPr/>
          <a:lstStyle/>
          <a:p>
            <a:pPr>
              <a:defRPr/>
            </a:pPr>
            <a:r>
              <a:rPr lang="de-DE" smtClean="0"/>
              <a:t>Insert date</a:t>
            </a:r>
            <a:endParaRPr lang="cs-CZ"/>
          </a:p>
        </p:txBody>
      </p:sp>
      <p:sp>
        <p:nvSpPr>
          <p:cNvPr id="7" name="Zástupný symbol pro zápatí 4"/>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8" name="Zástupný symbol pro číslo snímku 5"/>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4_Úvodní snímek">
    <p:spTree>
      <p:nvGrpSpPr>
        <p:cNvPr id="1" name=""/>
        <p:cNvGrpSpPr/>
        <p:nvPr/>
      </p:nvGrpSpPr>
      <p:grpSpPr bwMode="auto">
        <a:xfrm>
          <a:off x="0" y="0"/>
          <a:ext cx="0" cy="0"/>
          <a:chOff x="0" y="0"/>
          <a:chExt cx="0" cy="0"/>
        </a:xfrm>
      </p:grpSpPr>
      <p:sp>
        <p:nvSpPr>
          <p:cNvPr id="4" name="Nadpis 1"/>
          <p:cNvSpPr>
            <a:spLocks noGrp="1"/>
          </p:cNvSpPr>
          <p:nvPr>
            <p:ph type="ctrTitle" hasCustomPrompt="1"/>
          </p:nvPr>
        </p:nvSpPr>
        <p:spPr bwMode="auto">
          <a:xfrm>
            <a:off x="683568" y="1275607"/>
            <a:ext cx="7772400" cy="918102"/>
          </a:xfrm>
        </p:spPr>
        <p:txBody>
          <a:bodyPr/>
          <a:lstStyle>
            <a:lvl1pPr>
              <a:defRPr/>
            </a:lvl1pPr>
          </a:lstStyle>
          <a:p>
            <a:pPr>
              <a:defRPr/>
            </a:pPr>
            <a:r>
              <a:rPr lang="cs-CZ"/>
              <a:t>Název</a:t>
            </a:r>
          </a:p>
        </p:txBody>
      </p:sp>
      <p:sp>
        <p:nvSpPr>
          <p:cNvPr id="5" name="Podnadpis 2"/>
          <p:cNvSpPr>
            <a:spLocks noGrp="1"/>
          </p:cNvSpPr>
          <p:nvPr>
            <p:ph type="subTitle" idx="1" hasCustomPrompt="1"/>
          </p:nvPr>
        </p:nvSpPr>
        <p:spPr bwMode="auto">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cs-CZ"/>
              <a:t>Datum</a:t>
            </a:r>
            <a:endParaRPr/>
          </a:p>
        </p:txBody>
      </p:sp>
      <p:sp>
        <p:nvSpPr>
          <p:cNvPr id="6" name="Zástupný symbol pro text 12"/>
          <p:cNvSpPr>
            <a:spLocks noGrp="1"/>
          </p:cNvSpPr>
          <p:nvPr>
            <p:ph type="body" sz="quarter" idx="13" hasCustomPrompt="1"/>
          </p:nvPr>
        </p:nvSpPr>
        <p:spPr bwMode="auto">
          <a:xfrm>
            <a:off x="1403649" y="3057525"/>
            <a:ext cx="6408712" cy="378321"/>
          </a:xfrm>
        </p:spPr>
        <p:txBody>
          <a:bodyPr>
            <a:normAutofit/>
          </a:bodyPr>
          <a:lstStyle>
            <a:lvl1pPr marL="0" indent="0" algn="ctr">
              <a:buNone/>
              <a:defRPr sz="2000">
                <a:solidFill>
                  <a:schemeClr val="tx2"/>
                </a:solidFill>
              </a:defRPr>
            </a:lvl1pPr>
          </a:lstStyle>
          <a:p>
            <a:pPr lvl="0">
              <a:defRPr/>
            </a:pPr>
            <a:r>
              <a:rPr lang="cs-CZ"/>
              <a:t>Hodina</a:t>
            </a:r>
            <a:endParaRPr lang="en-US"/>
          </a:p>
        </p:txBody>
      </p:sp>
      <p:sp>
        <p:nvSpPr>
          <p:cNvPr id="7" name="Zástupný symbol pro text 12"/>
          <p:cNvSpPr>
            <a:spLocks noGrp="1"/>
          </p:cNvSpPr>
          <p:nvPr>
            <p:ph type="body" sz="quarter" idx="14" hasCustomPrompt="1"/>
          </p:nvPr>
        </p:nvSpPr>
        <p:spPr bwMode="auto">
          <a:xfrm>
            <a:off x="1475658" y="3975906"/>
            <a:ext cx="6408712" cy="378321"/>
          </a:xfrm>
        </p:spPr>
        <p:txBody>
          <a:bodyPr>
            <a:normAutofit/>
          </a:bodyPr>
          <a:lstStyle>
            <a:lvl1pPr marL="0" indent="0" algn="ctr">
              <a:buNone/>
              <a:defRPr sz="2000">
                <a:solidFill>
                  <a:schemeClr val="tx1"/>
                </a:solidFill>
              </a:defRPr>
            </a:lvl1pPr>
          </a:lstStyle>
          <a:p>
            <a:pPr lvl="0">
              <a:defRPr/>
            </a:pPr>
            <a:r>
              <a:rPr lang="cs-CZ"/>
              <a:t>Ing. Dita Dlabolová</a:t>
            </a:r>
            <a:endParaRPr lang="en-US"/>
          </a:p>
        </p:txBody>
      </p:sp>
      <p:sp>
        <p:nvSpPr>
          <p:cNvPr id="8" name="Zástupný symbol pro text 12"/>
          <p:cNvSpPr>
            <a:spLocks noGrp="1"/>
          </p:cNvSpPr>
          <p:nvPr>
            <p:ph type="body" sz="quarter" idx="15" hasCustomPrompt="1"/>
          </p:nvPr>
        </p:nvSpPr>
        <p:spPr bwMode="auto">
          <a:xfrm>
            <a:off x="1403649" y="195486"/>
            <a:ext cx="6408712" cy="378321"/>
          </a:xfrm>
        </p:spPr>
        <p:txBody>
          <a:bodyPr>
            <a:normAutofit/>
          </a:bodyPr>
          <a:lstStyle>
            <a:lvl1pPr marL="0" indent="0" algn="ctr">
              <a:buNone/>
              <a:defRPr sz="2000">
                <a:solidFill>
                  <a:schemeClr val="tx2"/>
                </a:solidFill>
              </a:defRPr>
            </a:lvl1pPr>
          </a:lstStyle>
          <a:p>
            <a:pPr lvl="0">
              <a:defRPr/>
            </a:pPr>
            <a:r>
              <a:rPr lang="cs-CZ"/>
              <a:t>Předmět</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Nadpis a obsah">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lvl1pPr>
              <a:defRPr sz="3600"/>
            </a:lvl1pPr>
          </a:lstStyle>
          <a:p>
            <a:pPr>
              <a:defRPr/>
            </a:pPr>
            <a:r>
              <a:rPr lang="cs-CZ"/>
              <a:t>Kliknutím lze upravit styl.</a:t>
            </a:r>
          </a:p>
        </p:txBody>
      </p:sp>
      <p:sp>
        <p:nvSpPr>
          <p:cNvPr id="5" name="Zástupný symbol pro obsah 2"/>
          <p:cNvSpPr>
            <a:spLocks noGrp="1"/>
          </p:cNvSpPr>
          <p:nvPr>
            <p:ph idx="1"/>
          </p:nvPr>
        </p:nvSpPr>
        <p:spPr bwMode="auto"/>
        <p:txBody>
          <a:bodyPr>
            <a:normAutofit/>
          </a:bodyPr>
          <a:lstStyle>
            <a:lvl1pPr>
              <a:defRPr sz="2000"/>
            </a:lvl1pPr>
            <a:lvl2pPr>
              <a:defRPr sz="2000"/>
            </a:lvl2pPr>
            <a:lvl3pPr>
              <a:defRPr sz="2000"/>
            </a:lvl3pPr>
            <a:lvl4pPr>
              <a:defRPr sz="2000"/>
            </a:lvl4pPr>
            <a:lvl5pPr>
              <a:defRPr sz="2000"/>
            </a:lvl5p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6" name="Zástupný symbol pro datum 3"/>
          <p:cNvSpPr>
            <a:spLocks noGrp="1"/>
          </p:cNvSpPr>
          <p:nvPr>
            <p:ph type="dt" sz="half" idx="10"/>
          </p:nvPr>
        </p:nvSpPr>
        <p:spPr bwMode="auto"/>
        <p:txBody>
          <a:bodyPr/>
          <a:lstStyle/>
          <a:p>
            <a:pPr>
              <a:defRPr/>
            </a:pPr>
            <a:r>
              <a:rPr lang="de-DE" smtClean="0"/>
              <a:t>Insert date</a:t>
            </a:r>
            <a:endParaRPr lang="cs-CZ"/>
          </a:p>
        </p:txBody>
      </p:sp>
      <p:sp>
        <p:nvSpPr>
          <p:cNvPr id="7" name="Zástupný symbol pro zápatí 4"/>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8" name="Zástupný symbol pro číslo snímku 5"/>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Pouze obsah">
    <p:spTree>
      <p:nvGrpSpPr>
        <p:cNvPr id="1" name=""/>
        <p:cNvGrpSpPr/>
        <p:nvPr/>
      </p:nvGrpSpPr>
      <p:grpSpPr bwMode="auto">
        <a:xfrm>
          <a:off x="0" y="0"/>
          <a:ext cx="0" cy="0"/>
          <a:chOff x="0" y="0"/>
          <a:chExt cx="0" cy="0"/>
        </a:xfrm>
      </p:grpSpPr>
      <p:sp>
        <p:nvSpPr>
          <p:cNvPr id="4" name="Zástupný symbol pro obsah 2"/>
          <p:cNvSpPr>
            <a:spLocks noGrp="1"/>
          </p:cNvSpPr>
          <p:nvPr>
            <p:ph idx="1"/>
          </p:nvPr>
        </p:nvSpPr>
        <p:spPr bwMode="auto">
          <a:xfrm>
            <a:off x="628650" y="273846"/>
            <a:ext cx="7886700" cy="4358878"/>
          </a:xfrm>
        </p:spPr>
        <p:txBody>
          <a:bodyPr>
            <a:normAutofit/>
          </a:bodyPr>
          <a:lstStyle>
            <a:lvl1pPr>
              <a:defRPr sz="2000"/>
            </a:lvl1pPr>
            <a:lvl2pPr>
              <a:defRPr sz="2000"/>
            </a:lvl2pPr>
            <a:lvl3pPr>
              <a:defRPr sz="2000"/>
            </a:lvl3pPr>
            <a:lvl4pPr>
              <a:defRPr sz="2000"/>
            </a:lvl4pPr>
            <a:lvl5pPr>
              <a:defRPr sz="2000"/>
            </a:lvl5p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5" name="Zástupný symbol pro datum 3"/>
          <p:cNvSpPr>
            <a:spLocks noGrp="1"/>
          </p:cNvSpPr>
          <p:nvPr>
            <p:ph type="dt" sz="half" idx="10"/>
          </p:nvPr>
        </p:nvSpPr>
        <p:spPr bwMode="auto"/>
        <p:txBody>
          <a:bodyPr/>
          <a:lstStyle/>
          <a:p>
            <a:pPr>
              <a:defRPr/>
            </a:pPr>
            <a:r>
              <a:rPr lang="de-DE" smtClean="0"/>
              <a:t>Insert date</a:t>
            </a:r>
            <a:endParaRPr lang="cs-CZ"/>
          </a:p>
        </p:txBody>
      </p:sp>
      <p:sp>
        <p:nvSpPr>
          <p:cNvPr id="6" name="Zástupný symbol pro zápatí 4"/>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7" name="Zástupný symbol pro číslo snímku 5"/>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secHead" preserve="1" userDrawn="1">
  <p:cSld name="Záhlaví části">
    <p:spTree>
      <p:nvGrpSpPr>
        <p:cNvPr id="1" name=""/>
        <p:cNvGrpSpPr/>
        <p:nvPr/>
      </p:nvGrpSpPr>
      <p:grpSpPr bwMode="auto">
        <a:xfrm>
          <a:off x="0" y="0"/>
          <a:ext cx="0" cy="0"/>
          <a:chOff x="0" y="0"/>
          <a:chExt cx="0" cy="0"/>
        </a:xfrm>
      </p:grpSpPr>
      <p:sp>
        <p:nvSpPr>
          <p:cNvPr id="4" name="Nadpis 1"/>
          <p:cNvSpPr>
            <a:spLocks noGrp="1"/>
          </p:cNvSpPr>
          <p:nvPr>
            <p:ph type="title"/>
          </p:nvPr>
        </p:nvSpPr>
        <p:spPr bwMode="auto">
          <a:xfrm>
            <a:off x="623888" y="1282305"/>
            <a:ext cx="7886700" cy="2139553"/>
          </a:xfrm>
        </p:spPr>
        <p:txBody>
          <a:bodyPr anchor="b"/>
          <a:lstStyle>
            <a:lvl1pPr>
              <a:defRPr sz="6000"/>
            </a:lvl1pPr>
          </a:lstStyle>
          <a:p>
            <a:pPr>
              <a:defRPr/>
            </a:pPr>
            <a:r>
              <a:rPr lang="cs-CZ"/>
              <a:t>Kliknutím lze upravit styl.</a:t>
            </a:r>
          </a:p>
        </p:txBody>
      </p:sp>
      <p:sp>
        <p:nvSpPr>
          <p:cNvPr id="5" name="Zástupný symbol pro text 2"/>
          <p:cNvSpPr>
            <a:spLocks noGrp="1"/>
          </p:cNvSpPr>
          <p:nvPr>
            <p:ph type="body" idx="1"/>
          </p:nvPr>
        </p:nvSpPr>
        <p:spPr bwMode="auto">
          <a:xfrm>
            <a:off x="623888" y="3442099"/>
            <a:ext cx="7886700" cy="112514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cs-CZ"/>
              <a:t>Kliknutím lze upravit styly předlohy textu.</a:t>
            </a:r>
            <a:endParaRPr/>
          </a:p>
        </p:txBody>
      </p:sp>
      <p:sp>
        <p:nvSpPr>
          <p:cNvPr id="6" name="Zástupný symbol pro datum 3"/>
          <p:cNvSpPr>
            <a:spLocks noGrp="1"/>
          </p:cNvSpPr>
          <p:nvPr>
            <p:ph type="dt" sz="half" idx="10"/>
          </p:nvPr>
        </p:nvSpPr>
        <p:spPr bwMode="auto"/>
        <p:txBody>
          <a:bodyPr/>
          <a:lstStyle/>
          <a:p>
            <a:pPr>
              <a:defRPr/>
            </a:pPr>
            <a:r>
              <a:rPr lang="de-DE" smtClean="0"/>
              <a:t>Insert date</a:t>
            </a:r>
            <a:endParaRPr lang="cs-CZ"/>
          </a:p>
        </p:txBody>
      </p:sp>
      <p:sp>
        <p:nvSpPr>
          <p:cNvPr id="7" name="Zástupný symbol pro zápatí 4"/>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8" name="Zástupný symbol pro číslo snímku 5"/>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Obj" preserve="1" userDrawn="1">
  <p:cSld name="Dva obsahy">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lvl1pPr>
              <a:defRPr sz="3600"/>
            </a:lvl1pPr>
          </a:lstStyle>
          <a:p>
            <a:pPr>
              <a:defRPr/>
            </a:pPr>
            <a:r>
              <a:rPr lang="cs-CZ"/>
              <a:t>Kliknutím lze upravit styl.</a:t>
            </a:r>
          </a:p>
        </p:txBody>
      </p:sp>
      <p:sp>
        <p:nvSpPr>
          <p:cNvPr id="5" name="Zástupný symbol pro obsah 2"/>
          <p:cNvSpPr>
            <a:spLocks noGrp="1"/>
          </p:cNvSpPr>
          <p:nvPr>
            <p:ph sz="half" idx="1"/>
          </p:nvPr>
        </p:nvSpPr>
        <p:spPr bwMode="auto">
          <a:xfrm>
            <a:off x="628650" y="1369218"/>
            <a:ext cx="3886200" cy="3263504"/>
          </a:xfrm>
        </p:spPr>
        <p:txBody>
          <a:body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6" name="Zástupný symbol pro obsah 3"/>
          <p:cNvSpPr>
            <a:spLocks noGrp="1"/>
          </p:cNvSpPr>
          <p:nvPr>
            <p:ph sz="half" idx="2"/>
          </p:nvPr>
        </p:nvSpPr>
        <p:spPr bwMode="auto">
          <a:xfrm>
            <a:off x="4629150" y="1369218"/>
            <a:ext cx="3886200" cy="3263504"/>
          </a:xfrm>
        </p:spPr>
        <p:txBody>
          <a:body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7" name="Zástupný symbol pro datum 4"/>
          <p:cNvSpPr>
            <a:spLocks noGrp="1"/>
          </p:cNvSpPr>
          <p:nvPr>
            <p:ph type="dt" sz="half" idx="10"/>
          </p:nvPr>
        </p:nvSpPr>
        <p:spPr bwMode="auto"/>
        <p:txBody>
          <a:bodyPr/>
          <a:lstStyle/>
          <a:p>
            <a:pPr>
              <a:defRPr/>
            </a:pPr>
            <a:r>
              <a:rPr lang="de-DE" smtClean="0"/>
              <a:t>Insert date</a:t>
            </a:r>
            <a:endParaRPr lang="cs-CZ"/>
          </a:p>
        </p:txBody>
      </p:sp>
      <p:sp>
        <p:nvSpPr>
          <p:cNvPr id="8" name="Zástupný symbol pro zápatí 5"/>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9" name="Zástupný symbol pro číslo snímku 6"/>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Porovnání">
    <p:spTree>
      <p:nvGrpSpPr>
        <p:cNvPr id="1" name=""/>
        <p:cNvGrpSpPr/>
        <p:nvPr/>
      </p:nvGrpSpPr>
      <p:grpSpPr bwMode="auto">
        <a:xfrm>
          <a:off x="0" y="0"/>
          <a:ext cx="0" cy="0"/>
          <a:chOff x="0" y="0"/>
          <a:chExt cx="0" cy="0"/>
        </a:xfrm>
      </p:grpSpPr>
      <p:sp>
        <p:nvSpPr>
          <p:cNvPr id="4" name="Nadpis 1"/>
          <p:cNvSpPr>
            <a:spLocks noGrp="1"/>
          </p:cNvSpPr>
          <p:nvPr>
            <p:ph type="title"/>
          </p:nvPr>
        </p:nvSpPr>
        <p:spPr bwMode="auto">
          <a:xfrm>
            <a:off x="629842" y="273846"/>
            <a:ext cx="7886700" cy="994172"/>
          </a:xfrm>
        </p:spPr>
        <p:txBody>
          <a:bodyPr>
            <a:normAutofit/>
          </a:bodyPr>
          <a:lstStyle>
            <a:lvl1pPr>
              <a:defRPr sz="3600"/>
            </a:lvl1pPr>
          </a:lstStyle>
          <a:p>
            <a:pPr>
              <a:defRPr/>
            </a:pPr>
            <a:r>
              <a:rPr lang="cs-CZ"/>
              <a:t>Kliknutím lze upravit styl.</a:t>
            </a:r>
          </a:p>
        </p:txBody>
      </p:sp>
      <p:sp>
        <p:nvSpPr>
          <p:cNvPr id="5" name="Zástupný symbol pro text 2"/>
          <p:cNvSpPr>
            <a:spLocks noGrp="1"/>
          </p:cNvSpPr>
          <p:nvPr>
            <p:ph type="body" idx="1"/>
          </p:nvPr>
        </p:nvSpPr>
        <p:spPr bwMode="auto">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cs-CZ"/>
              <a:t>Kliknutím lze upravit styly předlohy textu.</a:t>
            </a:r>
            <a:endParaRPr/>
          </a:p>
        </p:txBody>
      </p:sp>
      <p:sp>
        <p:nvSpPr>
          <p:cNvPr id="6" name="Zástupný symbol pro obsah 3"/>
          <p:cNvSpPr>
            <a:spLocks noGrp="1"/>
          </p:cNvSpPr>
          <p:nvPr>
            <p:ph sz="half" idx="2"/>
          </p:nvPr>
        </p:nvSpPr>
        <p:spPr bwMode="auto">
          <a:xfrm>
            <a:off x="629842" y="1878806"/>
            <a:ext cx="3868341" cy="2763441"/>
          </a:xfrm>
        </p:spPr>
        <p:txBody>
          <a:body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7" name="Zástupný symbol pro text 4"/>
          <p:cNvSpPr>
            <a:spLocks noGrp="1"/>
          </p:cNvSpPr>
          <p:nvPr>
            <p:ph type="body" sz="quarter" idx="3"/>
          </p:nvPr>
        </p:nvSpPr>
        <p:spPr bwMode="auto">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cs-CZ"/>
              <a:t>Kliknutím lze upravit styly předlohy textu.</a:t>
            </a:r>
            <a:endParaRPr/>
          </a:p>
        </p:txBody>
      </p:sp>
      <p:sp>
        <p:nvSpPr>
          <p:cNvPr id="8" name="Zástupný symbol pro obsah 5"/>
          <p:cNvSpPr>
            <a:spLocks noGrp="1"/>
          </p:cNvSpPr>
          <p:nvPr>
            <p:ph sz="quarter" idx="4"/>
          </p:nvPr>
        </p:nvSpPr>
        <p:spPr bwMode="auto">
          <a:xfrm>
            <a:off x="4629152" y="1878806"/>
            <a:ext cx="3887391" cy="2763441"/>
          </a:xfrm>
        </p:spPr>
        <p:txBody>
          <a:body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9" name="Zástupný symbol pro datum 6"/>
          <p:cNvSpPr>
            <a:spLocks noGrp="1"/>
          </p:cNvSpPr>
          <p:nvPr>
            <p:ph type="dt" sz="half" idx="10"/>
          </p:nvPr>
        </p:nvSpPr>
        <p:spPr bwMode="auto"/>
        <p:txBody>
          <a:bodyPr/>
          <a:lstStyle/>
          <a:p>
            <a:pPr>
              <a:defRPr/>
            </a:pPr>
            <a:r>
              <a:rPr lang="de-DE" smtClean="0"/>
              <a:t>Insert date</a:t>
            </a:r>
            <a:endParaRPr lang="cs-CZ"/>
          </a:p>
        </p:txBody>
      </p:sp>
      <p:sp>
        <p:nvSpPr>
          <p:cNvPr id="10" name="Zástupný symbol pro zápatí 7"/>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11" name="Zástupný symbol pro číslo snímku 8"/>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Pouze nadpis">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lvl1pPr>
              <a:defRPr sz="3600"/>
            </a:lvl1pPr>
          </a:lstStyle>
          <a:p>
            <a:pPr>
              <a:defRPr/>
            </a:pPr>
            <a:r>
              <a:rPr lang="cs-CZ"/>
              <a:t>Kliknutím lze upravit styl.</a:t>
            </a:r>
          </a:p>
        </p:txBody>
      </p:sp>
      <p:sp>
        <p:nvSpPr>
          <p:cNvPr id="5" name="Zástupný symbol pro datum 2"/>
          <p:cNvSpPr>
            <a:spLocks noGrp="1"/>
          </p:cNvSpPr>
          <p:nvPr>
            <p:ph type="dt" sz="half" idx="10"/>
          </p:nvPr>
        </p:nvSpPr>
        <p:spPr bwMode="auto"/>
        <p:txBody>
          <a:bodyPr/>
          <a:lstStyle/>
          <a:p>
            <a:pPr>
              <a:defRPr/>
            </a:pPr>
            <a:r>
              <a:rPr lang="de-DE" smtClean="0"/>
              <a:t>Insert date</a:t>
            </a:r>
            <a:endParaRPr lang="cs-CZ"/>
          </a:p>
        </p:txBody>
      </p:sp>
      <p:sp>
        <p:nvSpPr>
          <p:cNvPr id="6" name="Zástupný symbol pro zápatí 3"/>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7" name="Zástupný symbol pro číslo snímku 4"/>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Prázdný">
    <p:spTree>
      <p:nvGrpSpPr>
        <p:cNvPr id="1" name=""/>
        <p:cNvGrpSpPr/>
        <p:nvPr/>
      </p:nvGrpSpPr>
      <p:grpSpPr bwMode="auto">
        <a:xfrm>
          <a:off x="0" y="0"/>
          <a:ext cx="0" cy="0"/>
          <a:chOff x="0" y="0"/>
          <a:chExt cx="0" cy="0"/>
        </a:xfrm>
      </p:grpSpPr>
      <p:sp>
        <p:nvSpPr>
          <p:cNvPr id="4" name="Zástupný symbol pro datum 1"/>
          <p:cNvSpPr>
            <a:spLocks noGrp="1"/>
          </p:cNvSpPr>
          <p:nvPr>
            <p:ph type="dt" sz="half" idx="10"/>
          </p:nvPr>
        </p:nvSpPr>
        <p:spPr bwMode="auto"/>
        <p:txBody>
          <a:bodyPr/>
          <a:lstStyle/>
          <a:p>
            <a:pPr>
              <a:defRPr/>
            </a:pPr>
            <a:r>
              <a:rPr lang="de-DE" smtClean="0"/>
              <a:t>Insert date</a:t>
            </a:r>
            <a:endParaRPr lang="cs-CZ"/>
          </a:p>
        </p:txBody>
      </p:sp>
      <p:sp>
        <p:nvSpPr>
          <p:cNvPr id="5" name="Zástupný symbol pro zápatí 2"/>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6" name="Zástupný symbol pro číslo snímku 3"/>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Tx" preserve="1" userDrawn="1">
  <p:cSld name="Obsah s titulkem">
    <p:spTree>
      <p:nvGrpSpPr>
        <p:cNvPr id="1" name=""/>
        <p:cNvGrpSpPr/>
        <p:nvPr/>
      </p:nvGrpSpPr>
      <p:grpSpPr bwMode="auto">
        <a:xfrm>
          <a:off x="0" y="0"/>
          <a:ext cx="0" cy="0"/>
          <a:chOff x="0" y="0"/>
          <a:chExt cx="0" cy="0"/>
        </a:xfrm>
      </p:grpSpPr>
      <p:sp>
        <p:nvSpPr>
          <p:cNvPr id="4" name="Nadpis 1"/>
          <p:cNvSpPr>
            <a:spLocks noGrp="1"/>
          </p:cNvSpPr>
          <p:nvPr>
            <p:ph type="title"/>
          </p:nvPr>
        </p:nvSpPr>
        <p:spPr bwMode="auto">
          <a:xfrm>
            <a:off x="629841" y="342900"/>
            <a:ext cx="2949178" cy="1200150"/>
          </a:xfrm>
        </p:spPr>
        <p:txBody>
          <a:bodyPr anchor="b"/>
          <a:lstStyle>
            <a:lvl1pPr>
              <a:defRPr sz="3200"/>
            </a:lvl1pPr>
          </a:lstStyle>
          <a:p>
            <a:pPr>
              <a:defRPr/>
            </a:pPr>
            <a:r>
              <a:rPr lang="cs-CZ"/>
              <a:t>Kliknutím lze upravit styl.</a:t>
            </a:r>
          </a:p>
        </p:txBody>
      </p:sp>
      <p:sp>
        <p:nvSpPr>
          <p:cNvPr id="5" name="Zástupný symbol pro obsah 2"/>
          <p:cNvSpPr>
            <a:spLocks noGrp="1"/>
          </p:cNvSpPr>
          <p:nvPr>
            <p:ph idx="1"/>
          </p:nvPr>
        </p:nvSpPr>
        <p:spPr bwMode="auto">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cs-CZ"/>
              <a:t>Kliknutím lze upravit styly předlohy textu.</a:t>
            </a:r>
            <a:endParaRPr/>
          </a:p>
          <a:p>
            <a:pPr lvl="1">
              <a:defRPr/>
            </a:pPr>
            <a:r>
              <a:rPr lang="cs-CZ"/>
              <a:t>Druhá úroveň</a:t>
            </a:r>
            <a:endParaRPr/>
          </a:p>
          <a:p>
            <a:pPr lvl="2">
              <a:defRPr/>
            </a:pPr>
            <a:r>
              <a:rPr lang="cs-CZ"/>
              <a:t>Třetí úroveň</a:t>
            </a:r>
            <a:endParaRPr/>
          </a:p>
          <a:p>
            <a:pPr lvl="3">
              <a:defRPr/>
            </a:pPr>
            <a:r>
              <a:rPr lang="cs-CZ"/>
              <a:t>Čtvrtá úroveň</a:t>
            </a:r>
            <a:endParaRPr/>
          </a:p>
          <a:p>
            <a:pPr lvl="4">
              <a:defRPr/>
            </a:pPr>
            <a:r>
              <a:rPr lang="cs-CZ"/>
              <a:t>Pátá úroveň</a:t>
            </a:r>
          </a:p>
        </p:txBody>
      </p:sp>
      <p:sp>
        <p:nvSpPr>
          <p:cNvPr id="6" name="Zástupný symbol pro text 3"/>
          <p:cNvSpPr>
            <a:spLocks noGrp="1"/>
          </p:cNvSpPr>
          <p:nvPr>
            <p:ph type="body" sz="half" idx="2"/>
          </p:nvPr>
        </p:nvSpPr>
        <p:spPr bwMode="auto">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cs-CZ"/>
              <a:t>Kliknutím lze upravit styly předlohy textu.</a:t>
            </a:r>
            <a:endParaRPr/>
          </a:p>
        </p:txBody>
      </p:sp>
      <p:sp>
        <p:nvSpPr>
          <p:cNvPr id="7" name="Zástupný symbol pro datum 4"/>
          <p:cNvSpPr>
            <a:spLocks noGrp="1"/>
          </p:cNvSpPr>
          <p:nvPr>
            <p:ph type="dt" sz="half" idx="10"/>
          </p:nvPr>
        </p:nvSpPr>
        <p:spPr bwMode="auto"/>
        <p:txBody>
          <a:bodyPr/>
          <a:lstStyle/>
          <a:p>
            <a:pPr>
              <a:defRPr/>
            </a:pPr>
            <a:r>
              <a:rPr lang="de-DE" smtClean="0"/>
              <a:t>Insert date</a:t>
            </a:r>
            <a:endParaRPr lang="cs-CZ"/>
          </a:p>
        </p:txBody>
      </p:sp>
      <p:sp>
        <p:nvSpPr>
          <p:cNvPr id="8" name="Zástupný symbol pro zápatí 5"/>
          <p:cNvSpPr>
            <a:spLocks noGrp="1"/>
          </p:cNvSpPr>
          <p:nvPr>
            <p:ph type="ftr" sz="quarter" idx="11"/>
          </p:nvPr>
        </p:nvSpPr>
        <p:spPr bwMode="auto"/>
        <p:txBody>
          <a:bodyPr/>
          <a:lstStyle/>
          <a:p>
            <a:pPr>
              <a:defRPr/>
            </a:pPr>
            <a:r>
              <a:rPr lang="en-US" smtClean="0"/>
              <a:t>Training module: Definition(s) of plagiarism</a:t>
            </a:r>
            <a:endParaRPr lang="cs-CZ"/>
          </a:p>
        </p:txBody>
      </p:sp>
      <p:sp>
        <p:nvSpPr>
          <p:cNvPr id="9" name="Zástupný symbol pro číslo snímku 6"/>
          <p:cNvSpPr>
            <a:spLocks noGrp="1"/>
          </p:cNvSpPr>
          <p:nvPr>
            <p:ph type="sldNum" sz="quarter" idx="12"/>
          </p:nvPr>
        </p:nvSpPr>
        <p:spPr bwMode="auto"/>
        <p:txBody>
          <a:bodyPr/>
          <a:lstStyle/>
          <a:p>
            <a:pPr>
              <a:defRPr/>
            </a:pPr>
            <a:fld id="{788345F0-FA79-49AB-88A6-267CA573EFB8}" type="slidenum">
              <a:t>‹Nr.›</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4" name="Obrázek 9"/>
          <p:cNvPicPr>
            <a:picLocks noChangeAspect="1"/>
          </p:cNvPicPr>
          <p:nvPr/>
        </p:nvPicPr>
        <p:blipFill>
          <a:blip r:embed="rId15"/>
          <a:stretch/>
        </p:blipFill>
        <p:spPr bwMode="auto">
          <a:xfrm>
            <a:off x="7437121" y="86723"/>
            <a:ext cx="1442720" cy="1230159"/>
          </a:xfrm>
          <a:prstGeom prst="rect">
            <a:avLst/>
          </a:prstGeom>
        </p:spPr>
      </p:pic>
      <p:sp>
        <p:nvSpPr>
          <p:cNvPr id="5" name="Obdélník 6"/>
          <p:cNvSpPr/>
          <p:nvPr/>
        </p:nvSpPr>
        <p:spPr bwMode="auto">
          <a:xfrm>
            <a:off x="1" y="4766307"/>
            <a:ext cx="9141619" cy="274801"/>
          </a:xfrm>
          <a:prstGeom prst="rect">
            <a:avLst/>
          </a:prstGeom>
          <a:solidFill>
            <a:srgbClr val="00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endParaRPr lang="en-US">
              <a:solidFill>
                <a:schemeClr val="bg1"/>
              </a:solidFill>
              <a:latin typeface="Calibri"/>
            </a:endParaRPr>
          </a:p>
        </p:txBody>
      </p:sp>
      <p:sp>
        <p:nvSpPr>
          <p:cNvPr id="6" name="Zástupný symbol pro nadpis 1"/>
          <p:cNvSpPr>
            <a:spLocks noGrp="1"/>
          </p:cNvSpPr>
          <p:nvPr>
            <p:ph type="title"/>
          </p:nvPr>
        </p:nvSpPr>
        <p:spPr bwMode="auto">
          <a:xfrm>
            <a:off x="628650" y="273845"/>
            <a:ext cx="6915150" cy="835537"/>
          </a:xfrm>
          <a:prstGeom prst="rect">
            <a:avLst/>
          </a:prstGeom>
        </p:spPr>
        <p:txBody>
          <a:bodyPr vert="horz" lIns="91440" tIns="45720" rIns="91440" bIns="45720" rtlCol="0" anchor="ctr">
            <a:normAutofit/>
          </a:bodyPr>
          <a:lstStyle/>
          <a:p>
            <a:pPr>
              <a:defRPr/>
            </a:pPr>
            <a:r>
              <a:rPr lang="en-US"/>
              <a:t>Kliknutím lze upravit styl.</a:t>
            </a:r>
          </a:p>
        </p:txBody>
      </p:sp>
      <p:sp>
        <p:nvSpPr>
          <p:cNvPr id="7" name="Zástupný symbol pro text 2"/>
          <p:cNvSpPr>
            <a:spLocks noGrp="1"/>
          </p:cNvSpPr>
          <p:nvPr>
            <p:ph type="body" idx="1"/>
          </p:nvPr>
        </p:nvSpPr>
        <p:spPr bwMode="auto">
          <a:xfrm>
            <a:off x="628650" y="1149724"/>
            <a:ext cx="7886700" cy="3482999"/>
          </a:xfrm>
          <a:prstGeom prst="rect">
            <a:avLst/>
          </a:prstGeom>
        </p:spPr>
        <p:txBody>
          <a:bodyPr vert="horz" lIns="91440" tIns="45720" rIns="91440" bIns="45720" rtlCol="0">
            <a:normAutofit/>
          </a:bodyPr>
          <a:lstStyle/>
          <a:p>
            <a:pPr lvl="0">
              <a:defRPr/>
            </a:pPr>
            <a:r>
              <a:rPr lang="en-US"/>
              <a:t>Kliknutím lze upravit styly předlohy textu.</a:t>
            </a:r>
            <a:endParaRPr/>
          </a:p>
          <a:p>
            <a:pPr lvl="1">
              <a:defRPr/>
            </a:pPr>
            <a:r>
              <a:rPr lang="en-US"/>
              <a:t>Druhá úroveň</a:t>
            </a:r>
          </a:p>
          <a:p>
            <a:pPr lvl="2">
              <a:defRPr/>
            </a:pPr>
            <a:r>
              <a:rPr lang="en-US"/>
              <a:t>Třetí úroveň</a:t>
            </a:r>
          </a:p>
          <a:p>
            <a:pPr lvl="3">
              <a:defRPr/>
            </a:pPr>
            <a:r>
              <a:rPr lang="en-US"/>
              <a:t>Čtvrtá úroveň</a:t>
            </a:r>
          </a:p>
          <a:p>
            <a:pPr lvl="4">
              <a:defRPr/>
            </a:pPr>
            <a:r>
              <a:rPr lang="en-US"/>
              <a:t>Pátá úroveň</a:t>
            </a:r>
          </a:p>
        </p:txBody>
      </p:sp>
      <p:sp>
        <p:nvSpPr>
          <p:cNvPr id="8" name="Zástupný symbol pro datum 3"/>
          <p:cNvSpPr>
            <a:spLocks noGrp="1"/>
          </p:cNvSpPr>
          <p:nvPr>
            <p:ph type="dt" sz="half" idx="2"/>
          </p:nvPr>
        </p:nvSpPr>
        <p:spPr bwMode="auto">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pPr>
              <a:defRPr/>
            </a:pPr>
            <a:r>
              <a:rPr lang="de-DE" smtClean="0"/>
              <a:t>Insert date</a:t>
            </a:r>
            <a:endParaRPr lang="en-US"/>
          </a:p>
        </p:txBody>
      </p:sp>
      <p:sp>
        <p:nvSpPr>
          <p:cNvPr id="9" name="Zástupný symbol pro zápatí 4"/>
          <p:cNvSpPr>
            <a:spLocks noGrp="1"/>
          </p:cNvSpPr>
          <p:nvPr>
            <p:ph type="ftr" sz="quarter" idx="3"/>
          </p:nvPr>
        </p:nvSpPr>
        <p:spPr bwMode="auto">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pPr>
              <a:defRPr/>
            </a:pPr>
            <a:r>
              <a:rPr lang="en-US" smtClean="0"/>
              <a:t>Training module: Definition(s) of plagiarism</a:t>
            </a:r>
            <a:endParaRPr lang="en-US"/>
          </a:p>
        </p:txBody>
      </p:sp>
      <p:sp>
        <p:nvSpPr>
          <p:cNvPr id="10" name="Zástupný symbol pro číslo snímku 5"/>
          <p:cNvSpPr>
            <a:spLocks noGrp="1"/>
          </p:cNvSpPr>
          <p:nvPr>
            <p:ph type="sldNum" sz="quarter" idx="4"/>
          </p:nvPr>
        </p:nvSpPr>
        <p:spPr bwMode="auto">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pPr>
              <a:defRPr/>
            </a:pPr>
            <a:fld id="{788345F0-FA79-49AB-88A6-267CA573EFB8}" type="slidenum">
              <a:t>‹Nr.›</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p:txStyles>
    <p:titleStyle>
      <a:lvl1pPr algn="l" defTabSz="914400">
        <a:lnSpc>
          <a:spcPct val="90000"/>
        </a:lnSpc>
        <a:spcBef>
          <a:spcPts val="0"/>
        </a:spcBef>
        <a:buNone/>
        <a:defRPr sz="4000">
          <a:solidFill>
            <a:srgbClr val="009999"/>
          </a:solidFill>
          <a:latin typeface="+mn-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800">
          <a:solidFill>
            <a:schemeClr val="tx1"/>
          </a:solidFill>
          <a:latin typeface="+mn-lt"/>
          <a:ea typeface="+mn-ea"/>
          <a:cs typeface="+mn-cs"/>
        </a:defRPr>
      </a:lvl2pPr>
      <a:lvl3pPr marL="1143000" indent="-228600" algn="l" defTabSz="914400">
        <a:lnSpc>
          <a:spcPct val="90000"/>
        </a:lnSpc>
        <a:spcBef>
          <a:spcPts val="500"/>
        </a:spcBef>
        <a:buFont typeface="Arial"/>
        <a:buChar char="•"/>
        <a:defRPr sz="2800">
          <a:solidFill>
            <a:schemeClr val="tx1"/>
          </a:solidFill>
          <a:latin typeface="+mn-lt"/>
          <a:ea typeface="+mn-ea"/>
          <a:cs typeface="+mn-cs"/>
        </a:defRPr>
      </a:lvl3pPr>
      <a:lvl4pPr marL="1600200" indent="-228600" algn="l" defTabSz="914400">
        <a:lnSpc>
          <a:spcPct val="90000"/>
        </a:lnSpc>
        <a:spcBef>
          <a:spcPts val="500"/>
        </a:spcBef>
        <a:buFont typeface="Arial"/>
        <a:buChar char="•"/>
        <a:defRPr sz="2800">
          <a:solidFill>
            <a:schemeClr val="tx1"/>
          </a:solidFill>
          <a:latin typeface="+mn-lt"/>
          <a:ea typeface="+mn-ea"/>
          <a:cs typeface="+mn-cs"/>
        </a:defRPr>
      </a:lvl4pPr>
      <a:lvl5pPr marL="2057400" indent="-228600" algn="l" defTabSz="914400">
        <a:lnSpc>
          <a:spcPct val="90000"/>
        </a:lnSpc>
        <a:spcBef>
          <a:spcPts val="500"/>
        </a:spcBef>
        <a:buFont typeface="Arial"/>
        <a:buChar char="•"/>
        <a:defRPr sz="2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cs-CZ"/>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ademicintegrity.eu/wp/materials/why-do-we-even-give-sources-a-list-of-reasons-for-good-practice-maintaining-integr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cademicintegrity.eu/wp/materials/why-do-we-even-give-sources-a-list-of-reasons-for-good-practice-maintaining-integrit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ademicintegrity.eu/wp/glossa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academicintegrity.eu/wp/wp-content/uploads/2018/10/Glossary_revised_final.pdf" TargetMode="External"/><Relationship Id="rId4" Type="http://schemas.openxmlformats.org/officeDocument/2006/relationships/hyperlink" Target="http://www.refairence.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efairenc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Ansgar.Schaefer@uni-konstanz.d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cademicintegrity.eu/wp/glossary/plagiaris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cademicintegrity.eu/wp/materials/why-do-we-even-give-sources-a-list-of-reasons-for-good-practice-maintaining-integr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3"/>
          <p:cNvSpPr>
            <a:spLocks noGrp="1"/>
          </p:cNvSpPr>
          <p:nvPr>
            <p:ph type="ctrTitle"/>
          </p:nvPr>
        </p:nvSpPr>
        <p:spPr bwMode="auto">
          <a:xfrm>
            <a:off x="222422" y="1371599"/>
            <a:ext cx="8814074" cy="1408777"/>
          </a:xfrm>
        </p:spPr>
        <p:txBody>
          <a:bodyPr>
            <a:normAutofit/>
          </a:bodyPr>
          <a:lstStyle/>
          <a:p>
            <a:pPr>
              <a:defRPr/>
            </a:pPr>
            <a:r>
              <a:rPr lang="en-GB" sz="4000" noProof="0" dirty="0" smtClean="0"/>
              <a:t>What is </a:t>
            </a:r>
            <a:r>
              <a:rPr lang="en-GB" dirty="0" smtClean="0"/>
              <a:t>plagiarism – why should we care?</a:t>
            </a:r>
            <a:endParaRPr lang="en-GB" sz="4000" noProof="0" dirty="0"/>
          </a:p>
        </p:txBody>
      </p:sp>
      <p:sp>
        <p:nvSpPr>
          <p:cNvPr id="5" name="Podnadpis 1"/>
          <p:cNvSpPr>
            <a:spLocks noGrp="1"/>
          </p:cNvSpPr>
          <p:nvPr>
            <p:ph type="subTitle" idx="1"/>
          </p:nvPr>
        </p:nvSpPr>
        <p:spPr bwMode="auto"/>
        <p:txBody>
          <a:bodyPr>
            <a:normAutofit/>
          </a:bodyPr>
          <a:lstStyle/>
          <a:p>
            <a:pPr>
              <a:defRPr/>
            </a:pPr>
            <a:r>
              <a:rPr lang="en-GB" dirty="0"/>
              <a:t>Training module for HEI </a:t>
            </a:r>
            <a:r>
              <a:rPr lang="en-GB" dirty="0" smtClean="0"/>
              <a:t>instructors </a:t>
            </a:r>
          </a:p>
          <a:p>
            <a:pPr>
              <a:defRPr/>
            </a:pPr>
            <a:r>
              <a:rPr lang="en-GB" dirty="0" smtClean="0"/>
              <a:t>Version: </a:t>
            </a:r>
            <a:r>
              <a:rPr lang="en-GB" noProof="0" dirty="0" smtClean="0"/>
              <a:t>O1-A-4, English, 9 August</a:t>
            </a:r>
            <a:r>
              <a:rPr lang="en-GB" dirty="0" smtClean="0"/>
              <a:t> 2019</a:t>
            </a:r>
            <a:endParaRPr lang="en-GB" sz="2000" noProof="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lvl1pPr>
              <a:defRPr sz="3600"/>
            </a:lvl1pPr>
          </a:lstStyle>
          <a:p>
            <a:pPr>
              <a:defRPr/>
            </a:pPr>
            <a:r>
              <a:rPr lang="en-GB" noProof="0" dirty="0"/>
              <a:t>Activity: </a:t>
            </a:r>
            <a:r>
              <a:rPr lang="en-GB" noProof="0" dirty="0" smtClean="0">
                <a:hlinkClick r:id="rId3"/>
              </a:rPr>
              <a:t>Reasons</a:t>
            </a:r>
            <a:r>
              <a:rPr lang="en-GB" noProof="0" dirty="0" smtClean="0"/>
              <a:t> for referencing</a:t>
            </a:r>
            <a:endParaRPr lang="en-GB" noProof="0" dirty="0"/>
          </a:p>
        </p:txBody>
      </p:sp>
      <p:sp>
        <p:nvSpPr>
          <p:cNvPr id="5" name="Zástupný symbol pro obsah 2"/>
          <p:cNvSpPr>
            <a:spLocks noGrp="1"/>
          </p:cNvSpPr>
          <p:nvPr>
            <p:ph idx="1"/>
          </p:nvPr>
        </p:nvSpPr>
        <p:spPr bwMode="auto">
          <a:xfrm>
            <a:off x="628650" y="1109382"/>
            <a:ext cx="7886700" cy="3523341"/>
          </a:xfrm>
        </p:spPr>
        <p:txBody>
          <a:bodyPr>
            <a:normAutofit/>
          </a:bodyPr>
          <a:lstStyle>
            <a:lvl1pPr>
              <a:defRPr sz="2000"/>
            </a:lvl1pPr>
            <a:lvl2pPr>
              <a:defRPr sz="2000"/>
            </a:lvl2pPr>
            <a:lvl3pPr>
              <a:defRPr sz="2000"/>
            </a:lvl3pPr>
            <a:lvl4pPr>
              <a:defRPr sz="2000"/>
            </a:lvl4pPr>
            <a:lvl5pPr>
              <a:defRPr sz="2000"/>
            </a:lvl5pPr>
          </a:lstStyle>
          <a:p>
            <a:pPr marL="0" indent="0">
              <a:buNone/>
              <a:defRPr/>
            </a:pPr>
            <a:r>
              <a:rPr lang="en-GB" noProof="0" dirty="0" smtClean="0"/>
              <a:t>Please work together and draft an answer in groups of 4-5 people (10 minutes):</a:t>
            </a:r>
          </a:p>
          <a:p>
            <a:pPr marL="0" indent="0">
              <a:buNone/>
              <a:defRPr/>
            </a:pPr>
            <a:endParaRPr lang="en-GB" noProof="0" dirty="0" smtClean="0"/>
          </a:p>
          <a:p>
            <a:pPr>
              <a:defRPr/>
            </a:pPr>
            <a:r>
              <a:rPr lang="en-GB" noProof="0" dirty="0" smtClean="0"/>
              <a:t>What would you answer a student who expresses an opinion like that: </a:t>
            </a:r>
          </a:p>
          <a:p>
            <a:pPr marL="0" indent="0">
              <a:buNone/>
              <a:defRPr/>
            </a:pPr>
            <a:r>
              <a:rPr lang="en-GB" dirty="0" smtClean="0"/>
              <a:t>“Why should I reference properly and not copy-paste? It is correct, what I am writing, my later job is not at all related to scientific working, so I do not need to know how to do it, and also referencing is quite a petty activity.”</a:t>
            </a:r>
            <a:endParaRPr lang="en-GB" noProof="0" dirty="0" smtClean="0"/>
          </a:p>
          <a:p>
            <a:pPr marL="0" indent="0">
              <a:buNone/>
              <a:defRPr/>
            </a:pPr>
            <a:endParaRPr lang="en-GB" noProof="0" dirty="0" smtClean="0"/>
          </a:p>
          <a:p>
            <a:pPr marL="0" indent="0">
              <a:buNone/>
              <a:defRPr/>
            </a:pPr>
            <a:r>
              <a:rPr lang="en-GB" noProof="0" dirty="0" smtClean="0"/>
              <a:t>Your </a:t>
            </a:r>
            <a:r>
              <a:rPr lang="en-GB" dirty="0"/>
              <a:t>suggestions </a:t>
            </a:r>
            <a:r>
              <a:rPr lang="en-GB" noProof="0" dirty="0" smtClean="0"/>
              <a:t>will be shared with the plenary.</a:t>
            </a:r>
            <a:endParaRPr lang="en-GB" noProof="0" dirty="0"/>
          </a:p>
        </p:txBody>
      </p:sp>
      <p:pic>
        <p:nvPicPr>
          <p:cNvPr id="6" name="Picture 3" descr="C:\Data\Dropbox\ENAI\O2\ikonky\targetGroups\everyone.emf"/>
          <p:cNvPicPr>
            <a:picLocks noChangeAspect="1" noChangeArrowheads="1"/>
          </p:cNvPicPr>
          <p:nvPr/>
        </p:nvPicPr>
        <p:blipFill>
          <a:blip r:embed="rId4"/>
          <a:stretch/>
        </p:blipFill>
        <p:spPr bwMode="auto">
          <a:xfrm>
            <a:off x="7446963" y="3953273"/>
            <a:ext cx="1068387" cy="679450"/>
          </a:xfrm>
          <a:prstGeom prst="rect">
            <a:avLst/>
          </a:prstGeom>
          <a:noFill/>
        </p:spPr>
      </p:pic>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10</a:t>
            </a:fld>
            <a:endParaRPr lang="de-DE"/>
          </a:p>
        </p:txBody>
      </p:sp>
      <p:sp>
        <p:nvSpPr>
          <p:cNvPr id="11"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275325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lvl1pPr>
              <a:defRPr sz="3600"/>
            </a:lvl1pPr>
          </a:lstStyle>
          <a:p>
            <a:pPr>
              <a:defRPr/>
            </a:pPr>
            <a:r>
              <a:rPr lang="en-GB" noProof="0" dirty="0"/>
              <a:t>Explore and </a:t>
            </a:r>
            <a:r>
              <a:rPr lang="en-GB" noProof="0" dirty="0" smtClean="0"/>
              <a:t>talk about “Why?”</a:t>
            </a:r>
            <a:endParaRPr lang="en-GB" noProof="0" dirty="0"/>
          </a:p>
        </p:txBody>
      </p:sp>
      <p:sp>
        <p:nvSpPr>
          <p:cNvPr id="5" name="Zástupný symbol pro obsah 2"/>
          <p:cNvSpPr>
            <a:spLocks noGrp="1"/>
          </p:cNvSpPr>
          <p:nvPr>
            <p:ph idx="1"/>
          </p:nvPr>
        </p:nvSpPr>
        <p:spPr bwMode="auto">
          <a:xfrm>
            <a:off x="628650" y="1491630"/>
            <a:ext cx="7886700" cy="3141093"/>
          </a:xfrm>
        </p:spPr>
        <p:txBody>
          <a:bodyPr/>
          <a:lstStyle>
            <a:lvl1pPr>
              <a:defRPr sz="2000"/>
            </a:lvl1pPr>
            <a:lvl2pPr>
              <a:defRPr sz="2000"/>
            </a:lvl2pPr>
            <a:lvl3pPr>
              <a:defRPr sz="2000"/>
            </a:lvl3pPr>
            <a:lvl4pPr>
              <a:defRPr sz="2000"/>
            </a:lvl4pPr>
            <a:lvl5pPr>
              <a:defRPr sz="2000"/>
            </a:lvl5pPr>
          </a:lstStyle>
          <a:p>
            <a:pPr marL="0" indent="0">
              <a:buNone/>
              <a:defRPr/>
            </a:pPr>
            <a:r>
              <a:rPr lang="en-GB" noProof="0" dirty="0" smtClean="0"/>
              <a:t>For students it is essential to explore, discover and thus understand, why referencing is required in academic work. – In other words: why they should comply with professional working standards.</a:t>
            </a:r>
          </a:p>
          <a:p>
            <a:pPr marL="0" indent="0">
              <a:buNone/>
              <a:defRPr/>
            </a:pPr>
            <a:endParaRPr lang="en-GB" noProof="0" dirty="0" smtClean="0"/>
          </a:p>
          <a:p>
            <a:pPr marL="0" indent="0">
              <a:buNone/>
              <a:defRPr/>
            </a:pPr>
            <a:r>
              <a:rPr lang="en-GB" noProof="0" dirty="0" smtClean="0"/>
              <a:t>Suggestions:</a:t>
            </a:r>
          </a:p>
          <a:p>
            <a:pPr>
              <a:defRPr/>
            </a:pPr>
            <a:r>
              <a:rPr lang="en-GB" noProof="0" dirty="0" smtClean="0"/>
              <a:t>Create tasks, examples, situations, where they can learn about “why?”.</a:t>
            </a:r>
          </a:p>
          <a:p>
            <a:pPr>
              <a:defRPr/>
            </a:pPr>
            <a:r>
              <a:rPr lang="en-GB" noProof="0" dirty="0" smtClean="0"/>
              <a:t>Give meaning to learning.</a:t>
            </a:r>
          </a:p>
          <a:p>
            <a:pPr>
              <a:defRPr/>
            </a:pPr>
            <a:r>
              <a:rPr lang="en-GB" noProof="0" dirty="0" smtClean="0"/>
              <a:t>Raise motivation.</a:t>
            </a:r>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11</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23232878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Autofit/>
          </a:bodyPr>
          <a:lstStyle>
            <a:lvl1pPr>
              <a:defRPr sz="3600"/>
            </a:lvl1pPr>
          </a:lstStyle>
          <a:p>
            <a:pPr>
              <a:defRPr/>
            </a:pPr>
            <a:r>
              <a:rPr lang="en-GB" noProof="0" dirty="0" smtClean="0"/>
              <a:t>(Most?) Important reason</a:t>
            </a:r>
            <a:endParaRPr lang="en-GB" noProof="0" dirty="0"/>
          </a:p>
        </p:txBody>
      </p:sp>
      <p:sp>
        <p:nvSpPr>
          <p:cNvPr id="5" name="Zástupný symbol pro obsah 2"/>
          <p:cNvSpPr>
            <a:spLocks noGrp="1"/>
          </p:cNvSpPr>
          <p:nvPr>
            <p:ph idx="1"/>
          </p:nvPr>
        </p:nvSpPr>
        <p:spPr bwMode="auto"/>
        <p:txBody>
          <a:bodyPr>
            <a:normAutofit/>
          </a:bodyPr>
          <a:lstStyle>
            <a:lvl1pPr>
              <a:defRPr sz="2000"/>
            </a:lvl1pPr>
            <a:lvl2pPr>
              <a:defRPr sz="2000"/>
            </a:lvl2pPr>
            <a:lvl3pPr>
              <a:defRPr sz="2000"/>
            </a:lvl3pPr>
            <a:lvl4pPr>
              <a:defRPr sz="2000"/>
            </a:lvl4pPr>
            <a:lvl5pPr>
              <a:defRPr sz="2000"/>
            </a:lvl5pPr>
          </a:lstStyle>
          <a:p>
            <a:pPr marL="0" indent="0">
              <a:buNone/>
              <a:defRPr/>
            </a:pPr>
            <a:endParaRPr lang="en-GB" noProof="0" dirty="0" smtClean="0"/>
          </a:p>
          <a:p>
            <a:pPr marL="0" indent="0">
              <a:buNone/>
              <a:defRPr/>
            </a:pPr>
            <a:r>
              <a:rPr lang="en-GB" noProof="0" dirty="0" smtClean="0"/>
              <a:t>In science, research, and other academic work the possibility to </a:t>
            </a:r>
            <a:r>
              <a:rPr lang="en-GB" b="1" noProof="0" dirty="0" smtClean="0"/>
              <a:t>trace back </a:t>
            </a:r>
            <a:r>
              <a:rPr lang="en-GB" noProof="0" dirty="0" smtClean="0"/>
              <a:t>sources</a:t>
            </a:r>
            <a:r>
              <a:rPr lang="en-GB" b="1" noProof="0" dirty="0" smtClean="0"/>
              <a:t> and reproduce </a:t>
            </a:r>
            <a:r>
              <a:rPr lang="en-GB" noProof="0" dirty="0" smtClean="0"/>
              <a:t>work results are the most important features.</a:t>
            </a:r>
          </a:p>
          <a:p>
            <a:pPr marL="0" indent="0">
              <a:buNone/>
              <a:defRPr/>
            </a:pPr>
            <a:endParaRPr lang="en-GB" noProof="0" dirty="0" smtClean="0"/>
          </a:p>
          <a:p>
            <a:pPr marL="0" indent="0">
              <a:buNone/>
              <a:defRPr/>
            </a:pPr>
            <a:r>
              <a:rPr lang="en-GB" noProof="0" dirty="0" smtClean="0"/>
              <a:t>Therefore, references are needed to review and challenge the line of argument and results.</a:t>
            </a:r>
          </a:p>
          <a:p>
            <a:pPr marL="0" indent="0">
              <a:buNone/>
              <a:defRPr/>
            </a:pPr>
            <a:endParaRPr lang="en-GB" noProof="0" dirty="0"/>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12</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152914322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Autofit/>
          </a:bodyPr>
          <a:lstStyle>
            <a:lvl1pPr>
              <a:defRPr sz="3600"/>
            </a:lvl1pPr>
          </a:lstStyle>
          <a:p>
            <a:pPr>
              <a:defRPr/>
            </a:pPr>
            <a:r>
              <a:rPr lang="en-GB" noProof="0" dirty="0" smtClean="0"/>
              <a:t>Very convincing reason for students – Give them that one!</a:t>
            </a:r>
            <a:endParaRPr lang="en-GB" noProof="0" dirty="0"/>
          </a:p>
        </p:txBody>
      </p:sp>
      <p:sp>
        <p:nvSpPr>
          <p:cNvPr id="5" name="Zástupný symbol pro obsah 2"/>
          <p:cNvSpPr>
            <a:spLocks noGrp="1"/>
          </p:cNvSpPr>
          <p:nvPr>
            <p:ph idx="1"/>
          </p:nvPr>
        </p:nvSpPr>
        <p:spPr bwMode="auto"/>
        <p:txBody>
          <a:bodyPr>
            <a:normAutofit/>
          </a:bodyPr>
          <a:lstStyle>
            <a:lvl1pPr>
              <a:defRPr sz="2000"/>
            </a:lvl1pPr>
            <a:lvl2pPr>
              <a:defRPr sz="2000"/>
            </a:lvl2pPr>
            <a:lvl3pPr>
              <a:defRPr sz="2000"/>
            </a:lvl3pPr>
            <a:lvl4pPr>
              <a:defRPr sz="2000"/>
            </a:lvl4pPr>
            <a:lvl5pPr>
              <a:defRPr sz="2000"/>
            </a:lvl5pPr>
          </a:lstStyle>
          <a:p>
            <a:pPr marL="0" indent="0">
              <a:buNone/>
              <a:defRPr/>
            </a:pPr>
            <a:endParaRPr lang="en-GB" noProof="0" dirty="0" smtClean="0"/>
          </a:p>
          <a:p>
            <a:pPr marL="0" indent="0">
              <a:buNone/>
              <a:defRPr/>
            </a:pPr>
            <a:r>
              <a:rPr lang="en-GB" b="1" noProof="0" dirty="0" smtClean="0"/>
              <a:t>Clarify responsibilities </a:t>
            </a:r>
            <a:r>
              <a:rPr lang="en-GB" noProof="0" dirty="0" smtClean="0"/>
              <a:t>for work, data, results, etc.</a:t>
            </a:r>
          </a:p>
          <a:p>
            <a:pPr marL="0" indent="0">
              <a:buNone/>
              <a:defRPr/>
            </a:pPr>
            <a:endParaRPr lang="en-GB" noProof="0" dirty="0" smtClean="0"/>
          </a:p>
          <a:p>
            <a:pPr marL="0" indent="0">
              <a:buNone/>
              <a:defRPr/>
            </a:pPr>
            <a:r>
              <a:rPr lang="en-GB" noProof="0" dirty="0" smtClean="0"/>
              <a:t>References guarantee transparency, who is accountable for what.</a:t>
            </a:r>
          </a:p>
          <a:p>
            <a:pPr marL="0" indent="0">
              <a:buNone/>
              <a:defRPr/>
            </a:pPr>
            <a:r>
              <a:rPr lang="en-GB" noProof="0" dirty="0" smtClean="0"/>
              <a:t>If you use content without a reference, the reader would assume, that you are the author of the content or results and hold you responsible. By giving a reference, you can easily protect yourself from mistakes by others, which your work may rely on.</a:t>
            </a:r>
          </a:p>
          <a:p>
            <a:pPr marL="0" indent="0">
              <a:buNone/>
              <a:defRPr/>
            </a:pPr>
            <a:endParaRPr lang="en-GB" noProof="0" dirty="0"/>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13</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4670947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Autofit/>
          </a:bodyPr>
          <a:lstStyle>
            <a:lvl1pPr>
              <a:defRPr sz="3600"/>
            </a:lvl1pPr>
          </a:lstStyle>
          <a:p>
            <a:pPr>
              <a:defRPr/>
            </a:pPr>
            <a:r>
              <a:rPr lang="en-GB" noProof="0" dirty="0" smtClean="0"/>
              <a:t>Pragmatic reason for students</a:t>
            </a:r>
            <a:endParaRPr lang="en-GB" noProof="0" dirty="0"/>
          </a:p>
        </p:txBody>
      </p:sp>
      <p:sp>
        <p:nvSpPr>
          <p:cNvPr id="5" name="Zástupný symbol pro obsah 2"/>
          <p:cNvSpPr>
            <a:spLocks noGrp="1"/>
          </p:cNvSpPr>
          <p:nvPr>
            <p:ph idx="1"/>
          </p:nvPr>
        </p:nvSpPr>
        <p:spPr bwMode="auto"/>
        <p:txBody>
          <a:bodyPr>
            <a:normAutofit/>
          </a:bodyPr>
          <a:lstStyle>
            <a:lvl1pPr>
              <a:defRPr sz="2000"/>
            </a:lvl1pPr>
            <a:lvl2pPr>
              <a:defRPr sz="2000"/>
            </a:lvl2pPr>
            <a:lvl3pPr>
              <a:defRPr sz="2000"/>
            </a:lvl3pPr>
            <a:lvl4pPr>
              <a:defRPr sz="2000"/>
            </a:lvl4pPr>
            <a:lvl5pPr>
              <a:defRPr sz="2000"/>
            </a:lvl5pPr>
          </a:lstStyle>
          <a:p>
            <a:pPr marL="0" indent="0">
              <a:buNone/>
              <a:defRPr/>
            </a:pPr>
            <a:endParaRPr lang="en-GB" noProof="0" dirty="0" smtClean="0"/>
          </a:p>
          <a:p>
            <a:pPr marL="0" indent="0">
              <a:buNone/>
              <a:defRPr/>
            </a:pPr>
            <a:r>
              <a:rPr lang="en-GB" noProof="0" dirty="0" smtClean="0"/>
              <a:t>Prove your skills. To </a:t>
            </a:r>
            <a:r>
              <a:rPr lang="en-GB" noProof="0" dirty="0"/>
              <a:t>demonstrate referencing skills is </a:t>
            </a:r>
            <a:r>
              <a:rPr lang="en-GB" b="1" noProof="0" dirty="0"/>
              <a:t>required for exams</a:t>
            </a:r>
            <a:r>
              <a:rPr lang="en-GB" noProof="0" dirty="0"/>
              <a:t>.</a:t>
            </a:r>
          </a:p>
          <a:p>
            <a:pPr marL="0" indent="0">
              <a:buNone/>
              <a:defRPr/>
            </a:pPr>
            <a:endParaRPr lang="en-GB" noProof="0" dirty="0" smtClean="0"/>
          </a:p>
          <a:p>
            <a:pPr marL="0" indent="0">
              <a:buNone/>
              <a:defRPr/>
            </a:pPr>
            <a:r>
              <a:rPr lang="en-GB" noProof="0" dirty="0" smtClean="0"/>
              <a:t>By researching and referencing work of others, you show the ability to find and use results of others. That contributes to your work and success.</a:t>
            </a:r>
          </a:p>
          <a:p>
            <a:pPr marL="0" indent="0">
              <a:buNone/>
              <a:defRPr/>
            </a:pPr>
            <a:endParaRPr lang="en-GB" noProof="0" dirty="0"/>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14</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39118378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p>
            <a:pPr>
              <a:defRPr/>
            </a:pPr>
            <a:r>
              <a:rPr lang="en-GB" noProof="0" dirty="0" smtClean="0">
                <a:solidFill>
                  <a:schemeClr val="accent1"/>
                </a:solidFill>
              </a:rPr>
              <a:t>Alternative definitions</a:t>
            </a:r>
            <a:endParaRPr lang="en-GB" noProof="0" dirty="0">
              <a:solidFill>
                <a:schemeClr val="accent1"/>
              </a:solidFill>
            </a:endParaRPr>
          </a:p>
        </p:txBody>
      </p:sp>
      <p:sp>
        <p:nvSpPr>
          <p:cNvPr id="5" name="Zástupný symbol pro obsah 2"/>
          <p:cNvSpPr>
            <a:spLocks noGrp="1"/>
          </p:cNvSpPr>
          <p:nvPr>
            <p:ph idx="1"/>
          </p:nvPr>
        </p:nvSpPr>
        <p:spPr bwMode="auto"/>
        <p:txBody>
          <a:bodyPr/>
          <a:lstStyle/>
          <a:p>
            <a:pPr marL="0" indent="0">
              <a:buNone/>
              <a:defRPr/>
            </a:pPr>
            <a:r>
              <a:rPr lang="en-GB" noProof="0" dirty="0" smtClean="0"/>
              <a:t>[…]</a:t>
            </a:r>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15</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56728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p>
            <a:pPr>
              <a:defRPr/>
            </a:pPr>
            <a:r>
              <a:rPr lang="en-GB" noProof="0" dirty="0" smtClean="0">
                <a:solidFill>
                  <a:schemeClr val="accent1"/>
                </a:solidFill>
              </a:rPr>
              <a:t>Activity: What do you think?</a:t>
            </a:r>
            <a:endParaRPr lang="en-GB" noProof="0" dirty="0">
              <a:solidFill>
                <a:schemeClr val="accent1"/>
              </a:solidFill>
            </a:endParaRPr>
          </a:p>
        </p:txBody>
      </p:sp>
      <p:sp>
        <p:nvSpPr>
          <p:cNvPr id="5" name="Zástupný symbol pro obsah 2"/>
          <p:cNvSpPr>
            <a:spLocks noGrp="1"/>
          </p:cNvSpPr>
          <p:nvPr>
            <p:ph idx="1"/>
          </p:nvPr>
        </p:nvSpPr>
        <p:spPr bwMode="auto">
          <a:xfrm>
            <a:off x="628650" y="1320999"/>
            <a:ext cx="7886700" cy="3482999"/>
          </a:xfrm>
        </p:spPr>
        <p:txBody>
          <a:bodyPr>
            <a:noAutofit/>
          </a:bodyPr>
          <a:lstStyle/>
          <a:p>
            <a:pPr marL="0" indent="0">
              <a:buNone/>
              <a:defRPr/>
            </a:pPr>
            <a:r>
              <a:rPr lang="en-GB" noProof="0" dirty="0" smtClean="0"/>
              <a:t>Choose and discuss </a:t>
            </a:r>
            <a:r>
              <a:rPr lang="en-GB" noProof="0" dirty="0"/>
              <a:t>in </a:t>
            </a:r>
            <a:r>
              <a:rPr lang="en-GB" noProof="0" dirty="0" smtClean="0"/>
              <a:t>groups </a:t>
            </a:r>
            <a:r>
              <a:rPr lang="en-GB" noProof="0" dirty="0"/>
              <a:t>of 4-5 people </a:t>
            </a:r>
            <a:r>
              <a:rPr lang="en-GB" noProof="0" dirty="0" smtClean="0"/>
              <a:t>one of the following topics (15 </a:t>
            </a:r>
            <a:r>
              <a:rPr lang="en-GB" noProof="0" dirty="0"/>
              <a:t>minutes</a:t>
            </a:r>
            <a:r>
              <a:rPr lang="en-GB" noProof="0" dirty="0" smtClean="0"/>
              <a:t>):</a:t>
            </a:r>
          </a:p>
          <a:p>
            <a:pPr>
              <a:defRPr/>
            </a:pPr>
            <a:r>
              <a:rPr lang="en-GB" noProof="0" dirty="0" smtClean="0"/>
              <a:t>Is there something like </a:t>
            </a:r>
            <a:r>
              <a:rPr lang="en-GB" b="1" noProof="0" dirty="0" smtClean="0"/>
              <a:t>self-plagiarism</a:t>
            </a:r>
            <a:r>
              <a:rPr lang="en-GB" noProof="0" dirty="0" smtClean="0"/>
              <a:t>? Is it plagiarism? Does it apply for students or only scholars?</a:t>
            </a:r>
          </a:p>
          <a:p>
            <a:pPr>
              <a:defRPr/>
            </a:pPr>
            <a:r>
              <a:rPr lang="en-GB" noProof="0" dirty="0" smtClean="0"/>
              <a:t>What about </a:t>
            </a:r>
            <a:r>
              <a:rPr lang="en-GB" b="1" noProof="0" dirty="0" smtClean="0"/>
              <a:t>accidental or </a:t>
            </a:r>
            <a:r>
              <a:rPr lang="en-GB" b="1" dirty="0"/>
              <a:t>careless </a:t>
            </a:r>
            <a:r>
              <a:rPr lang="en-GB" b="1" dirty="0" smtClean="0"/>
              <a:t>plagiarism</a:t>
            </a:r>
            <a:r>
              <a:rPr lang="en-GB" dirty="0" smtClean="0"/>
              <a:t>: </a:t>
            </a:r>
            <a:r>
              <a:rPr lang="en-GB" noProof="0" dirty="0" smtClean="0"/>
              <a:t>is it plagiarism or not? Does plagiarism need to be intentional to be plagiarism? </a:t>
            </a:r>
          </a:p>
          <a:p>
            <a:pPr>
              <a:defRPr/>
            </a:pPr>
            <a:r>
              <a:rPr lang="en-GB" dirty="0" smtClean="0"/>
              <a:t>Is so-called </a:t>
            </a:r>
            <a:r>
              <a:rPr lang="en-GB" b="1" dirty="0" smtClean="0"/>
              <a:t>honour, gift or principal investigator authorship</a:t>
            </a:r>
            <a:r>
              <a:rPr lang="en-GB" dirty="0" smtClean="0"/>
              <a:t>, which is not based on a substantial contribution to the work, plagiarism?</a:t>
            </a:r>
            <a:endParaRPr lang="en-GB" noProof="0" dirty="0" smtClean="0"/>
          </a:p>
          <a:p>
            <a:pPr marL="0" indent="0">
              <a:buNone/>
              <a:defRPr/>
            </a:pPr>
            <a:endParaRPr lang="en-GB" sz="1200" noProof="0" dirty="0" smtClean="0"/>
          </a:p>
          <a:p>
            <a:pPr marL="0" indent="0">
              <a:buNone/>
              <a:defRPr/>
            </a:pPr>
            <a:r>
              <a:rPr lang="en-GB" dirty="0"/>
              <a:t>S</a:t>
            </a:r>
            <a:r>
              <a:rPr lang="en-GB" noProof="0" dirty="0" smtClean="0"/>
              <a:t>hare a conclusion of your group discussion </a:t>
            </a:r>
            <a:r>
              <a:rPr lang="en-GB" dirty="0" smtClean="0"/>
              <a:t>with</a:t>
            </a:r>
            <a:r>
              <a:rPr lang="en-GB" noProof="0" dirty="0" smtClean="0"/>
              <a:t> the </a:t>
            </a:r>
            <a:r>
              <a:rPr lang="en-GB" noProof="0" dirty="0"/>
              <a:t>plenary</a:t>
            </a:r>
            <a:r>
              <a:rPr lang="en-GB" noProof="0" dirty="0" smtClean="0"/>
              <a:t>.</a:t>
            </a:r>
            <a:endParaRPr lang="en-GB" noProof="0" dirty="0"/>
          </a:p>
        </p:txBody>
      </p:sp>
      <p:pic>
        <p:nvPicPr>
          <p:cNvPr id="6" name="Picture 3" descr="C:\Data\Dropbox\ENAI\O2\ikonky\targetGroups\everyone.emf"/>
          <p:cNvPicPr>
            <a:picLocks noChangeAspect="1" noChangeArrowheads="1"/>
          </p:cNvPicPr>
          <p:nvPr/>
        </p:nvPicPr>
        <p:blipFill>
          <a:blip r:embed="rId3"/>
          <a:stretch/>
        </p:blipFill>
        <p:spPr bwMode="auto">
          <a:xfrm>
            <a:off x="7549976" y="3958624"/>
            <a:ext cx="1068387" cy="679450"/>
          </a:xfrm>
          <a:prstGeom prst="rect">
            <a:avLst/>
          </a:prstGeom>
          <a:noFill/>
        </p:spPr>
      </p:pic>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16</a:t>
            </a:fld>
            <a:endParaRPr lang="de-DE"/>
          </a:p>
        </p:txBody>
      </p:sp>
      <p:sp>
        <p:nvSpPr>
          <p:cNvPr id="11"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123418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smtClean="0"/>
              <a:t>Activity: Your personal action plan</a:t>
            </a:r>
            <a:endParaRPr lang="en-GB" noProof="0" dirty="0"/>
          </a:p>
        </p:txBody>
      </p:sp>
      <p:sp>
        <p:nvSpPr>
          <p:cNvPr id="3" name="Inhaltsplatzhalter 2"/>
          <p:cNvSpPr>
            <a:spLocks noGrp="1"/>
          </p:cNvSpPr>
          <p:nvPr>
            <p:ph idx="1"/>
          </p:nvPr>
        </p:nvSpPr>
        <p:spPr>
          <a:xfrm>
            <a:off x="628650" y="1320999"/>
            <a:ext cx="7975798" cy="3482999"/>
          </a:xfrm>
        </p:spPr>
        <p:txBody>
          <a:bodyPr>
            <a:noAutofit/>
          </a:bodyPr>
          <a:lstStyle/>
          <a:p>
            <a:pPr marL="0" indent="0">
              <a:buNone/>
            </a:pPr>
            <a:r>
              <a:rPr lang="en-GB" noProof="0" dirty="0" smtClean="0"/>
              <a:t>Keeping suggestions and ideas of the module in mind</a:t>
            </a:r>
            <a:r>
              <a:rPr lang="en-GB" dirty="0" smtClean="0"/>
              <a:t>, review your teaching </a:t>
            </a:r>
            <a:r>
              <a:rPr lang="en-GB" dirty="0"/>
              <a:t>on your own </a:t>
            </a:r>
            <a:r>
              <a:rPr lang="en-GB" dirty="0" smtClean="0"/>
              <a:t>and write </a:t>
            </a:r>
            <a:r>
              <a:rPr lang="en-GB" dirty="0"/>
              <a:t>down </a:t>
            </a:r>
            <a:r>
              <a:rPr lang="en-GB" dirty="0" smtClean="0"/>
              <a:t>your future measures (10 minutes):</a:t>
            </a:r>
          </a:p>
          <a:p>
            <a:r>
              <a:rPr lang="en-GB" dirty="0" smtClean="0"/>
              <a:t>What are strengths and weaknesses of your teaching regrading working skills and plagiarism?</a:t>
            </a:r>
          </a:p>
          <a:p>
            <a:r>
              <a:rPr lang="en-GB" dirty="0" smtClean="0"/>
              <a:t>How could you improve your teaching? What are you going to do?</a:t>
            </a:r>
          </a:p>
          <a:p>
            <a:pPr marL="0" indent="0">
              <a:buNone/>
            </a:pPr>
            <a:endParaRPr lang="en-GB" sz="1000" noProof="0" dirty="0"/>
          </a:p>
          <a:p>
            <a:pPr marL="0" indent="0">
              <a:buNone/>
            </a:pPr>
            <a:r>
              <a:rPr lang="en-GB" dirty="0" smtClean="0"/>
              <a:t>Please outline</a:t>
            </a:r>
            <a:r>
              <a:rPr lang="en-GB" noProof="0" dirty="0" smtClean="0"/>
              <a:t> your action plan in groups of 3 people. Give a brief feedback to your </a:t>
            </a:r>
            <a:r>
              <a:rPr lang="en-GB" noProof="0" dirty="0" err="1" smtClean="0"/>
              <a:t>fello</a:t>
            </a:r>
            <a:r>
              <a:rPr lang="en-GB" dirty="0" smtClean="0"/>
              <a:t>w </a:t>
            </a:r>
            <a:r>
              <a:rPr lang="en-GB" dirty="0"/>
              <a:t>group members (2 minutes outline &amp; feedback each)</a:t>
            </a:r>
            <a:endParaRPr lang="en-GB" noProof="0" dirty="0" smtClean="0"/>
          </a:p>
          <a:p>
            <a:r>
              <a:rPr lang="en-GB" noProof="0" dirty="0" smtClean="0"/>
              <a:t>What are you going to change and why?</a:t>
            </a:r>
          </a:p>
          <a:p>
            <a:r>
              <a:rPr lang="en-GB" dirty="0" smtClean="0"/>
              <a:t>What do you think about the plan presented?</a:t>
            </a:r>
            <a:endParaRPr lang="en-GB" noProof="0" dirty="0"/>
          </a:p>
        </p:txBody>
      </p:sp>
      <p:pic>
        <p:nvPicPr>
          <p:cNvPr id="7" name="Picture 3" descr="C:\Data\Dropbox\ENAI\O2\ikonky\targetGroups\everyone.emf"/>
          <p:cNvPicPr>
            <a:picLocks noChangeAspect="1" noChangeArrowheads="1"/>
          </p:cNvPicPr>
          <p:nvPr/>
        </p:nvPicPr>
        <p:blipFill>
          <a:blip r:embed="rId3"/>
          <a:stretch/>
        </p:blipFill>
        <p:spPr bwMode="auto">
          <a:xfrm>
            <a:off x="7543800" y="3953273"/>
            <a:ext cx="1068387" cy="679450"/>
          </a:xfrm>
          <a:prstGeom prst="rect">
            <a:avLst/>
          </a:prstGeom>
          <a:noFill/>
        </p:spPr>
      </p:pic>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17</a:t>
            </a:fld>
            <a:endParaRPr lang="de-DE"/>
          </a:p>
        </p:txBody>
      </p:sp>
      <p:sp>
        <p:nvSpPr>
          <p:cNvPr id="11"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342453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solidFill>
                  <a:schemeClr val="accent1"/>
                </a:solidFill>
              </a:rPr>
              <a:t>Hints for instructors</a:t>
            </a:r>
            <a:endParaRPr lang="en-GB" noProof="0" dirty="0">
              <a:solidFill>
                <a:schemeClr val="accent1"/>
              </a:solidFill>
            </a:endParaRPr>
          </a:p>
        </p:txBody>
      </p:sp>
      <p:sp>
        <p:nvSpPr>
          <p:cNvPr id="5" name="Zástupný symbol pro obsah 2"/>
          <p:cNvSpPr>
            <a:spLocks noGrp="1"/>
          </p:cNvSpPr>
          <p:nvPr>
            <p:ph idx="1"/>
          </p:nvPr>
        </p:nvSpPr>
        <p:spPr bwMode="auto"/>
        <p:txBody>
          <a:bodyPr>
            <a:normAutofit fontScale="92500" lnSpcReduction="10000"/>
          </a:bodyPr>
          <a:lstStyle/>
          <a:p>
            <a:pPr>
              <a:defRPr/>
            </a:pPr>
            <a:r>
              <a:rPr lang="en-GB" sz="2000" b="0" i="0" u="none" strike="noStrike" cap="none" spc="0" noProof="0" dirty="0" smtClean="0">
                <a:solidFill>
                  <a:schemeClr val="tx1"/>
                </a:solidFill>
                <a:latin typeface="+mn-lt"/>
                <a:ea typeface="+mn-ea"/>
                <a:cs typeface="+mn-cs"/>
              </a:rPr>
              <a:t>Expect heterogeneous knowledge and skill levels among your participants.</a:t>
            </a:r>
          </a:p>
          <a:p>
            <a:pPr>
              <a:defRPr/>
            </a:pPr>
            <a:r>
              <a:rPr lang="en-GB" sz="2000" b="0" i="0" u="none" strike="noStrike" cap="none" spc="0" noProof="0" dirty="0" smtClean="0">
                <a:solidFill>
                  <a:schemeClr val="tx1"/>
                </a:solidFill>
                <a:latin typeface="+mn-lt"/>
                <a:ea typeface="+mn-ea"/>
                <a:cs typeface="+mn-cs"/>
              </a:rPr>
              <a:t>Think about a positive framing. You could teach and exercise the relevant skills even without a definition of plagiarism!</a:t>
            </a:r>
          </a:p>
          <a:p>
            <a:pPr>
              <a:defRPr/>
            </a:pPr>
            <a:r>
              <a:rPr lang="en-GB" sz="2000" b="0" i="0" u="none" strike="noStrike" cap="none" spc="0" noProof="0" dirty="0" smtClean="0">
                <a:solidFill>
                  <a:schemeClr val="tx1"/>
                </a:solidFill>
                <a:latin typeface="+mn-lt"/>
                <a:ea typeface="+mn-ea"/>
                <a:cs typeface="+mn-cs"/>
              </a:rPr>
              <a:t>Instead of only explaining what plagiarism is, that it is to be avoided, and what a working result should NOT look like, it is highly recommended to emphasise, what should be done and what a proper result / best practice should look like.</a:t>
            </a:r>
          </a:p>
          <a:p>
            <a:pPr>
              <a:defRPr/>
            </a:pPr>
            <a:r>
              <a:rPr lang="en-GB" sz="2000" b="0" i="0" u="none" strike="noStrike" cap="none" spc="0" noProof="0" dirty="0" smtClean="0">
                <a:solidFill>
                  <a:schemeClr val="tx1"/>
                </a:solidFill>
                <a:latin typeface="+mn-lt"/>
                <a:ea typeface="+mn-ea"/>
                <a:cs typeface="+mn-cs"/>
              </a:rPr>
              <a:t>For students it is important to understand, why citations are useful and needed, what the meaning is. The most important reason in science is the traceability and reproducibility of content and results.</a:t>
            </a:r>
          </a:p>
          <a:p>
            <a:pPr>
              <a:defRPr/>
            </a:pPr>
            <a:r>
              <a:rPr lang="en-GB" sz="2000" b="0" i="0" u="none" strike="noStrike" cap="none" spc="0" noProof="0" dirty="0" smtClean="0">
                <a:solidFill>
                  <a:schemeClr val="tx1"/>
                </a:solidFill>
                <a:latin typeface="+mn-lt"/>
                <a:ea typeface="+mn-ea"/>
                <a:cs typeface="+mn-cs"/>
              </a:rPr>
              <a:t>For possible solutions and amendments of your student's discussion of reasons may look at ENAI material "</a:t>
            </a:r>
            <a:r>
              <a:rPr lang="en-GB" sz="2000" b="0" i="0" u="sng" strike="noStrike" cap="none" spc="0" noProof="0" dirty="0" smtClean="0">
                <a:latin typeface="Calibri"/>
                <a:ea typeface="Calibri"/>
                <a:cs typeface="Calibri"/>
                <a:hlinkClick r:id="rId3"/>
              </a:rPr>
              <a:t>Why do we even give sources?</a:t>
            </a:r>
            <a:r>
              <a:rPr lang="en-GB" sz="2000" b="0" i="0" u="none" strike="noStrike" cap="none" spc="0" noProof="0" dirty="0" smtClean="0">
                <a:solidFill>
                  <a:schemeClr val="tx1"/>
                </a:solidFill>
                <a:latin typeface="Calibri"/>
                <a:ea typeface="Calibri"/>
                <a:cs typeface="Calibri"/>
              </a:rPr>
              <a:t>".</a:t>
            </a:r>
            <a:endParaRPr lang="en-GB" sz="2000" b="0" i="0" u="none" strike="noStrike" cap="none" spc="0" noProof="0" dirty="0">
              <a:solidFill>
                <a:schemeClr val="tx1"/>
              </a:solidFill>
              <a:latin typeface="+mn-lt"/>
              <a:ea typeface="+mn-ea"/>
              <a:cs typeface="+mn-cs"/>
            </a:endParaRPr>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18</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a:t>Take away message</a:t>
            </a:r>
          </a:p>
        </p:txBody>
      </p:sp>
      <p:sp>
        <p:nvSpPr>
          <p:cNvPr id="5" name="Zástupný symbol pro obsah 2"/>
          <p:cNvSpPr>
            <a:spLocks noGrp="1"/>
          </p:cNvSpPr>
          <p:nvPr>
            <p:ph idx="1"/>
          </p:nvPr>
        </p:nvSpPr>
        <p:spPr bwMode="auto"/>
        <p:txBody>
          <a:bodyPr>
            <a:noAutofit/>
          </a:bodyPr>
          <a:lstStyle/>
          <a:p>
            <a:pPr>
              <a:lnSpc>
                <a:spcPct val="80000"/>
              </a:lnSpc>
              <a:defRPr/>
            </a:pPr>
            <a:r>
              <a:rPr lang="en-GB" b="0" i="0" u="none" strike="noStrike" cap="none" spc="0" noProof="0" dirty="0" smtClean="0">
                <a:solidFill>
                  <a:schemeClr val="tx1"/>
                </a:solidFill>
              </a:rPr>
              <a:t>Train with students, </a:t>
            </a:r>
            <a:r>
              <a:rPr lang="en-GB" b="1" i="0" u="none" strike="noStrike" cap="none" spc="0" noProof="0" dirty="0" smtClean="0">
                <a:solidFill>
                  <a:schemeClr val="tx1"/>
                </a:solidFill>
              </a:rPr>
              <a:t>why and how </a:t>
            </a:r>
            <a:r>
              <a:rPr lang="en-GB" b="0" i="0" u="none" strike="noStrike" cap="none" spc="0" noProof="0" dirty="0" smtClean="0">
                <a:solidFill>
                  <a:schemeClr val="tx1"/>
                </a:solidFill>
              </a:rPr>
              <a:t>to make it </a:t>
            </a:r>
            <a:r>
              <a:rPr lang="en-GB" b="1" i="0" u="none" strike="noStrike" cap="none" spc="0" noProof="0" dirty="0" smtClean="0">
                <a:solidFill>
                  <a:schemeClr val="tx1"/>
                </a:solidFill>
              </a:rPr>
              <a:t>clearly understandable and easily traceable</a:t>
            </a:r>
          </a:p>
          <a:p>
            <a:pPr lvl="1">
              <a:lnSpc>
                <a:spcPct val="80000"/>
              </a:lnSpc>
              <a:defRPr/>
            </a:pPr>
            <a:r>
              <a:rPr lang="en-GB" b="0" i="0" u="none" strike="noStrike" cap="none" spc="0" noProof="0" dirty="0" smtClean="0">
                <a:solidFill>
                  <a:schemeClr val="tx1"/>
                </a:solidFill>
              </a:rPr>
              <a:t>what has been worked out in the source and what work is done or extracted from other sources,</a:t>
            </a:r>
          </a:p>
          <a:p>
            <a:pPr lvl="1">
              <a:lnSpc>
                <a:spcPct val="80000"/>
              </a:lnSpc>
              <a:defRPr/>
            </a:pPr>
            <a:r>
              <a:rPr lang="en-GB" b="0" i="0" u="none" strike="noStrike" cap="none" spc="0" noProof="0" dirty="0" smtClean="0">
                <a:solidFill>
                  <a:schemeClr val="tx1"/>
                </a:solidFill>
              </a:rPr>
              <a:t>and where exactly you can find the content you are using.</a:t>
            </a:r>
          </a:p>
          <a:p>
            <a:pPr lvl="0">
              <a:lnSpc>
                <a:spcPct val="80000"/>
              </a:lnSpc>
              <a:defRPr/>
            </a:pPr>
            <a:r>
              <a:rPr lang="en-GB" b="0" i="0" u="none" strike="noStrike" cap="none" spc="0" noProof="0" dirty="0" smtClean="0">
                <a:solidFill>
                  <a:schemeClr val="tx1"/>
                </a:solidFill>
              </a:rPr>
              <a:t>To achieve this, they will need to use formal and linguistic means.</a:t>
            </a:r>
          </a:p>
          <a:p>
            <a:pPr lvl="0">
              <a:lnSpc>
                <a:spcPct val="80000"/>
              </a:lnSpc>
              <a:defRPr/>
            </a:pPr>
            <a:r>
              <a:rPr lang="en-GB" noProof="0" dirty="0" smtClean="0"/>
              <a:t>Concentrate on </a:t>
            </a:r>
            <a:r>
              <a:rPr lang="en-GB" b="1" noProof="0" dirty="0" smtClean="0"/>
              <a:t>skill training </a:t>
            </a:r>
            <a:r>
              <a:rPr lang="en-GB" noProof="0" dirty="0" smtClean="0"/>
              <a:t>and positive messages, you do not even need to show a definition of plagiarism to achieve that.</a:t>
            </a:r>
            <a:endParaRPr lang="en-GB" b="0" i="0" u="none" strike="noStrike" cap="none" spc="0" noProof="0" dirty="0" smtClean="0">
              <a:solidFill>
                <a:schemeClr val="tx1"/>
              </a:solidFill>
            </a:endParaRPr>
          </a:p>
          <a:p>
            <a:pPr lvl="0">
              <a:lnSpc>
                <a:spcPct val="80000"/>
              </a:lnSpc>
              <a:defRPr/>
            </a:pPr>
            <a:r>
              <a:rPr lang="en-GB" b="0" i="0" u="none" strike="noStrike" cap="none" spc="0" noProof="0" dirty="0" smtClean="0">
                <a:solidFill>
                  <a:schemeClr val="tx1"/>
                </a:solidFill>
              </a:rPr>
              <a:t>Train yourself and improve your skills in researching sources, reading, extracting and managing content, and academic writing.</a:t>
            </a:r>
          </a:p>
          <a:p>
            <a:pPr lvl="0">
              <a:lnSpc>
                <a:spcPct val="80000"/>
              </a:lnSpc>
              <a:defRPr/>
            </a:pPr>
            <a:r>
              <a:rPr lang="en-GB" dirty="0" smtClean="0"/>
              <a:t>Give an example when preparing your own work, e. g. your presentation slides.</a:t>
            </a:r>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19</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1844840278"/>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t>Basic information for trainers</a:t>
            </a:r>
            <a:endParaRPr lang="en-GB" noProof="0" dirty="0"/>
          </a:p>
        </p:txBody>
      </p:sp>
      <p:sp>
        <p:nvSpPr>
          <p:cNvPr id="5" name="Zástupný symbol pro obsah 2"/>
          <p:cNvSpPr>
            <a:spLocks noGrp="1"/>
          </p:cNvSpPr>
          <p:nvPr>
            <p:ph idx="1"/>
          </p:nvPr>
        </p:nvSpPr>
        <p:spPr bwMode="auto">
          <a:xfrm>
            <a:off x="628650" y="1149724"/>
            <a:ext cx="8032024" cy="3617540"/>
          </a:xfrm>
        </p:spPr>
        <p:txBody>
          <a:bodyPr>
            <a:noAutofit/>
          </a:bodyPr>
          <a:lstStyle/>
          <a:p>
            <a:pPr>
              <a:defRPr/>
            </a:pPr>
            <a:r>
              <a:rPr lang="en-GB" noProof="0" dirty="0" smtClean="0"/>
              <a:t>Target group of HEI instructors: </a:t>
            </a:r>
            <a:r>
              <a:rPr lang="en-GB" b="1" noProof="0" dirty="0" smtClean="0"/>
              <a:t>any</a:t>
            </a:r>
          </a:p>
          <a:p>
            <a:pPr lvl="1">
              <a:defRPr/>
            </a:pPr>
            <a:r>
              <a:rPr lang="en-GB" noProof="0" dirty="0" smtClean="0"/>
              <a:t>beginner or </a:t>
            </a:r>
            <a:r>
              <a:rPr lang="en-GB" dirty="0" smtClean="0"/>
              <a:t>advanced instructors</a:t>
            </a:r>
          </a:p>
          <a:p>
            <a:pPr lvl="1">
              <a:defRPr/>
            </a:pPr>
            <a:r>
              <a:rPr lang="en-GB" dirty="0" smtClean="0"/>
              <a:t>Instructors for (under-)graduate, PhD and other levels,…</a:t>
            </a:r>
          </a:p>
          <a:p>
            <a:pPr lvl="1">
              <a:defRPr/>
            </a:pPr>
            <a:r>
              <a:rPr lang="en-GB" dirty="0"/>
              <a:t>teaching </a:t>
            </a:r>
            <a:r>
              <a:rPr lang="en-GB" dirty="0" smtClean="0"/>
              <a:t>assistants</a:t>
            </a:r>
          </a:p>
          <a:p>
            <a:pPr lvl="1">
              <a:defRPr/>
            </a:pPr>
            <a:r>
              <a:rPr lang="en-GB" dirty="0" smtClean="0"/>
              <a:t>other staff at HEI</a:t>
            </a:r>
            <a:endParaRPr lang="en-GB" noProof="0" dirty="0" smtClean="0"/>
          </a:p>
          <a:p>
            <a:pPr>
              <a:defRPr/>
            </a:pPr>
            <a:r>
              <a:rPr lang="en-GB" noProof="0" dirty="0" smtClean="0"/>
              <a:t>Summary of content: </a:t>
            </a:r>
            <a:r>
              <a:rPr lang="en-GB" b="1" noProof="0" dirty="0" smtClean="0"/>
              <a:t>definition</a:t>
            </a:r>
            <a:r>
              <a:rPr lang="en-GB" noProof="0" dirty="0" smtClean="0"/>
              <a:t> of plagiarism, </a:t>
            </a:r>
            <a:r>
              <a:rPr lang="en-GB" b="1" noProof="0" dirty="0" smtClean="0"/>
              <a:t>reasons</a:t>
            </a:r>
            <a:r>
              <a:rPr lang="en-GB" noProof="0" dirty="0" smtClean="0"/>
              <a:t> for good </a:t>
            </a:r>
            <a:r>
              <a:rPr lang="en-GB" noProof="0" dirty="0" smtClean="0"/>
              <a:t>practice </a:t>
            </a:r>
            <a:r>
              <a:rPr lang="en-GB" noProof="0" dirty="0" smtClean="0"/>
              <a:t>and referencing, </a:t>
            </a:r>
            <a:r>
              <a:rPr lang="en-GB" b="1" noProof="0" dirty="0" smtClean="0"/>
              <a:t>suggestions</a:t>
            </a:r>
            <a:r>
              <a:rPr lang="en-GB" noProof="0" dirty="0" smtClean="0"/>
              <a:t> for </a:t>
            </a:r>
            <a:r>
              <a:rPr lang="en-GB" dirty="0"/>
              <a:t>educational approaches, </a:t>
            </a:r>
            <a:r>
              <a:rPr lang="en-GB" dirty="0" smtClean="0"/>
              <a:t>related </a:t>
            </a:r>
            <a:r>
              <a:rPr lang="en-GB" b="1" dirty="0"/>
              <a:t>grey-zone </a:t>
            </a:r>
            <a:r>
              <a:rPr lang="en-GB" b="1" dirty="0" smtClean="0"/>
              <a:t>phenomena</a:t>
            </a:r>
            <a:endParaRPr lang="en-GB" b="1" noProof="0" dirty="0" smtClean="0"/>
          </a:p>
          <a:p>
            <a:pPr>
              <a:defRPr/>
            </a:pPr>
            <a:r>
              <a:rPr lang="en-GB" noProof="0" dirty="0" smtClean="0"/>
              <a:t>Learning objective(s): </a:t>
            </a:r>
            <a:r>
              <a:rPr lang="en-GB" b="1" noProof="0" dirty="0" smtClean="0"/>
              <a:t>tell</a:t>
            </a:r>
            <a:r>
              <a:rPr lang="en-GB" noProof="0" dirty="0" smtClean="0"/>
              <a:t> definition of plagiarism, </a:t>
            </a:r>
            <a:r>
              <a:rPr lang="en-GB" b="1" noProof="0" dirty="0" smtClean="0"/>
              <a:t>assess</a:t>
            </a:r>
            <a:r>
              <a:rPr lang="en-GB" noProof="0" dirty="0" smtClean="0"/>
              <a:t> its possible educational use, </a:t>
            </a:r>
            <a:r>
              <a:rPr lang="en-GB" b="1" noProof="0" dirty="0" smtClean="0"/>
              <a:t>develop</a:t>
            </a:r>
            <a:r>
              <a:rPr lang="en-GB" noProof="0" dirty="0" smtClean="0"/>
              <a:t> own approach to teach it, </a:t>
            </a:r>
            <a:r>
              <a:rPr lang="en-GB" b="1" noProof="0" dirty="0"/>
              <a:t>discover</a:t>
            </a:r>
            <a:r>
              <a:rPr lang="en-GB" noProof="0" dirty="0"/>
              <a:t> related </a:t>
            </a:r>
            <a:r>
              <a:rPr lang="en-GB" noProof="0" dirty="0" smtClean="0"/>
              <a:t>controversial grey-zone phenomena</a:t>
            </a:r>
            <a:endParaRPr lang="en-GB" noProof="0" dirty="0"/>
          </a:p>
        </p:txBody>
      </p:sp>
      <p:sp>
        <p:nvSpPr>
          <p:cNvPr id="7" name="Datumsplatzhalter 6"/>
          <p:cNvSpPr>
            <a:spLocks noGrp="1"/>
          </p:cNvSpPr>
          <p:nvPr>
            <p:ph type="dt" sz="half" idx="10"/>
          </p:nvPr>
        </p:nvSpPr>
        <p:spPr/>
        <p:txBody>
          <a:bodyPr/>
          <a:lstStyle/>
          <a:p>
            <a:pPr>
              <a:defRPr/>
            </a:pPr>
            <a:fld id="{2442D0CE-D53B-49EE-9B08-CE009EEDD158}" type="datetime1">
              <a:rPr lang="en-GB" smtClean="0"/>
              <a:t>27/11/2019</a:t>
            </a:fld>
            <a:endParaRPr lang="cs-CZ" dirty="0"/>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2</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a:t>Acknowledgement &amp; references</a:t>
            </a:r>
          </a:p>
        </p:txBody>
      </p:sp>
      <p:sp>
        <p:nvSpPr>
          <p:cNvPr id="5" name="Zástupný symbol pro obsah 2"/>
          <p:cNvSpPr>
            <a:spLocks noGrp="1"/>
          </p:cNvSpPr>
          <p:nvPr>
            <p:ph idx="1"/>
          </p:nvPr>
        </p:nvSpPr>
        <p:spPr bwMode="auto">
          <a:xfrm>
            <a:off x="628650" y="1149724"/>
            <a:ext cx="8119814" cy="3482999"/>
          </a:xfrm>
        </p:spPr>
        <p:txBody>
          <a:bodyPr>
            <a:normAutofit lnSpcReduction="10000"/>
          </a:bodyPr>
          <a:lstStyle/>
          <a:p>
            <a:pPr>
              <a:defRPr/>
            </a:pPr>
            <a:r>
              <a:rPr lang="en-GB" dirty="0"/>
              <a:t>ENAI working group for educational </a:t>
            </a:r>
            <a:r>
              <a:rPr lang="en-GB" dirty="0" smtClean="0"/>
              <a:t>materials</a:t>
            </a:r>
          </a:p>
          <a:p>
            <a:pPr>
              <a:defRPr/>
            </a:pPr>
            <a:r>
              <a:rPr lang="en-GB" dirty="0" err="1" smtClean="0"/>
              <a:t>Meuschke</a:t>
            </a:r>
            <a:r>
              <a:rPr lang="en-GB" dirty="0"/>
              <a:t>, N., &amp; </a:t>
            </a:r>
            <a:r>
              <a:rPr lang="en-GB" dirty="0" err="1"/>
              <a:t>Gipp</a:t>
            </a:r>
            <a:r>
              <a:rPr lang="en-GB" dirty="0"/>
              <a:t>, B. (2013). State-of-the-art in detecting academic plagiarism. International Journal for Educational Integrity, 9(1): 50-71</a:t>
            </a:r>
          </a:p>
          <a:p>
            <a:pPr>
              <a:defRPr/>
            </a:pPr>
            <a:r>
              <a:rPr lang="de-DE" dirty="0" smtClean="0"/>
              <a:t>Online </a:t>
            </a:r>
            <a:r>
              <a:rPr lang="de-DE" dirty="0" err="1" smtClean="0"/>
              <a:t>glossary</a:t>
            </a:r>
            <a:r>
              <a:rPr lang="de-DE" dirty="0" smtClean="0"/>
              <a:t> </a:t>
            </a:r>
            <a:r>
              <a:rPr lang="de-DE" dirty="0" err="1"/>
              <a:t>for</a:t>
            </a:r>
            <a:r>
              <a:rPr lang="de-DE" dirty="0"/>
              <a:t> Academic </a:t>
            </a:r>
            <a:r>
              <a:rPr lang="de-DE" dirty="0" err="1" smtClean="0"/>
              <a:t>Integrity</a:t>
            </a:r>
            <a:r>
              <a:rPr lang="en-GB" dirty="0" smtClean="0"/>
              <a:t>, Plagiarism, </a:t>
            </a:r>
            <a:r>
              <a:rPr lang="en-GB" dirty="0" smtClean="0">
                <a:hlinkClick r:id="rId3"/>
              </a:rPr>
              <a:t>http</a:t>
            </a:r>
            <a:r>
              <a:rPr lang="en-GB" dirty="0">
                <a:hlinkClick r:id="rId3"/>
              </a:rPr>
              <a:t>://</a:t>
            </a:r>
            <a:r>
              <a:rPr lang="en-GB" dirty="0" smtClean="0">
                <a:hlinkClick r:id="rId3"/>
              </a:rPr>
              <a:t>www.academicintegrity.eu/wp/glossary</a:t>
            </a:r>
            <a:r>
              <a:rPr lang="en-GB" dirty="0" smtClean="0"/>
              <a:t>, 1 </a:t>
            </a:r>
            <a:r>
              <a:rPr lang="en-GB" dirty="0"/>
              <a:t>J</a:t>
            </a:r>
            <a:r>
              <a:rPr lang="en-GB" dirty="0" smtClean="0"/>
              <a:t>uly 2019, 11:00 </a:t>
            </a:r>
          </a:p>
          <a:p>
            <a:pPr>
              <a:defRPr/>
            </a:pPr>
            <a:r>
              <a:rPr lang="en-GB" dirty="0">
                <a:hlinkClick r:id="rId4"/>
              </a:rPr>
              <a:t>Project </a:t>
            </a:r>
            <a:r>
              <a:rPr lang="en-GB" dirty="0" err="1">
                <a:hlinkClick r:id="rId4"/>
              </a:rPr>
              <a:t>Refairence</a:t>
            </a:r>
            <a:r>
              <a:rPr lang="en-GB" dirty="0"/>
              <a:t>, University of Konstanz, Germany, and </a:t>
            </a:r>
            <a:r>
              <a:rPr lang="en-GB" dirty="0" smtClean="0"/>
              <a:t>partners</a:t>
            </a:r>
          </a:p>
          <a:p>
            <a:pPr>
              <a:defRPr/>
            </a:pPr>
            <a:r>
              <a:rPr lang="lt-LT" dirty="0"/>
              <a:t>Tauginienė, L, Gaižauskaitė, I, Glendinning, I, Kravjar, J, Ojsteršek, M, Ribeiro, L, Odiņeca, T, Marino, F, Cosentino, M, Sivasubramaniam, S, Foltýnek, </a:t>
            </a:r>
            <a:r>
              <a:rPr lang="lt-LT" dirty="0" smtClean="0"/>
              <a:t>T</a:t>
            </a:r>
            <a:r>
              <a:rPr lang="de-DE" dirty="0" smtClean="0"/>
              <a:t>: </a:t>
            </a:r>
            <a:r>
              <a:rPr lang="lt-LT" dirty="0" smtClean="0"/>
              <a:t>Glossary</a:t>
            </a:r>
            <a:r>
              <a:rPr lang="de-DE" dirty="0" smtClean="0"/>
              <a:t> </a:t>
            </a:r>
            <a:r>
              <a:rPr lang="lt-LT" dirty="0" smtClean="0"/>
              <a:t>for </a:t>
            </a:r>
            <a:r>
              <a:rPr lang="lt-LT" dirty="0"/>
              <a:t>Academic Integrity. ENAI Report 3G [online]: revised version, </a:t>
            </a:r>
            <a:r>
              <a:rPr lang="lt-LT" dirty="0" smtClean="0"/>
              <a:t>October</a:t>
            </a:r>
            <a:r>
              <a:rPr lang="de-DE" dirty="0" smtClean="0"/>
              <a:t> </a:t>
            </a:r>
            <a:r>
              <a:rPr lang="lt-LT" dirty="0" smtClean="0"/>
              <a:t>2018</a:t>
            </a:r>
            <a:r>
              <a:rPr lang="de-DE" dirty="0"/>
              <a:t>, </a:t>
            </a:r>
            <a:r>
              <a:rPr lang="de-DE" dirty="0">
                <a:hlinkClick r:id="rId5"/>
              </a:rPr>
              <a:t>http://</a:t>
            </a:r>
            <a:r>
              <a:rPr lang="de-DE" dirty="0" smtClean="0">
                <a:hlinkClick r:id="rId5"/>
              </a:rPr>
              <a:t>www.academicintegrity.eu/wp/wp-content/uploads/2018/10/Glossary_revised_final.pdf</a:t>
            </a:r>
            <a:r>
              <a:rPr lang="de-DE" dirty="0" smtClean="0"/>
              <a:t>, 1 </a:t>
            </a:r>
            <a:r>
              <a:rPr lang="de-DE" dirty="0" err="1" smtClean="0"/>
              <a:t>July</a:t>
            </a:r>
            <a:r>
              <a:rPr lang="de-DE" dirty="0" smtClean="0"/>
              <a:t> 2019</a:t>
            </a:r>
            <a:endParaRPr lang="en-GB" noProof="0" dirty="0" smtClean="0"/>
          </a:p>
          <a:p>
            <a:pPr marL="0" indent="0">
              <a:buNone/>
              <a:defRPr/>
            </a:pPr>
            <a:endParaRPr lang="en-GB" noProof="0" dirty="0"/>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20</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p>
            <a:pPr>
              <a:defRPr/>
            </a:pPr>
            <a:r>
              <a:rPr lang="en-GB" noProof="0" dirty="0" smtClean="0">
                <a:solidFill>
                  <a:schemeClr val="accent1"/>
                </a:solidFill>
              </a:rPr>
              <a:t>Notes for trainer of the module</a:t>
            </a:r>
            <a:endParaRPr lang="en-GB" noProof="0" dirty="0">
              <a:solidFill>
                <a:schemeClr val="accent1"/>
              </a:solidFill>
            </a:endParaRPr>
          </a:p>
        </p:txBody>
      </p:sp>
      <p:sp>
        <p:nvSpPr>
          <p:cNvPr id="5" name="Zástupný symbol pro obsah 2"/>
          <p:cNvSpPr>
            <a:spLocks noGrp="1"/>
          </p:cNvSpPr>
          <p:nvPr>
            <p:ph idx="1"/>
          </p:nvPr>
        </p:nvSpPr>
        <p:spPr bwMode="auto"/>
        <p:txBody>
          <a:bodyPr>
            <a:normAutofit fontScale="85000" lnSpcReduction="10000"/>
          </a:bodyPr>
          <a:lstStyle/>
          <a:p>
            <a:pPr>
              <a:defRPr/>
            </a:pPr>
            <a:r>
              <a:rPr lang="en-GB" dirty="0"/>
              <a:t>Expect heterogeneous knowledge and skill levels among </a:t>
            </a:r>
            <a:r>
              <a:rPr lang="en-GB" dirty="0" smtClean="0"/>
              <a:t>the participating HEI instructors.</a:t>
            </a:r>
            <a:endParaRPr lang="en-GB" dirty="0"/>
          </a:p>
          <a:p>
            <a:pPr>
              <a:defRPr/>
            </a:pPr>
            <a:r>
              <a:rPr lang="en-GB" sz="2000" b="0" i="0" u="none" strike="noStrike" cap="none" spc="0" noProof="0" dirty="0" smtClean="0">
                <a:solidFill>
                  <a:schemeClr val="tx1"/>
                </a:solidFill>
                <a:latin typeface="+mn-lt"/>
                <a:ea typeface="+mn-ea"/>
                <a:cs typeface="+mn-cs"/>
              </a:rPr>
              <a:t>For educational purposes HEI instructors should think about a positive framing. They could work with students without giving a definition of plagiarism! A definition is included in the module as HEI instructors frequently ask for such a definition. It is at least important background knowledge for themselves.</a:t>
            </a:r>
          </a:p>
          <a:p>
            <a:pPr>
              <a:defRPr/>
            </a:pPr>
            <a:r>
              <a:rPr lang="en-GB" sz="2000" b="0" i="0" u="none" strike="noStrike" cap="none" spc="0" noProof="0" dirty="0" smtClean="0">
                <a:solidFill>
                  <a:schemeClr val="tx1"/>
                </a:solidFill>
                <a:latin typeface="+mn-lt"/>
                <a:ea typeface="+mn-ea"/>
                <a:cs typeface="+mn-cs"/>
              </a:rPr>
              <a:t>Instead of only explaining what plagiarism is, that it is to be avoided, and what a working result should NOT look like, it is highly recommended to emphasise, what should be done and what a proper result / best practice should look like. This approach </a:t>
            </a:r>
            <a:r>
              <a:rPr lang="en-GB" dirty="0" smtClean="0"/>
              <a:t>may be new to some of the participating HEI instructors.</a:t>
            </a:r>
            <a:endParaRPr lang="en-GB" sz="2000" b="0" i="0" u="none" strike="noStrike" cap="none" spc="0" noProof="0" dirty="0" smtClean="0">
              <a:solidFill>
                <a:schemeClr val="tx1"/>
              </a:solidFill>
              <a:latin typeface="+mn-lt"/>
              <a:ea typeface="+mn-ea"/>
              <a:cs typeface="+mn-cs"/>
            </a:endParaRPr>
          </a:p>
          <a:p>
            <a:pPr>
              <a:defRPr/>
            </a:pPr>
            <a:r>
              <a:rPr lang="en-GB" sz="2000" b="0" i="0" u="none" strike="noStrike" cap="none" spc="0" noProof="0" dirty="0" smtClean="0">
                <a:solidFill>
                  <a:schemeClr val="tx1"/>
                </a:solidFill>
                <a:latin typeface="+mn-lt"/>
                <a:ea typeface="+mn-ea"/>
                <a:cs typeface="+mn-cs"/>
              </a:rPr>
              <a:t>For students it is important to understand, why citations are useful and needed, what the meaning is. The most important reason in science is the traceability and reproducibility of results. </a:t>
            </a:r>
            <a:r>
              <a:rPr lang="en-GB" dirty="0" smtClean="0"/>
              <a:t>Experience shows that also </a:t>
            </a:r>
            <a:r>
              <a:rPr lang="en-GB" sz="2000" b="0" i="0" u="none" strike="noStrike" cap="none" spc="0" noProof="0" dirty="0" smtClean="0">
                <a:solidFill>
                  <a:schemeClr val="tx1"/>
                </a:solidFill>
                <a:latin typeface="+mn-lt"/>
                <a:ea typeface="+mn-ea"/>
                <a:cs typeface="+mn-cs"/>
              </a:rPr>
              <a:t>HEI instructors should use the opportunity of the module to define and confirm the reasons among themselves.</a:t>
            </a:r>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21</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110740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t>Author(s) &amp; contact information</a:t>
            </a:r>
            <a:endParaRPr lang="en-GB" noProof="0" dirty="0"/>
          </a:p>
        </p:txBody>
      </p:sp>
      <p:sp>
        <p:nvSpPr>
          <p:cNvPr id="5" name="Zástupný symbol pro obsah 2"/>
          <p:cNvSpPr>
            <a:spLocks noGrp="1"/>
          </p:cNvSpPr>
          <p:nvPr>
            <p:ph idx="1"/>
          </p:nvPr>
        </p:nvSpPr>
        <p:spPr bwMode="auto">
          <a:xfrm>
            <a:off x="628650" y="1707654"/>
            <a:ext cx="7886700" cy="2925069"/>
          </a:xfrm>
        </p:spPr>
        <p:txBody>
          <a:bodyPr/>
          <a:lstStyle/>
          <a:p>
            <a:pPr>
              <a:defRPr/>
            </a:pPr>
            <a:r>
              <a:rPr lang="en-GB" noProof="0" dirty="0" smtClean="0"/>
              <a:t>Designed by Ansgar Schäfer and Oliver </a:t>
            </a:r>
            <a:r>
              <a:rPr lang="en-GB" noProof="0" dirty="0" err="1" smtClean="0"/>
              <a:t>Trevisiol</a:t>
            </a:r>
            <a:r>
              <a:rPr lang="en-GB" noProof="0" dirty="0" smtClean="0"/>
              <a:t> based on work by </a:t>
            </a:r>
            <a:r>
              <a:rPr lang="en-GB" noProof="0" dirty="0" smtClean="0">
                <a:hlinkClick r:id="rId3"/>
              </a:rPr>
              <a:t>Project </a:t>
            </a:r>
            <a:r>
              <a:rPr lang="en-GB" noProof="0" dirty="0" err="1" smtClean="0">
                <a:hlinkClick r:id="rId3"/>
              </a:rPr>
              <a:t>Refairence</a:t>
            </a:r>
            <a:r>
              <a:rPr lang="en-GB" noProof="0" dirty="0" smtClean="0"/>
              <a:t>, University of </a:t>
            </a:r>
            <a:r>
              <a:rPr lang="en-GB" dirty="0" err="1" smtClean="0"/>
              <a:t>Ko</a:t>
            </a:r>
            <a:r>
              <a:rPr lang="en-GB" noProof="0" dirty="0" err="1" smtClean="0"/>
              <a:t>nstanz</a:t>
            </a:r>
            <a:r>
              <a:rPr lang="en-GB" noProof="0" dirty="0" smtClean="0"/>
              <a:t>, Germany, and partners</a:t>
            </a:r>
          </a:p>
          <a:p>
            <a:pPr>
              <a:defRPr/>
            </a:pPr>
            <a:r>
              <a:rPr lang="en-GB" noProof="0" dirty="0" smtClean="0"/>
              <a:t>Amendments, reviews and feedback by colleagues of the ENAI working group for educational materials.</a:t>
            </a:r>
          </a:p>
          <a:p>
            <a:pPr>
              <a:defRPr/>
            </a:pPr>
            <a:r>
              <a:rPr lang="en-GB" dirty="0" smtClean="0"/>
              <a:t>Feedback, suggestions, ideas, experiences to share? Please contact: </a:t>
            </a:r>
            <a:r>
              <a:rPr lang="en-GB" dirty="0" smtClean="0">
                <a:hlinkClick r:id="rId4"/>
              </a:rPr>
              <a:t>Ansgar.Schaefer@uni-konstanz.de</a:t>
            </a:r>
            <a:endParaRPr lang="en-GB" dirty="0" smtClean="0"/>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22</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t>License information</a:t>
            </a:r>
            <a:endParaRPr lang="en-GB" noProof="0" dirty="0"/>
          </a:p>
        </p:txBody>
      </p:sp>
      <p:sp>
        <p:nvSpPr>
          <p:cNvPr id="5" name="Zástupný symbol pro obsah 2"/>
          <p:cNvSpPr>
            <a:spLocks noGrp="1"/>
          </p:cNvSpPr>
          <p:nvPr>
            <p:ph idx="1"/>
          </p:nvPr>
        </p:nvSpPr>
        <p:spPr bwMode="auto"/>
        <p:txBody>
          <a:bodyPr>
            <a:normAutofit fontScale="92500" lnSpcReduction="10000"/>
          </a:bodyPr>
          <a:lstStyle/>
          <a:p>
            <a:pPr marL="0" indent="0">
              <a:lnSpc>
                <a:spcPct val="104999"/>
              </a:lnSpc>
              <a:buNone/>
              <a:defRPr/>
            </a:pPr>
            <a:endParaRPr lang="en-GB" sz="2200" noProof="0" dirty="0" smtClean="0"/>
          </a:p>
          <a:p>
            <a:pPr marL="0" indent="0" algn="ctr">
              <a:lnSpc>
                <a:spcPct val="80000"/>
              </a:lnSpc>
              <a:buNone/>
              <a:defRPr/>
            </a:pPr>
            <a:endParaRPr lang="en-GB" sz="2200" noProof="0" dirty="0" smtClean="0"/>
          </a:p>
          <a:p>
            <a:pPr marL="0" indent="0" algn="ctr">
              <a:lnSpc>
                <a:spcPct val="80000"/>
              </a:lnSpc>
              <a:buNone/>
              <a:defRPr/>
            </a:pPr>
            <a:r>
              <a:rPr lang="en-GB" sz="2200" noProof="0" dirty="0" smtClean="0"/>
              <a:t>Title of the work: </a:t>
            </a:r>
            <a:r>
              <a:rPr lang="en-GB" sz="2200" dirty="0" smtClean="0"/>
              <a:t>Definition(s) of plagiarism – </a:t>
            </a:r>
            <a:r>
              <a:rPr lang="en-US" sz="2200" dirty="0" smtClean="0"/>
              <a:t>Training </a:t>
            </a:r>
            <a:r>
              <a:rPr lang="en-US" sz="2200" dirty="0"/>
              <a:t>module for HEI instructors</a:t>
            </a:r>
            <a:endParaRPr lang="en-GB" sz="1900" noProof="0" dirty="0" smtClean="0"/>
          </a:p>
          <a:p>
            <a:pPr marL="0" indent="0" algn="ctr">
              <a:lnSpc>
                <a:spcPct val="80000"/>
              </a:lnSpc>
              <a:buNone/>
              <a:defRPr/>
            </a:pPr>
            <a:r>
              <a:rPr lang="en-GB" sz="2200" noProof="0" dirty="0" smtClean="0"/>
              <a:t>Attribute work to name: ENAI working group for educational materials</a:t>
            </a:r>
            <a:endParaRPr lang="en-GB" sz="1900" noProof="0" dirty="0" smtClean="0"/>
          </a:p>
          <a:p>
            <a:pPr marL="0" indent="0" algn="ctr">
              <a:lnSpc>
                <a:spcPct val="80000"/>
              </a:lnSpc>
              <a:buNone/>
              <a:defRPr/>
            </a:pPr>
            <a:r>
              <a:rPr lang="en-GB" sz="2200" noProof="0" dirty="0" smtClean="0"/>
              <a:t>Licensed under: </a:t>
            </a:r>
            <a:r>
              <a:rPr lang="en-GB" sz="2200" u="sng" noProof="0" dirty="0" smtClean="0">
                <a:hlinkClick r:id="rId3"/>
              </a:rPr>
              <a:t>creativecommons.org/licenses/by/4.0</a:t>
            </a:r>
            <a:endParaRPr lang="en-GB" sz="2200" noProof="0" dirty="0" smtClean="0"/>
          </a:p>
          <a:p>
            <a:pPr marL="0" indent="0" algn="ctr">
              <a:lnSpc>
                <a:spcPct val="80000"/>
              </a:lnSpc>
              <a:buNone/>
              <a:defRPr/>
            </a:pPr>
            <a:endParaRPr lang="en-GB" sz="2200" noProof="0" dirty="0" smtClean="0"/>
          </a:p>
          <a:p>
            <a:pPr marL="0" indent="0" algn="ctr">
              <a:lnSpc>
                <a:spcPct val="80000"/>
              </a:lnSpc>
              <a:buNone/>
              <a:defRPr/>
            </a:pPr>
            <a:r>
              <a:rPr lang="en-GB" sz="2200" noProof="0" dirty="0" smtClean="0"/>
              <a:t>Attribute using following text:</a:t>
            </a:r>
            <a:endParaRPr lang="en-GB" sz="1900" noProof="0" dirty="0" smtClean="0"/>
          </a:p>
          <a:p>
            <a:pPr marL="0" indent="0" algn="ctr">
              <a:lnSpc>
                <a:spcPct val="80000"/>
              </a:lnSpc>
              <a:buNone/>
              <a:defRPr/>
            </a:pPr>
            <a:r>
              <a:rPr lang="en-GB" sz="2200" dirty="0" smtClean="0"/>
              <a:t>“Definition(s</a:t>
            </a:r>
            <a:r>
              <a:rPr lang="en-GB" sz="2200" dirty="0"/>
              <a:t>) of plagiarism – </a:t>
            </a:r>
            <a:r>
              <a:rPr lang="en-US" sz="2200" dirty="0"/>
              <a:t>Training module for HEI </a:t>
            </a:r>
            <a:r>
              <a:rPr lang="en-US" sz="2200" dirty="0" smtClean="0"/>
              <a:t>instructors”</a:t>
            </a:r>
            <a:r>
              <a:rPr lang="en-GB" sz="1900" dirty="0" smtClean="0"/>
              <a:t> </a:t>
            </a:r>
            <a:r>
              <a:rPr lang="en-GB" sz="2200" noProof="0" dirty="0" smtClean="0"/>
              <a:t>by</a:t>
            </a:r>
            <a:r>
              <a:rPr lang="en-GB" sz="2200" dirty="0" smtClean="0"/>
              <a:t> </a:t>
            </a:r>
            <a:r>
              <a:rPr lang="en-GB" sz="2200" dirty="0"/>
              <a:t>ENAI working group for </a:t>
            </a:r>
            <a:r>
              <a:rPr lang="en-GB" sz="2200" dirty="0" smtClean="0"/>
              <a:t>educational </a:t>
            </a:r>
            <a:r>
              <a:rPr lang="en-GB" sz="2200" dirty="0"/>
              <a:t>materials </a:t>
            </a:r>
            <a:r>
              <a:rPr lang="en-GB" sz="2200" noProof="0" dirty="0" smtClean="0"/>
              <a:t>is licensed under a </a:t>
            </a:r>
            <a:r>
              <a:rPr lang="en-GB" sz="2200" u="sng" noProof="0" dirty="0" smtClean="0">
                <a:hlinkClick r:id="rId4"/>
              </a:rPr>
              <a:t>Creative Commons Attribution 4.0 International License</a:t>
            </a:r>
            <a:r>
              <a:rPr lang="en-GB" sz="2200" noProof="0" dirty="0" smtClean="0"/>
              <a:t>.</a:t>
            </a:r>
            <a:endParaRPr lang="en-GB" sz="2200" noProof="0" dirty="0"/>
          </a:p>
        </p:txBody>
      </p:sp>
      <p:pic>
        <p:nvPicPr>
          <p:cNvPr id="6" name="Picture 16" descr="VÃ½sledek obrÃ¡zku pro cc by icon"/>
          <p:cNvPicPr>
            <a:picLocks noChangeAspect="1" noChangeArrowheads="1"/>
          </p:cNvPicPr>
          <p:nvPr/>
        </p:nvPicPr>
        <p:blipFill>
          <a:blip r:embed="rId5"/>
          <a:stretch/>
        </p:blipFill>
        <p:spPr bwMode="auto">
          <a:xfrm>
            <a:off x="3826720" y="1314208"/>
            <a:ext cx="1490559" cy="525422"/>
          </a:xfrm>
          <a:prstGeom prst="rect">
            <a:avLst/>
          </a:prstGeom>
          <a:noFill/>
        </p:spPr>
      </p:pic>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23</a:t>
            </a:fld>
            <a:endParaRPr lang="de-DE"/>
          </a:p>
        </p:txBody>
      </p:sp>
      <p:sp>
        <p:nvSpPr>
          <p:cNvPr id="11"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t>Basic information for trainers</a:t>
            </a:r>
            <a:endParaRPr lang="en-GB" noProof="0" dirty="0"/>
          </a:p>
        </p:txBody>
      </p:sp>
      <p:sp>
        <p:nvSpPr>
          <p:cNvPr id="5" name="Zástupný symbol pro obsah 2"/>
          <p:cNvSpPr>
            <a:spLocks noGrp="1"/>
          </p:cNvSpPr>
          <p:nvPr>
            <p:ph idx="1"/>
          </p:nvPr>
        </p:nvSpPr>
        <p:spPr bwMode="auto">
          <a:xfrm>
            <a:off x="628650" y="1707654"/>
            <a:ext cx="8032024" cy="2925069"/>
          </a:xfrm>
        </p:spPr>
        <p:txBody>
          <a:bodyPr>
            <a:noAutofit/>
          </a:bodyPr>
          <a:lstStyle/>
          <a:p>
            <a:pPr>
              <a:defRPr/>
            </a:pPr>
            <a:r>
              <a:rPr lang="en-GB" sz="2400" dirty="0" smtClean="0"/>
              <a:t>Educational formats: </a:t>
            </a:r>
            <a:r>
              <a:rPr lang="en-GB" sz="2400" dirty="0"/>
              <a:t>presentation, discussion, feedback</a:t>
            </a:r>
          </a:p>
          <a:p>
            <a:pPr>
              <a:defRPr/>
            </a:pPr>
            <a:r>
              <a:rPr lang="en-GB" sz="2400" dirty="0"/>
              <a:t>Duration: </a:t>
            </a:r>
            <a:r>
              <a:rPr lang="en-GB" sz="2400" dirty="0" smtClean="0"/>
              <a:t>up to 120 </a:t>
            </a:r>
            <a:r>
              <a:rPr lang="en-GB" sz="2400" dirty="0"/>
              <a:t>minutes (depending </a:t>
            </a:r>
            <a:r>
              <a:rPr lang="en-GB" sz="2400" dirty="0" smtClean="0"/>
              <a:t>on </a:t>
            </a:r>
            <a:r>
              <a:rPr lang="en-GB" sz="2400" dirty="0"/>
              <a:t>your final </a:t>
            </a:r>
            <a:r>
              <a:rPr lang="en-GB" sz="2400" dirty="0" smtClean="0"/>
              <a:t>design and amount of activities)</a:t>
            </a:r>
            <a:endParaRPr lang="en-GB" sz="2400" dirty="0"/>
          </a:p>
          <a:p>
            <a:pPr>
              <a:defRPr/>
            </a:pPr>
            <a:r>
              <a:rPr lang="en-GB" sz="2400" dirty="0"/>
              <a:t>Recommended number of participants: unlimited</a:t>
            </a:r>
          </a:p>
          <a:p>
            <a:pPr>
              <a:defRPr/>
            </a:pPr>
            <a:r>
              <a:rPr lang="en-GB" sz="2400" dirty="0">
                <a:solidFill>
                  <a:schemeClr val="accent1"/>
                </a:solidFill>
              </a:rPr>
              <a:t>Please look for comments in slide notes for further instructions and hints.</a:t>
            </a:r>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3</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293364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t>Basic information</a:t>
            </a:r>
            <a:endParaRPr lang="en-GB" noProof="0" dirty="0"/>
          </a:p>
        </p:txBody>
      </p:sp>
      <p:sp>
        <p:nvSpPr>
          <p:cNvPr id="5" name="Zástupný symbol pro obsah 2"/>
          <p:cNvSpPr>
            <a:spLocks noGrp="1"/>
          </p:cNvSpPr>
          <p:nvPr>
            <p:ph idx="1"/>
          </p:nvPr>
        </p:nvSpPr>
        <p:spPr bwMode="auto">
          <a:xfrm>
            <a:off x="628650" y="1275606"/>
            <a:ext cx="8032024" cy="3357117"/>
          </a:xfrm>
        </p:spPr>
        <p:txBody>
          <a:bodyPr>
            <a:normAutofit/>
          </a:bodyPr>
          <a:lstStyle/>
          <a:p>
            <a:pPr marL="0" indent="0">
              <a:buNone/>
              <a:defRPr/>
            </a:pPr>
            <a:r>
              <a:rPr lang="en-GB" noProof="0" dirty="0" smtClean="0"/>
              <a:t>Learning objectives:</a:t>
            </a:r>
          </a:p>
          <a:p>
            <a:pPr>
              <a:defRPr/>
            </a:pPr>
            <a:r>
              <a:rPr lang="en-GB" noProof="0" dirty="0" smtClean="0"/>
              <a:t>Tell definition of plagiarism, explain meaning of terms</a:t>
            </a:r>
          </a:p>
          <a:p>
            <a:pPr>
              <a:defRPr/>
            </a:pPr>
            <a:r>
              <a:rPr lang="en-GB" noProof="0" dirty="0" smtClean="0"/>
              <a:t>Illustrate reasons for good practice</a:t>
            </a:r>
          </a:p>
          <a:p>
            <a:pPr>
              <a:defRPr/>
            </a:pPr>
            <a:r>
              <a:rPr lang="en-GB" dirty="0"/>
              <a:t>D</a:t>
            </a:r>
            <a:r>
              <a:rPr lang="en-GB" noProof="0" dirty="0" err="1" smtClean="0"/>
              <a:t>iscover</a:t>
            </a:r>
            <a:r>
              <a:rPr lang="en-GB" noProof="0" dirty="0" smtClean="0"/>
              <a:t> related grey-zone phenomena</a:t>
            </a:r>
          </a:p>
          <a:p>
            <a:pPr>
              <a:defRPr/>
            </a:pPr>
            <a:r>
              <a:rPr lang="en-GB" dirty="0"/>
              <a:t>D</a:t>
            </a:r>
            <a:r>
              <a:rPr lang="en-GB" noProof="0" dirty="0" err="1" smtClean="0"/>
              <a:t>evelop</a:t>
            </a:r>
            <a:r>
              <a:rPr lang="en-GB" noProof="0" dirty="0" smtClean="0"/>
              <a:t> own approach to teach about it</a:t>
            </a:r>
          </a:p>
          <a:p>
            <a:pPr marL="0" indent="0">
              <a:buNone/>
              <a:defRPr/>
            </a:pPr>
            <a:endParaRPr lang="en-GB" noProof="0" dirty="0" smtClean="0"/>
          </a:p>
          <a:p>
            <a:pPr marL="0" indent="0">
              <a:buNone/>
              <a:defRPr/>
            </a:pPr>
            <a:r>
              <a:rPr lang="en-GB" noProof="0" dirty="0" smtClean="0"/>
              <a:t>Educational formats: presentation, discussion, feedback</a:t>
            </a:r>
          </a:p>
          <a:p>
            <a:pPr marL="0" indent="0">
              <a:buNone/>
              <a:defRPr/>
            </a:pPr>
            <a:r>
              <a:rPr lang="en-GB" noProof="0" dirty="0" smtClean="0"/>
              <a:t>Duration: 90 minutes</a:t>
            </a:r>
            <a:endParaRPr lang="en-GB" noProof="0" dirty="0"/>
          </a:p>
        </p:txBody>
      </p:sp>
      <p:sp>
        <p:nvSpPr>
          <p:cNvPr id="8" name="Fußzeilenplatzhalter 7"/>
          <p:cNvSpPr>
            <a:spLocks noGrp="1"/>
          </p:cNvSpPr>
          <p:nvPr>
            <p:ph type="ftr" sz="quarter" idx="11"/>
          </p:nvPr>
        </p:nvSpPr>
        <p:spPr/>
        <p:txBody>
          <a:bodyPr/>
          <a:lstStyle/>
          <a:p>
            <a:pPr>
              <a:defRPr/>
            </a:pPr>
            <a:r>
              <a:rPr lang="en-US" smtClean="0"/>
              <a:t>Training module: Definition(s) of plagiarism</a:t>
            </a:r>
            <a:endParaRPr lang="cs-CZ"/>
          </a:p>
        </p:txBody>
      </p:sp>
      <p:sp>
        <p:nvSpPr>
          <p:cNvPr id="9" name="Foliennummernplatzhalter 8"/>
          <p:cNvSpPr>
            <a:spLocks noGrp="1"/>
          </p:cNvSpPr>
          <p:nvPr>
            <p:ph type="sldNum" sz="quarter" idx="12"/>
          </p:nvPr>
        </p:nvSpPr>
        <p:spPr/>
        <p:txBody>
          <a:bodyPr/>
          <a:lstStyle/>
          <a:p>
            <a:pPr>
              <a:defRPr/>
            </a:pPr>
            <a:fld id="{788345F0-FA79-49AB-88A6-267CA573EFB8}" type="slidenum">
              <a:rPr lang="de-DE" smtClean="0"/>
              <a:t>4</a:t>
            </a:fld>
            <a:endParaRPr lang="de-DE"/>
          </a:p>
        </p:txBody>
      </p:sp>
      <p:sp>
        <p:nvSpPr>
          <p:cNvPr id="10"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50777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solidFill>
                  <a:schemeClr val="accent1"/>
                </a:solidFill>
              </a:rPr>
              <a:t>What is plagiarism?</a:t>
            </a:r>
            <a:endParaRPr lang="en-GB" noProof="0" dirty="0">
              <a:solidFill>
                <a:schemeClr val="accent1"/>
              </a:solidFill>
            </a:endParaRPr>
          </a:p>
        </p:txBody>
      </p:sp>
      <p:sp>
        <p:nvSpPr>
          <p:cNvPr id="5" name="Zástupný symbol pro obsah 2"/>
          <p:cNvSpPr>
            <a:spLocks noGrp="1"/>
          </p:cNvSpPr>
          <p:nvPr>
            <p:ph idx="1"/>
          </p:nvPr>
        </p:nvSpPr>
        <p:spPr bwMode="auto">
          <a:xfrm>
            <a:off x="628650" y="1563638"/>
            <a:ext cx="7886700" cy="3069085"/>
          </a:xfrm>
        </p:spPr>
        <p:txBody>
          <a:bodyPr/>
          <a:lstStyle/>
          <a:p>
            <a:pPr>
              <a:defRPr/>
            </a:pPr>
            <a:endParaRPr lang="en-GB" noProof="0" dirty="0" smtClean="0"/>
          </a:p>
          <a:p>
            <a:pPr>
              <a:defRPr/>
            </a:pPr>
            <a:r>
              <a:rPr lang="en-GB" sz="2400" noProof="0" dirty="0" smtClean="0"/>
              <a:t>Many definitions</a:t>
            </a:r>
          </a:p>
          <a:p>
            <a:pPr>
              <a:defRPr/>
            </a:pPr>
            <a:r>
              <a:rPr lang="en-GB" sz="2400" noProof="0" dirty="0" smtClean="0"/>
              <a:t>Usefulness of each definition differs depending on</a:t>
            </a:r>
          </a:p>
          <a:p>
            <a:pPr lvl="1">
              <a:defRPr/>
            </a:pPr>
            <a:r>
              <a:rPr lang="en-GB" sz="2400" noProof="0" dirty="0" smtClean="0"/>
              <a:t>context (e. g. economic, artistic, scientific,...)</a:t>
            </a:r>
            <a:endParaRPr lang="en-GB" sz="2400" noProof="0" dirty="0"/>
          </a:p>
          <a:p>
            <a:pPr lvl="1">
              <a:defRPr/>
            </a:pPr>
            <a:r>
              <a:rPr lang="en-GB" sz="2400" noProof="0" dirty="0" smtClean="0"/>
              <a:t>objective (e. g. educational, informative, assessment)</a:t>
            </a:r>
            <a:endParaRPr lang="en-GB" sz="2400" noProof="0" dirty="0"/>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5</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p>
            <a:pPr>
              <a:defRPr/>
            </a:pPr>
            <a:r>
              <a:rPr lang="en-GB" noProof="0" dirty="0" smtClean="0">
                <a:solidFill>
                  <a:schemeClr val="accent1"/>
                </a:solidFill>
              </a:rPr>
              <a:t>Definition from </a:t>
            </a:r>
            <a:r>
              <a:rPr lang="en-GB" noProof="0" dirty="0" smtClean="0">
                <a:solidFill>
                  <a:schemeClr val="accent1"/>
                </a:solidFill>
                <a:hlinkClick r:id="rId3"/>
              </a:rPr>
              <a:t>ENAI-Glossary</a:t>
            </a:r>
            <a:endParaRPr lang="en-GB" noProof="0" dirty="0">
              <a:solidFill>
                <a:schemeClr val="accent1"/>
              </a:solidFill>
            </a:endParaRPr>
          </a:p>
        </p:txBody>
      </p:sp>
      <p:sp>
        <p:nvSpPr>
          <p:cNvPr id="5" name="Zástupný symbol pro obsah 2"/>
          <p:cNvSpPr>
            <a:spLocks noGrp="1"/>
          </p:cNvSpPr>
          <p:nvPr>
            <p:ph idx="1"/>
          </p:nvPr>
        </p:nvSpPr>
        <p:spPr bwMode="auto">
          <a:xfrm>
            <a:off x="628650" y="1635646"/>
            <a:ext cx="7886700" cy="2997077"/>
          </a:xfrm>
        </p:spPr>
        <p:txBody>
          <a:bodyPr/>
          <a:lstStyle/>
          <a:p>
            <a:pPr marL="0" indent="0">
              <a:buNone/>
              <a:defRPr/>
            </a:pPr>
            <a:r>
              <a:rPr lang="en-GB" noProof="0" dirty="0" smtClean="0"/>
              <a:t>Plagiarism is:</a:t>
            </a:r>
          </a:p>
          <a:p>
            <a:pPr marL="0" indent="0">
              <a:buNone/>
              <a:defRPr/>
            </a:pPr>
            <a:endParaRPr lang="en-GB" noProof="0" dirty="0" smtClean="0"/>
          </a:p>
          <a:p>
            <a:pPr marL="0" indent="0">
              <a:buNone/>
              <a:defRPr/>
            </a:pPr>
            <a:r>
              <a:rPr lang="en-GB" dirty="0"/>
              <a:t>“ </a:t>
            </a:r>
            <a:r>
              <a:rPr lang="en-GB" b="1" noProof="0" dirty="0" smtClean="0"/>
              <a:t>Presenting </a:t>
            </a:r>
            <a:r>
              <a:rPr lang="en-GB" b="1" noProof="0" dirty="0" smtClean="0"/>
              <a:t>work / ideas taken from other sources without proper acknowledgement</a:t>
            </a:r>
            <a:r>
              <a:rPr lang="en-GB" b="1" noProof="0" dirty="0" smtClean="0"/>
              <a:t>.</a:t>
            </a:r>
            <a:r>
              <a:rPr lang="en-GB" dirty="0"/>
              <a:t> ”</a:t>
            </a:r>
            <a:endParaRPr lang="en-GB" b="1" noProof="0" dirty="0" smtClean="0"/>
          </a:p>
          <a:p>
            <a:pPr marL="0" indent="0">
              <a:buNone/>
              <a:defRPr/>
            </a:pPr>
            <a:endParaRPr lang="en-GB" noProof="0" dirty="0" smtClean="0"/>
          </a:p>
          <a:p>
            <a:pPr marL="0" indent="0">
              <a:buNone/>
              <a:defRPr/>
            </a:pPr>
            <a:r>
              <a:rPr lang="en-GB" noProof="0" dirty="0" smtClean="0"/>
              <a:t>Adapted for ENAI-Glossary from: </a:t>
            </a:r>
            <a:r>
              <a:rPr lang="en-GB" noProof="0" dirty="0" err="1" smtClean="0"/>
              <a:t>Meuschke</a:t>
            </a:r>
            <a:r>
              <a:rPr lang="en-GB" noProof="0" dirty="0" smtClean="0"/>
              <a:t>, N., &amp; </a:t>
            </a:r>
            <a:r>
              <a:rPr lang="en-GB" noProof="0" dirty="0" err="1" smtClean="0"/>
              <a:t>Gipp</a:t>
            </a:r>
            <a:r>
              <a:rPr lang="en-GB" noProof="0" dirty="0" smtClean="0"/>
              <a:t>, B. (2013). State-of-the-art in detecting academic plagiarism. International Journal for Educational Integrity, 9(1): 50-57)</a:t>
            </a:r>
            <a:endParaRPr lang="en-GB" noProof="0" dirty="0"/>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6</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solidFill>
                  <a:schemeClr val="accent1"/>
                </a:solidFill>
              </a:rPr>
              <a:t>In detail</a:t>
            </a:r>
            <a:endParaRPr lang="en-GB" noProof="0" dirty="0">
              <a:solidFill>
                <a:schemeClr val="accent1"/>
              </a:solidFill>
            </a:endParaRPr>
          </a:p>
        </p:txBody>
      </p:sp>
      <p:sp>
        <p:nvSpPr>
          <p:cNvPr id="5" name="Zástupný symbol pro obsah 2"/>
          <p:cNvSpPr>
            <a:spLocks noGrp="1"/>
          </p:cNvSpPr>
          <p:nvPr>
            <p:ph idx="1"/>
          </p:nvPr>
        </p:nvSpPr>
        <p:spPr bwMode="auto">
          <a:xfrm>
            <a:off x="628650" y="1419622"/>
            <a:ext cx="7886700" cy="3213101"/>
          </a:xfrm>
        </p:spPr>
        <p:txBody>
          <a:bodyPr>
            <a:normAutofit/>
          </a:bodyPr>
          <a:lstStyle/>
          <a:p>
            <a:pPr>
              <a:lnSpc>
                <a:spcPct val="104999"/>
              </a:lnSpc>
              <a:defRPr/>
            </a:pPr>
            <a:endParaRPr lang="en-GB" dirty="0" smtClean="0"/>
          </a:p>
          <a:p>
            <a:pPr>
              <a:lnSpc>
                <a:spcPct val="104999"/>
              </a:lnSpc>
              <a:defRPr/>
            </a:pPr>
            <a:r>
              <a:rPr lang="en-GB" sz="2400" dirty="0" smtClean="0"/>
              <a:t>“</a:t>
            </a:r>
            <a:r>
              <a:rPr lang="en-GB" sz="2400" b="1" i="0" u="none" strike="noStrike" cap="none" spc="0" noProof="0" dirty="0" smtClean="0">
                <a:solidFill>
                  <a:schemeClr val="tx1"/>
                </a:solidFill>
              </a:rPr>
              <a:t>work / ideas</a:t>
            </a:r>
            <a:r>
              <a:rPr lang="en-GB" sz="2400" b="0" i="0" u="none" strike="noStrike" cap="none" spc="0" noProof="0" dirty="0" smtClean="0">
                <a:solidFill>
                  <a:schemeClr val="tx1"/>
                </a:solidFill>
              </a:rPr>
              <a:t>” </a:t>
            </a:r>
            <a:r>
              <a:rPr lang="en-GB" sz="2400" noProof="0" dirty="0" smtClean="0"/>
              <a:t>apply </a:t>
            </a:r>
            <a:r>
              <a:rPr lang="en-GB" sz="2400" b="1" noProof="0" dirty="0" smtClean="0"/>
              <a:t>to all kinds </a:t>
            </a:r>
            <a:r>
              <a:rPr lang="en-GB" sz="2400" noProof="0" dirty="0" smtClean="0"/>
              <a:t>of extracts or content used</a:t>
            </a:r>
          </a:p>
          <a:p>
            <a:pPr marL="0" indent="0">
              <a:lnSpc>
                <a:spcPct val="104999"/>
              </a:lnSpc>
              <a:buNone/>
              <a:defRPr/>
            </a:pPr>
            <a:endParaRPr lang="en-GB" sz="2400" noProof="0" dirty="0" smtClean="0"/>
          </a:p>
          <a:p>
            <a:pPr lvl="1">
              <a:lnSpc>
                <a:spcPct val="80000"/>
              </a:lnSpc>
              <a:defRPr/>
            </a:pPr>
            <a:r>
              <a:rPr lang="en-GB" sz="2400" noProof="0" dirty="0" smtClean="0"/>
              <a:t>e. g. </a:t>
            </a:r>
            <a:r>
              <a:rPr lang="en-GB" sz="2400" dirty="0"/>
              <a:t>characteristic formulation</a:t>
            </a:r>
            <a:r>
              <a:rPr lang="en-GB" sz="2400" dirty="0" smtClean="0"/>
              <a:t>, </a:t>
            </a:r>
            <a:r>
              <a:rPr lang="en-GB" sz="2400" dirty="0"/>
              <a:t>content of text, newly introduced </a:t>
            </a:r>
            <a:r>
              <a:rPr lang="en-GB" sz="2400" dirty="0" smtClean="0"/>
              <a:t>terms, data</a:t>
            </a:r>
            <a:r>
              <a:rPr lang="en-GB" sz="2400" dirty="0"/>
              <a:t>, graphics, </a:t>
            </a:r>
            <a:r>
              <a:rPr lang="en-GB" sz="2400" dirty="0" smtClean="0"/>
              <a:t>images, </a:t>
            </a:r>
            <a:r>
              <a:rPr lang="en-GB" sz="2400" noProof="0" dirty="0" smtClean="0"/>
              <a:t>models, hypotheses, lines of argument, program code, technical drawings, specifically developed methods,...</a:t>
            </a:r>
          </a:p>
          <a:p>
            <a:pPr lvl="0">
              <a:lnSpc>
                <a:spcPct val="80000"/>
              </a:lnSpc>
              <a:defRPr/>
            </a:pPr>
            <a:endParaRPr lang="en-GB" sz="2000" noProof="0" dirty="0" smtClean="0"/>
          </a:p>
          <a:p>
            <a:pPr marL="457200" lvl="1" indent="0" defTabSz="719138">
              <a:lnSpc>
                <a:spcPct val="80000"/>
              </a:lnSpc>
              <a:buNone/>
              <a:defRPr/>
            </a:pPr>
            <a:endParaRPr lang="en-GB" sz="2000" b="0" i="0" u="none" strike="noStrike" cap="none" spc="0" noProof="0" dirty="0">
              <a:solidFill>
                <a:schemeClr val="tx1"/>
              </a:solidFill>
              <a:latin typeface="Calibri"/>
              <a:ea typeface="Arial"/>
              <a:cs typeface="Arial"/>
            </a:endParaRPr>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7</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lstStyle/>
          <a:p>
            <a:pPr>
              <a:defRPr/>
            </a:pPr>
            <a:r>
              <a:rPr lang="en-GB" noProof="0" dirty="0" smtClean="0">
                <a:solidFill>
                  <a:schemeClr val="accent1"/>
                </a:solidFill>
              </a:rPr>
              <a:t>In detail</a:t>
            </a:r>
            <a:endParaRPr lang="en-GB" noProof="0" dirty="0">
              <a:solidFill>
                <a:schemeClr val="accent1"/>
              </a:solidFill>
            </a:endParaRPr>
          </a:p>
        </p:txBody>
      </p:sp>
      <p:sp>
        <p:nvSpPr>
          <p:cNvPr id="5" name="Zástupný symbol pro obsah 2"/>
          <p:cNvSpPr>
            <a:spLocks noGrp="1"/>
          </p:cNvSpPr>
          <p:nvPr>
            <p:ph idx="1"/>
          </p:nvPr>
        </p:nvSpPr>
        <p:spPr bwMode="auto">
          <a:xfrm>
            <a:off x="628650" y="1491630"/>
            <a:ext cx="7886700" cy="3168352"/>
          </a:xfrm>
        </p:spPr>
        <p:txBody>
          <a:bodyPr>
            <a:normAutofit/>
          </a:bodyPr>
          <a:lstStyle/>
          <a:p>
            <a:pPr lvl="0">
              <a:lnSpc>
                <a:spcPct val="80000"/>
              </a:lnSpc>
              <a:defRPr/>
            </a:pPr>
            <a:r>
              <a:rPr lang="en-GB" sz="2400" noProof="0" dirty="0" smtClean="0"/>
              <a:t>“proper acknowledgement” means the obligation to </a:t>
            </a:r>
            <a:r>
              <a:rPr lang="en-GB" sz="2400" b="1" noProof="0" dirty="0" smtClean="0"/>
              <a:t>clearly mark </a:t>
            </a:r>
            <a:r>
              <a:rPr lang="en-GB" sz="2400" noProof="0" dirty="0" smtClean="0"/>
              <a:t>all used content regardless how you have used it</a:t>
            </a:r>
          </a:p>
          <a:p>
            <a:pPr lvl="1">
              <a:lnSpc>
                <a:spcPct val="80000"/>
              </a:lnSpc>
              <a:defRPr/>
            </a:pPr>
            <a:r>
              <a:rPr lang="en-GB" sz="2400" noProof="0" dirty="0" smtClean="0"/>
              <a:t>e. g. in full or in part, identically or modified, verbatim </a:t>
            </a:r>
          </a:p>
          <a:p>
            <a:pPr marL="457200" lvl="1" indent="0" defTabSz="719138">
              <a:lnSpc>
                <a:spcPct val="80000"/>
              </a:lnSpc>
              <a:buNone/>
              <a:defRPr/>
            </a:pPr>
            <a:r>
              <a:rPr lang="en-GB" sz="2400" dirty="0"/>
              <a:t>	</a:t>
            </a:r>
            <a:r>
              <a:rPr lang="en-GB" sz="2400" noProof="0" dirty="0" smtClean="0"/>
              <a:t>quotation, paraphrased or translated text. </a:t>
            </a:r>
          </a:p>
          <a:p>
            <a:pPr marL="457200" lvl="1" indent="0" defTabSz="719138">
              <a:lnSpc>
                <a:spcPct val="80000"/>
              </a:lnSpc>
              <a:buNone/>
              <a:defRPr/>
            </a:pPr>
            <a:endParaRPr lang="en-GB" sz="2400" noProof="0" dirty="0" smtClean="0"/>
          </a:p>
          <a:p>
            <a:pPr lvl="0">
              <a:lnSpc>
                <a:spcPct val="80000"/>
              </a:lnSpc>
              <a:defRPr/>
            </a:pPr>
            <a:r>
              <a:rPr lang="en-GB" sz="2400" dirty="0" smtClean="0"/>
              <a:t>regardless </a:t>
            </a:r>
            <a:r>
              <a:rPr lang="en-GB" sz="2400" dirty="0"/>
              <a:t>of the type of source</a:t>
            </a:r>
          </a:p>
          <a:p>
            <a:pPr lvl="1">
              <a:lnSpc>
                <a:spcPct val="80000"/>
              </a:lnSpc>
              <a:defRPr/>
            </a:pPr>
            <a:r>
              <a:rPr lang="en-GB" sz="2400" dirty="0"/>
              <a:t>e. g. from a journal article, website, book, conference paper, primary source, secondary literature, data repository</a:t>
            </a:r>
            <a:r>
              <a:rPr lang="en-GB" sz="2400" dirty="0" smtClean="0"/>
              <a:t>,…</a:t>
            </a:r>
            <a:endParaRPr lang="en-GB" sz="2400" dirty="0"/>
          </a:p>
          <a:p>
            <a:pPr marL="457200" lvl="1" indent="0" defTabSz="719138">
              <a:lnSpc>
                <a:spcPct val="80000"/>
              </a:lnSpc>
              <a:buNone/>
              <a:defRPr/>
            </a:pPr>
            <a:endParaRPr lang="en-GB" sz="2000" b="0" i="0" u="none" strike="noStrike" cap="none" spc="0" noProof="0" dirty="0">
              <a:solidFill>
                <a:schemeClr val="tx1"/>
              </a:solidFill>
              <a:latin typeface="Calibri"/>
              <a:ea typeface="Arial"/>
              <a:cs typeface="Arial"/>
            </a:endParaRPr>
          </a:p>
        </p:txBody>
      </p:sp>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8</a:t>
            </a:fld>
            <a:endParaRPr lang="de-DE"/>
          </a:p>
        </p:txBody>
      </p:sp>
      <p:sp>
        <p:nvSpPr>
          <p:cNvPr id="7"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extLst>
      <p:ext uri="{BB962C8B-B14F-4D97-AF65-F5344CB8AC3E}">
        <p14:creationId xmlns:p14="http://schemas.microsoft.com/office/powerpoint/2010/main" val="33808904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Nadpis 1"/>
          <p:cNvSpPr>
            <a:spLocks noGrp="1"/>
          </p:cNvSpPr>
          <p:nvPr>
            <p:ph type="title"/>
          </p:nvPr>
        </p:nvSpPr>
        <p:spPr bwMode="auto"/>
        <p:txBody>
          <a:bodyPr>
            <a:normAutofit/>
          </a:bodyPr>
          <a:lstStyle>
            <a:lvl1pPr>
              <a:defRPr sz="3600"/>
            </a:lvl1pPr>
          </a:lstStyle>
          <a:p>
            <a:pPr>
              <a:defRPr/>
            </a:pPr>
            <a:r>
              <a:rPr lang="en-GB" noProof="0" dirty="0"/>
              <a:t>Activity: </a:t>
            </a:r>
            <a:r>
              <a:rPr lang="en-GB" noProof="0" dirty="0" smtClean="0">
                <a:hlinkClick r:id="rId3"/>
              </a:rPr>
              <a:t>Reasons</a:t>
            </a:r>
            <a:r>
              <a:rPr lang="en-GB" noProof="0" dirty="0" smtClean="0"/>
              <a:t> for referencing</a:t>
            </a:r>
            <a:endParaRPr lang="en-GB" noProof="0" dirty="0"/>
          </a:p>
        </p:txBody>
      </p:sp>
      <p:sp>
        <p:nvSpPr>
          <p:cNvPr id="5" name="Zástupný symbol pro obsah 2"/>
          <p:cNvSpPr>
            <a:spLocks noGrp="1"/>
          </p:cNvSpPr>
          <p:nvPr>
            <p:ph idx="1"/>
          </p:nvPr>
        </p:nvSpPr>
        <p:spPr bwMode="auto">
          <a:xfrm>
            <a:off x="628650" y="1347614"/>
            <a:ext cx="7886700" cy="3285109"/>
          </a:xfrm>
        </p:spPr>
        <p:txBody>
          <a:bodyPr>
            <a:normAutofit fontScale="92500" lnSpcReduction="10000"/>
          </a:bodyPr>
          <a:lstStyle>
            <a:lvl1pPr>
              <a:defRPr sz="2000"/>
            </a:lvl1pPr>
            <a:lvl2pPr>
              <a:defRPr sz="2000"/>
            </a:lvl2pPr>
            <a:lvl3pPr>
              <a:defRPr sz="2000"/>
            </a:lvl3pPr>
            <a:lvl4pPr>
              <a:defRPr sz="2000"/>
            </a:lvl4pPr>
            <a:lvl5pPr>
              <a:defRPr sz="2000"/>
            </a:lvl5pPr>
          </a:lstStyle>
          <a:p>
            <a:pPr marL="0" indent="0">
              <a:buNone/>
              <a:defRPr/>
            </a:pPr>
            <a:r>
              <a:rPr lang="en-GB" noProof="0" dirty="0" smtClean="0"/>
              <a:t>Please work together and collect in groups of 4-5 people (10 minutes):</a:t>
            </a:r>
          </a:p>
          <a:p>
            <a:pPr marL="0" indent="0">
              <a:buNone/>
              <a:defRPr/>
            </a:pPr>
            <a:endParaRPr lang="en-GB" noProof="0" dirty="0" smtClean="0"/>
          </a:p>
          <a:p>
            <a:pPr>
              <a:defRPr/>
            </a:pPr>
            <a:r>
              <a:rPr lang="en-GB" noProof="0" dirty="0" smtClean="0"/>
              <a:t>Why do you as a reader expect </a:t>
            </a:r>
            <a:r>
              <a:rPr lang="en-GB" dirty="0"/>
              <a:t>citations or references </a:t>
            </a:r>
            <a:r>
              <a:rPr lang="en-GB" dirty="0" smtClean="0"/>
              <a:t>in texts</a:t>
            </a:r>
            <a:r>
              <a:rPr lang="en-GB" noProof="0" dirty="0" smtClean="0"/>
              <a:t> by other researchers or students?</a:t>
            </a:r>
          </a:p>
          <a:p>
            <a:pPr>
              <a:defRPr/>
            </a:pPr>
            <a:r>
              <a:rPr lang="en-GB" dirty="0"/>
              <a:t>Do </a:t>
            </a:r>
            <a:r>
              <a:rPr lang="en-GB" dirty="0" smtClean="0"/>
              <a:t>you </a:t>
            </a:r>
            <a:r>
              <a:rPr lang="en-GB" dirty="0"/>
              <a:t>have </a:t>
            </a:r>
            <a:r>
              <a:rPr lang="en-GB" dirty="0" smtClean="0"/>
              <a:t>specific reasons or examples related </a:t>
            </a:r>
            <a:r>
              <a:rPr lang="en-GB" dirty="0"/>
              <a:t>to your subject, </a:t>
            </a:r>
            <a:r>
              <a:rPr lang="en-GB" dirty="0" smtClean="0"/>
              <a:t>why referencing is important</a:t>
            </a:r>
            <a:r>
              <a:rPr lang="en-GB" dirty="0"/>
              <a:t>?</a:t>
            </a:r>
          </a:p>
          <a:p>
            <a:pPr>
              <a:defRPr/>
            </a:pPr>
            <a:r>
              <a:rPr lang="en-GB" noProof="0" dirty="0" smtClean="0"/>
              <a:t>Please decide within the group: What might be the most convincing reason for the audience you teach?</a:t>
            </a:r>
          </a:p>
          <a:p>
            <a:pPr marL="0" indent="0">
              <a:buNone/>
              <a:defRPr/>
            </a:pPr>
            <a:endParaRPr lang="en-GB" noProof="0" dirty="0" smtClean="0"/>
          </a:p>
          <a:p>
            <a:pPr marL="0" indent="0">
              <a:buNone/>
              <a:defRPr/>
            </a:pPr>
            <a:r>
              <a:rPr lang="en-GB" noProof="0" dirty="0" smtClean="0"/>
              <a:t>Your suggestions will be shared with the plenary.</a:t>
            </a:r>
            <a:endParaRPr lang="en-GB" noProof="0" dirty="0"/>
          </a:p>
        </p:txBody>
      </p:sp>
      <p:pic>
        <p:nvPicPr>
          <p:cNvPr id="6" name="Picture 3" descr="C:\Data\Dropbox\ENAI\O2\ikonky\targetGroups\everyone.emf"/>
          <p:cNvPicPr>
            <a:picLocks noChangeAspect="1" noChangeArrowheads="1"/>
          </p:cNvPicPr>
          <p:nvPr/>
        </p:nvPicPr>
        <p:blipFill>
          <a:blip r:embed="rId4"/>
          <a:stretch/>
        </p:blipFill>
        <p:spPr bwMode="auto">
          <a:xfrm>
            <a:off x="7446963" y="3953273"/>
            <a:ext cx="1068387" cy="679450"/>
          </a:xfrm>
          <a:prstGeom prst="rect">
            <a:avLst/>
          </a:prstGeom>
          <a:noFill/>
        </p:spPr>
      </p:pic>
      <p:sp>
        <p:nvSpPr>
          <p:cNvPr id="9" name="Fußzeilenplatzhalter 8"/>
          <p:cNvSpPr>
            <a:spLocks noGrp="1"/>
          </p:cNvSpPr>
          <p:nvPr>
            <p:ph type="ftr" sz="quarter" idx="11"/>
          </p:nvPr>
        </p:nvSpPr>
        <p:spPr/>
        <p:txBody>
          <a:bodyPr/>
          <a:lstStyle/>
          <a:p>
            <a:pPr>
              <a:defRPr/>
            </a:pPr>
            <a:r>
              <a:rPr lang="en-US" smtClean="0"/>
              <a:t>Training module: Definition(s) of plagiarism</a:t>
            </a:r>
            <a:endParaRPr lang="cs-CZ"/>
          </a:p>
        </p:txBody>
      </p:sp>
      <p:sp>
        <p:nvSpPr>
          <p:cNvPr id="10" name="Foliennummernplatzhalter 9"/>
          <p:cNvSpPr>
            <a:spLocks noGrp="1"/>
          </p:cNvSpPr>
          <p:nvPr>
            <p:ph type="sldNum" sz="quarter" idx="12"/>
          </p:nvPr>
        </p:nvSpPr>
        <p:spPr/>
        <p:txBody>
          <a:bodyPr/>
          <a:lstStyle/>
          <a:p>
            <a:pPr>
              <a:defRPr/>
            </a:pPr>
            <a:fld id="{788345F0-FA79-49AB-88A6-267CA573EFB8}" type="slidenum">
              <a:rPr lang="de-DE" smtClean="0"/>
              <a:t>9</a:t>
            </a:fld>
            <a:endParaRPr lang="de-DE"/>
          </a:p>
        </p:txBody>
      </p:sp>
      <p:sp>
        <p:nvSpPr>
          <p:cNvPr id="11" name="Datumsplatzhalter 6"/>
          <p:cNvSpPr>
            <a:spLocks noGrp="1"/>
          </p:cNvSpPr>
          <p:nvPr>
            <p:ph type="dt" sz="half" idx="10"/>
          </p:nvPr>
        </p:nvSpPr>
        <p:spPr bwMode="auto">
          <a:xfrm>
            <a:off x="628650" y="4767264"/>
            <a:ext cx="2057400" cy="273844"/>
          </a:xfrm>
        </p:spPr>
        <p:txBody>
          <a:bodyPr/>
          <a:lstStyle/>
          <a:p>
            <a:pPr>
              <a:defRPr/>
            </a:pPr>
            <a:fld id="{2442D0CE-D53B-49EE-9B08-CE009EEDD158}" type="datetime1">
              <a:rPr lang="en-GB" smtClean="0"/>
              <a:t>27/11/2019</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a:ea typeface="Arial"/>
        <a:cs typeface="Arial"/>
      </a:majorFont>
      <a:minorFont>
        <a:latin typeface="Calibri"/>
        <a:ea typeface="Arial"/>
        <a:cs typeface="Arial"/>
      </a:minorFont>
    </a:fontScheme>
    <a:fmtScheme name="Kancelář">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Arial"/>
        <a:cs typeface="Arial"/>
      </a:majorFont>
      <a:minorFont>
        <a:latin typeface="Calibri"/>
        <a:ea typeface="Arial"/>
        <a:cs typeface="Arial"/>
      </a:minorFont>
    </a:fontScheme>
    <a:fmtScheme name="Kancelář">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Bildschirmpräsentation (16:9)</PresentationFormat>
  <Paragraphs>244</Paragraphs>
  <Slides>23</Slides>
  <Notes>23</Notes>
  <HiddenSlides>1</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23</vt:i4>
      </vt:variant>
    </vt:vector>
  </HeadingPairs>
  <TitlesOfParts>
    <vt:vector size="26" baseType="lpstr">
      <vt:lpstr>Arial</vt:lpstr>
      <vt:lpstr>Calibri</vt:lpstr>
      <vt:lpstr>enai</vt:lpstr>
      <vt:lpstr>What is plagiarism – why should we care?</vt:lpstr>
      <vt:lpstr>Basic information for trainers</vt:lpstr>
      <vt:lpstr>Basic information for trainers</vt:lpstr>
      <vt:lpstr>Basic information</vt:lpstr>
      <vt:lpstr>What is plagiarism?</vt:lpstr>
      <vt:lpstr>Definition from ENAI-Glossary</vt:lpstr>
      <vt:lpstr>In detail</vt:lpstr>
      <vt:lpstr>In detail</vt:lpstr>
      <vt:lpstr>Activity: Reasons for referencing</vt:lpstr>
      <vt:lpstr>Activity: Reasons for referencing</vt:lpstr>
      <vt:lpstr>Explore and talk about “Why?”</vt:lpstr>
      <vt:lpstr>(Most?) Important reason</vt:lpstr>
      <vt:lpstr>Very convincing reason for students – Give them that one!</vt:lpstr>
      <vt:lpstr>Pragmatic reason for students</vt:lpstr>
      <vt:lpstr>Alternative definitions</vt:lpstr>
      <vt:lpstr>Activity: What do you think?</vt:lpstr>
      <vt:lpstr>Activity: Your personal action plan</vt:lpstr>
      <vt:lpstr>Hints for instructors</vt:lpstr>
      <vt:lpstr>Take away message</vt:lpstr>
      <vt:lpstr>Acknowledgement &amp; references</vt:lpstr>
      <vt:lpstr>Notes for trainer of the module</vt:lpstr>
      <vt:lpstr>Author(s) &amp; contact information</vt:lpstr>
      <vt:lpstr>License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Defintion(s) of plagiarism</dc:title>
  <dc:creator>Ansgar Schäfer</dc:creator>
  <cp:lastModifiedBy>Oliver Trevisiol</cp:lastModifiedBy>
  <cp:revision>146</cp:revision>
  <dcterms:modified xsi:type="dcterms:W3CDTF">2019-11-27T09:46:27Z</dcterms:modified>
</cp:coreProperties>
</file>