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47" r:id="rId1"/>
  </p:sldMasterIdLst>
  <p:notesMasterIdLst>
    <p:notesMasterId r:id="rId42"/>
  </p:notesMasterIdLst>
  <p:sldIdLst>
    <p:sldId id="256" r:id="rId2"/>
    <p:sldId id="425" r:id="rId3"/>
    <p:sldId id="392" r:id="rId4"/>
    <p:sldId id="426" r:id="rId5"/>
    <p:sldId id="409" r:id="rId6"/>
    <p:sldId id="362" r:id="rId7"/>
    <p:sldId id="372" r:id="rId8"/>
    <p:sldId id="427" r:id="rId9"/>
    <p:sldId id="428" r:id="rId10"/>
    <p:sldId id="429" r:id="rId11"/>
    <p:sldId id="373" r:id="rId12"/>
    <p:sldId id="367" r:id="rId13"/>
    <p:sldId id="431" r:id="rId14"/>
    <p:sldId id="430" r:id="rId15"/>
    <p:sldId id="419" r:id="rId16"/>
    <p:sldId id="432" r:id="rId17"/>
    <p:sldId id="364" r:id="rId18"/>
    <p:sldId id="421" r:id="rId19"/>
    <p:sldId id="433" r:id="rId20"/>
    <p:sldId id="422" r:id="rId21"/>
    <p:sldId id="369" r:id="rId22"/>
    <p:sldId id="321" r:id="rId23"/>
    <p:sldId id="353" r:id="rId24"/>
    <p:sldId id="424" r:id="rId25"/>
    <p:sldId id="441" r:id="rId26"/>
    <p:sldId id="439" r:id="rId27"/>
    <p:sldId id="320" r:id="rId28"/>
    <p:sldId id="357" r:id="rId29"/>
    <p:sldId id="375" r:id="rId30"/>
    <p:sldId id="358" r:id="rId31"/>
    <p:sldId id="359" r:id="rId32"/>
    <p:sldId id="360" r:id="rId33"/>
    <p:sldId id="361" r:id="rId34"/>
    <p:sldId id="423" r:id="rId35"/>
    <p:sldId id="438" r:id="rId36"/>
    <p:sldId id="365" r:id="rId37"/>
    <p:sldId id="440" r:id="rId38"/>
    <p:sldId id="344" r:id="rId39"/>
    <p:sldId id="347" r:id="rId40"/>
    <p:sldId id="368" r:id="rId4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E26791-FFAF-4435-816B-22FE1CE386F6}">
  <a:tblStyle styleId="{E3E26791-FFAF-4435-816B-22FE1CE386F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79A7EF93-8C54-4DC0-8E66-944E1439770C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84E04D10-8F1F-4977-AEF1-2F13EB562F3F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E5DBB8E5-CCF0-40EF-8863-CD5890F03B42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A5963E07-081E-44D0-ABD9-E79FFE1DC389}" styleName="Table_4"/>
  <a:tblStyle styleId="{DC97B30B-3FBF-49B9-85C7-7B8B5779DDEC}" styleName="Table_5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8275" autoAdjust="0"/>
  </p:normalViewPr>
  <p:slideViewPr>
    <p:cSldViewPr snapToGrid="0">
      <p:cViewPr varScale="1">
        <p:scale>
          <a:sx n="90" d="100"/>
          <a:sy n="90" d="100"/>
        </p:scale>
        <p:origin x="228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1142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102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274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700809"/>
            <a:ext cx="7772400" cy="122413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57606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1403648" y="4076700"/>
            <a:ext cx="6408712" cy="50442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/>
          </p:nvPr>
        </p:nvSpPr>
        <p:spPr>
          <a:xfrm>
            <a:off x="1475656" y="5301208"/>
            <a:ext cx="6408712" cy="50442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/>
          </p:nvPr>
        </p:nvSpPr>
        <p:spPr>
          <a:xfrm>
            <a:off x="1403648" y="260648"/>
            <a:ext cx="6408712" cy="50442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9837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66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682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237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fld id="{E1981116-D906-42FD-8FE7-AF2536AFD9CF}" type="datetimeFigureOut">
              <a:rPr lang="cs-CZ" smtClean="0"/>
              <a:t>19.03.20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90730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fld id="{E1981116-D906-42FD-8FE7-AF2536AFD9CF}" type="datetimeFigureOut">
              <a:rPr lang="cs-CZ" smtClean="0"/>
              <a:t>19.03.20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65005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700809"/>
            <a:ext cx="7772400" cy="122413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57606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1403648" y="4076700"/>
            <a:ext cx="6408712" cy="50442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/>
          </p:nvPr>
        </p:nvSpPr>
        <p:spPr>
          <a:xfrm>
            <a:off x="1475656" y="5301208"/>
            <a:ext cx="6408712" cy="50442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/>
          </p:nvPr>
        </p:nvSpPr>
        <p:spPr>
          <a:xfrm>
            <a:off x="1403648" y="260648"/>
            <a:ext cx="6408712" cy="50442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7861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852936"/>
            <a:ext cx="4572000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cs-CZ" altLang="ko-KR" dirty="0" err="1"/>
              <a:t>Section</a:t>
            </a:r>
            <a:r>
              <a:rPr lang="cs-CZ" altLang="ko-KR" dirty="0"/>
              <a:t> </a:t>
            </a:r>
            <a:r>
              <a:rPr lang="cs-CZ" altLang="ko-KR" dirty="0" err="1"/>
              <a:t>Break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3621021"/>
            <a:ext cx="4572000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101" name="Picture 5" descr="E:\002-KIMS BUSINESS\007-02-Fullslidesppt-Contents\20161206\02-\pencil-p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3267056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69808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00" y="6126480"/>
            <a:ext cx="122428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740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7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2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9144000" cy="24688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681" y="1617468"/>
            <a:ext cx="4170638" cy="3047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766639E-2DA4-1D45-99FF-3C4664300945}"/>
              </a:ext>
            </a:extLst>
          </p:cNvPr>
          <p:cNvSpPr/>
          <p:nvPr userDrawn="1"/>
        </p:nvSpPr>
        <p:spPr>
          <a:xfrm>
            <a:off x="3217984" y="1781552"/>
            <a:ext cx="2708031" cy="24035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387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7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2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848" y="1640602"/>
            <a:ext cx="5684304" cy="415286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766639E-2DA4-1D45-99FF-3C4664300945}"/>
              </a:ext>
            </a:extLst>
          </p:cNvPr>
          <p:cNvSpPr/>
          <p:nvPr userDrawn="1"/>
        </p:nvSpPr>
        <p:spPr>
          <a:xfrm>
            <a:off x="2726566" y="1913455"/>
            <a:ext cx="3690867" cy="33039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4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700809"/>
            <a:ext cx="7772400" cy="12241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/>
          </p:nvPr>
        </p:nvSpPr>
        <p:spPr>
          <a:xfrm>
            <a:off x="1403648" y="260648"/>
            <a:ext cx="6408712" cy="50442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3135958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" name="Rectangle 2"/>
          <p:cNvSpPr/>
          <p:nvPr userDrawn="1"/>
        </p:nvSpPr>
        <p:spPr>
          <a:xfrm>
            <a:off x="395536" y="212643"/>
            <a:ext cx="8352928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9859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8313" y="981075"/>
            <a:ext cx="8207375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11984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00"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8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8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87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986" y="1624693"/>
            <a:ext cx="7772400" cy="694645"/>
          </a:xfrm>
        </p:spPr>
        <p:txBody>
          <a:bodyPr anchor="t"/>
          <a:lstStyle>
            <a:lvl1pPr algn="l">
              <a:defRPr sz="4800" b="0" cap="none" baseline="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3986" y="2420888"/>
            <a:ext cx="7772400" cy="1500187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568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9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35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2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89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86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123950"/>
            <a:ext cx="8229600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909090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56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2424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42424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242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42424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rgbClr val="42424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Recenze" TargetMode="External"/><Relationship Id="rId2" Type="http://schemas.openxmlformats.org/officeDocument/2006/relationships/hyperlink" Target="https://cs.wikipedia.org/wiki/Cit%C3%A1t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uk.muni.cz/vyuka/materialy/citace.php" TargetMode="External"/><Relationship Id="rId2" Type="http://schemas.openxmlformats.org/officeDocument/2006/relationships/hyperlink" Target="http://web2.mendelu.cz/cp_944_navody/Prezentace%20prednasek/Ostatn%C3%AD/Bibliograficke-citace-citovani_Norma-ISO-690.pdf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uk.muni.cz/vyuka/materialy/citace.php" TargetMode="External"/><Relationship Id="rId2" Type="http://schemas.openxmlformats.org/officeDocument/2006/relationships/hyperlink" Target="http://www.citace.com/CSN-ISO-690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eb2.mendelu.cz/cp_944_navody/Prezentace%20prednasek/Ostatn%C3%AD/Bibliograficke-citace-citovani_Norma-ISO-690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nes.cz/brno/zpravy/napis-vlevo-dole-vole-timo-brno-most-milos-zeman-ferdinand-peroutka.A190218_095731_brno-zpravy_krut/foto/KRU7973f3_095031_7911526.jpg" TargetMode="External"/><Relationship Id="rId2" Type="http://schemas.openxmlformats.org/officeDocument/2006/relationships/hyperlink" Target="http://www.mafra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kuk.muni.cz/vyuka/materialy/citace.php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tero.org/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3sMfeS0uAjQ" TargetMode="External"/><Relationship Id="rId6" Type="http://schemas.openxmlformats.org/officeDocument/2006/relationships/image" Target="../media/image8.jpeg"/><Relationship Id="rId5" Type="http://schemas.openxmlformats.org/officeDocument/2006/relationships/hyperlink" Target="https://kuk.muni.cz/vyuka/materialy/citace.php" TargetMode="External"/><Relationship Id="rId4" Type="http://schemas.openxmlformats.org/officeDocument/2006/relationships/hyperlink" Target="https://www.mendeley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irozhlas.cz/sites/default/files/styles/zpravy_fotogalerie_medium/public/uploader/strana-32_180628-123133_ace.jpg?itok=GmF8zUlx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demicintegrity.eu/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uk.muni.cz/vyuka/materialy/citace.php" TargetMode="External"/><Relationship Id="rId2" Type="http://schemas.openxmlformats.org/officeDocument/2006/relationships/hyperlink" Target="http://www.citace.com/CSN-ISO-690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uvis.mendelu.cz/icuk-citace-a-citovani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demicintegrity.eu/wp/materials/where-is-the-borderline-of-plagiarism/" TargetMode="External"/><Relationship Id="rId2" Type="http://schemas.openxmlformats.org/officeDocument/2006/relationships/hyperlink" Target="https://www.free-powerpoint-templates-design.com/colored-pencils-education-concept-powerpoint-template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academicintegrity.eu/wp/materials/its-never-too-early-to-start-with-academic-integrity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delu.cz/" TargetMode="External"/><Relationship Id="rId2" Type="http://schemas.openxmlformats.org/officeDocument/2006/relationships/hyperlink" Target="mailto:dita.dlabolova@mendelu.cz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academicintegrity.eu/wp/?post_type=materials&amp;p=3792&amp;preview=true" TargetMode="External"/><Relationship Id="rId4" Type="http://schemas.openxmlformats.org/officeDocument/2006/relationships/hyperlink" Target="http://www.academicintegrity.eu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uk.muni.cz/animace/eiz/pdf.php?file=publikacni_etika/citace.pdf" TargetMode="External"/><Relationship Id="rId2" Type="http://schemas.openxmlformats.org/officeDocument/2006/relationships/hyperlink" Target="http://www.academicintegrity.eu/wp/materials/explainer-video-why-citations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WIN7\Downloads\color-1305606_1920.jpg">
            <a:extLst>
              <a:ext uri="{FF2B5EF4-FFF2-40B4-BE49-F238E27FC236}">
                <a16:creationId xmlns:a16="http://schemas.microsoft.com/office/drawing/2014/main" id="{AA8432FB-37C5-8649-ABD4-A3051F155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32" y="-17"/>
            <a:ext cx="9144000" cy="3340100"/>
          </a:xfrm>
          <a:prstGeom prst="rect">
            <a:avLst/>
          </a:prstGeom>
          <a:solidFill>
            <a:srgbClr val="FE51C2"/>
          </a:solidFill>
        </p:spPr>
      </p:pic>
      <p:sp>
        <p:nvSpPr>
          <p:cNvPr id="81" name="Shape 81"/>
          <p:cNvSpPr txBox="1">
            <a:spLocks noGrp="1"/>
          </p:cNvSpPr>
          <p:nvPr>
            <p:ph type="ctrTitle"/>
          </p:nvPr>
        </p:nvSpPr>
        <p:spPr>
          <a:xfrm>
            <a:off x="683568" y="3032956"/>
            <a:ext cx="7772400" cy="12241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731B73"/>
              </a:buClr>
              <a:buSzPct val="25000"/>
              <a:buFont typeface="Calibri"/>
              <a:buNone/>
            </a:pPr>
            <a:r>
              <a:rPr lang="cs-CZ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Citace a práce se zdroji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sz="quarter" idx="14"/>
          </p:nvPr>
        </p:nvSpPr>
        <p:spPr>
          <a:xfrm>
            <a:off x="1357500" y="5539909"/>
            <a:ext cx="6408712" cy="504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cs-CZ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Ing. Dita Dlabolová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Ph.D.</a:t>
            </a:r>
            <a:endParaRPr lang="cs-CZ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974F2E1-E3F3-4142-B07A-0448253E54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923832-CB30-1349-8352-8F0F647A4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0F363-B061-3A4C-B791-1AFA073E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Správná parafráze?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649FBE8-36AA-6E48-BD2F-3D5C4A1A6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06476"/>
            <a:ext cx="4040188" cy="639762"/>
          </a:xfrm>
        </p:spPr>
        <p:txBody>
          <a:bodyPr anchor="ctr"/>
          <a:lstStyle/>
          <a:p>
            <a:r>
              <a:rPr lang="cs-CZ" dirty="0"/>
              <a:t>Originál (Wikipedie)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752251-344E-6749-9E9C-F66D21A40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46238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Od plagiátu je třeba odlišit </a:t>
            </a:r>
            <a:r>
              <a:rPr lang="cs-CZ" dirty="0">
                <a:hlinkClick r:id="rId2" tooltip="Citát"/>
              </a:rPr>
              <a:t>citát</a:t>
            </a:r>
            <a:r>
              <a:rPr lang="cs-CZ" dirty="0"/>
              <a:t>, který ovšem musí mít podle autorského zákona „přiměřený rozsah“ a pokud to je možné, musí být doprovázen uvedením autora a pramene. To je nezbytné například pro </a:t>
            </a:r>
            <a:r>
              <a:rPr lang="cs-CZ" dirty="0">
                <a:hlinkClick r:id="rId3" tooltip="Recenze"/>
              </a:rPr>
              <a:t>recenzi</a:t>
            </a:r>
            <a:r>
              <a:rPr lang="cs-CZ" dirty="0"/>
              <a:t>, ale také pro propagaci díla a podobně. …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1FD72D61-48C4-BB4D-86D6-38C88CE51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981869"/>
            <a:ext cx="4041775" cy="639762"/>
          </a:xfrm>
        </p:spPr>
        <p:txBody>
          <a:bodyPr anchor="ctr"/>
          <a:lstStyle/>
          <a:p>
            <a:r>
              <a:rPr lang="cs-CZ" dirty="0"/>
              <a:t>Parafráze?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69B51173-7C8F-A04D-8AF7-304005E02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646238"/>
            <a:ext cx="4041775" cy="447992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Musíme rozlišit plagiát a citát, u kterého je nezbytné, aby podle zákona 121/2000 Sb. (Autorský zákon) byl jen přiměřeně dlouhý a měl uvedeného autora a zdroj.</a:t>
            </a:r>
          </a:p>
          <a:p>
            <a:pPr marL="0" indent="0">
              <a:buNone/>
            </a:pPr>
            <a:r>
              <a:rPr lang="cs-CZ" dirty="0"/>
              <a:t>Což je potřebné třeba pro zrecenzování, podporu prodeje, atd. …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A1A803-91C1-6443-9AF8-660242A2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57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se zdroji – základní 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Citace</a:t>
            </a:r>
            <a:r>
              <a:rPr lang="cs-CZ" dirty="0"/>
              <a:t> (reference) = odkaz v textu, kterým odkazujeme na použitý zdroj uvedený v soupisu literatury </a:t>
            </a:r>
          </a:p>
          <a:p>
            <a:pPr lvl="1"/>
            <a:r>
              <a:rPr lang="cs-CZ" dirty="0"/>
              <a:t>Např.: Terminátor se vrátí </a:t>
            </a:r>
            <a:r>
              <a:rPr lang="cs-CZ" dirty="0">
                <a:solidFill>
                  <a:schemeClr val="accent1"/>
                </a:solidFill>
              </a:rPr>
              <a:t>(</a:t>
            </a:r>
            <a:r>
              <a:rPr lang="cs-CZ" dirty="0" err="1">
                <a:solidFill>
                  <a:schemeClr val="accent1"/>
                </a:solidFill>
              </a:rPr>
              <a:t>Cameron</a:t>
            </a:r>
            <a:r>
              <a:rPr lang="cs-CZ" dirty="0">
                <a:solidFill>
                  <a:schemeClr val="accent1"/>
                </a:solidFill>
              </a:rPr>
              <a:t>, 1984).</a:t>
            </a:r>
          </a:p>
          <a:p>
            <a:r>
              <a:rPr lang="cs-CZ" i="1" dirty="0"/>
              <a:t>Bibliografická citace (bibliografie) </a:t>
            </a:r>
            <a:r>
              <a:rPr lang="cs-CZ" dirty="0"/>
              <a:t>= záznam daného citovaného zdroje, který obsahuje údaje o něm, uspořádané dle používaného citačního stylu </a:t>
            </a:r>
          </a:p>
          <a:p>
            <a:r>
              <a:rPr lang="cs-CZ" i="1" dirty="0"/>
              <a:t>Citační styl </a:t>
            </a:r>
            <a:r>
              <a:rPr lang="cs-CZ" dirty="0"/>
              <a:t>= pravidlo, které říká, jak mají bibliografické citace vypadat po formální stránce a stanoví jejich obsah a pořadí</a:t>
            </a:r>
          </a:p>
          <a:p>
            <a:pPr marL="457200" lvl="1" indent="0" algn="r">
              <a:buNone/>
            </a:pPr>
            <a:r>
              <a:rPr lang="cs-CZ" dirty="0"/>
              <a:t>(zdroj: </a:t>
            </a:r>
            <a:r>
              <a:rPr lang="cs-CZ" dirty="0">
                <a:hlinkClick r:id="rId2"/>
              </a:rPr>
              <a:t>Knihovna MENDELU</a:t>
            </a:r>
            <a:r>
              <a:rPr lang="cs-CZ" dirty="0"/>
              <a:t>)</a:t>
            </a:r>
          </a:p>
          <a:p>
            <a:pPr marL="57150" indent="0">
              <a:buNone/>
            </a:pPr>
            <a:r>
              <a:rPr lang="cs-CZ" dirty="0"/>
              <a:t>Pro další detaily si v knize </a:t>
            </a:r>
            <a:r>
              <a:rPr lang="cs-CZ" b="1" dirty="0">
                <a:hlinkClick r:id="rId3"/>
              </a:rPr>
              <a:t>Jak citovat </a:t>
            </a:r>
            <a:r>
              <a:rPr lang="cs-CZ" dirty="0"/>
              <a:t>přečtěte kapitoly:</a:t>
            </a:r>
          </a:p>
          <a:p>
            <a:pPr lvl="2"/>
            <a:r>
              <a:rPr lang="cs-CZ" i="1" dirty="0"/>
              <a:t>Co je „citace“ a „bibliografická citace“</a:t>
            </a:r>
            <a:endParaRPr lang="cs-CZ" dirty="0"/>
          </a:p>
          <a:p>
            <a:pPr lvl="2"/>
            <a:r>
              <a:rPr lang="cs-CZ" i="1" dirty="0"/>
              <a:t>Co je „citační styl“</a:t>
            </a:r>
            <a:endParaRPr lang="cs-CZ" dirty="0"/>
          </a:p>
          <a:p>
            <a:pPr marL="457200" lvl="1" indent="0" algn="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602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Norma ČSN IS0 690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Základní rady, jak </a:t>
            </a:r>
            <a:r>
              <a:rPr lang="cs-CZ" dirty="0"/>
              <a:t>podle normy citovat jednotlivé typy zdrojů, najdete shrnuté v online knize </a:t>
            </a:r>
            <a:r>
              <a:rPr lang="cs-CZ" b="1" dirty="0"/>
              <a:t>Bibliografické odkazy a citace dokumentů: dle ČSN ISO 690</a:t>
            </a:r>
            <a:r>
              <a:rPr lang="cs-CZ" dirty="0"/>
              <a:t> </a:t>
            </a:r>
          </a:p>
          <a:p>
            <a:pPr lvl="1"/>
            <a:r>
              <a:rPr lang="cs-CZ" dirty="0">
                <a:hlinkClick r:id="rId2"/>
              </a:rPr>
              <a:t> http://www.citace.com/CSN-ISO-690</a:t>
            </a:r>
            <a:r>
              <a:rPr lang="cs-CZ" dirty="0"/>
              <a:t> </a:t>
            </a:r>
          </a:p>
          <a:p>
            <a:r>
              <a:rPr lang="cs-CZ" dirty="0"/>
              <a:t>Názorné příklady citací z různých typů zdrojů najdete v knížce </a:t>
            </a:r>
            <a:r>
              <a:rPr lang="cs-CZ" b="1" dirty="0">
                <a:hlinkClick r:id="rId3"/>
              </a:rPr>
              <a:t>Jak citovat </a:t>
            </a:r>
            <a:r>
              <a:rPr lang="cs-CZ" dirty="0"/>
              <a:t>– od strany 20 dále</a:t>
            </a:r>
          </a:p>
          <a:p>
            <a:r>
              <a:rPr lang="cs-CZ" dirty="0"/>
              <a:t>Konkrétní příklady i pro složitějších případy najdete v prezentaci knihovny MENDELU:</a:t>
            </a:r>
          </a:p>
          <a:p>
            <a:pPr lvl="1"/>
            <a:r>
              <a:rPr lang="cs-CZ" dirty="0">
                <a:hlinkClick r:id="rId4"/>
              </a:rPr>
              <a:t>http://web2.mendelu.cz/cp_944_navody/Prezentace%20prednasek/Ostatn%C3%AD/Bibliograficke-citace-citovani_Norma-ISO-690.pdf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035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7F74A0-1C2C-5040-8DA8-62A886CB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Složitější citace: sekundární citace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9C0938-5FAC-FA44-9A0E-A8BF83E65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" y="5778231"/>
            <a:ext cx="8729663" cy="490050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/>
              <a:t>Autor: Patrik Uhlíř, </a:t>
            </a:r>
            <a:r>
              <a:rPr lang="cs-CZ" sz="1600" dirty="0">
                <a:hlinkClick r:id="rId2"/>
              </a:rPr>
              <a:t>MAFRA</a:t>
            </a:r>
            <a:br>
              <a:rPr lang="cs-CZ" sz="1600" dirty="0"/>
            </a:br>
            <a:r>
              <a:rPr lang="cs-CZ" sz="1600" dirty="0"/>
              <a:t>Zdroj: </a:t>
            </a:r>
            <a:r>
              <a:rPr lang="cs-CZ" sz="1600" dirty="0">
                <a:hlinkClick r:id="rId3"/>
              </a:rPr>
              <a:t>https://www.idnes.cz/brno/zpravy/napis-vlevo-dole-vole-timo-brno-most-milos-zeman-ferdinand-peroutka.A190218_095731_brno-zpravy_krut/foto/KRU7973f3_095031_7911526.jpg</a:t>
            </a:r>
            <a:endParaRPr lang="cs-CZ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2AAC8D-C800-9546-9D89-11DEEF6C5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8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cs-CZ" sz="18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55FC80-7B5F-824D-BE54-623214079C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0738"/>
            <a:ext cx="9144000" cy="46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9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A080A-CDA0-AA47-9BB3-ADD71E28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Sekundární citace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B93F10-D72C-7B4C-9E83-21EE20BE1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Zdroj (Dlabolová, 2020): </a:t>
            </a:r>
          </a:p>
          <a:p>
            <a:pPr marL="0" indent="0">
              <a:buNone/>
            </a:pPr>
            <a:r>
              <a:rPr lang="cs-CZ" i="1" dirty="0"/>
              <a:t>„</a:t>
            </a:r>
            <a:r>
              <a:rPr lang="cs-CZ" i="1" dirty="0" err="1"/>
              <a:t>Quotations</a:t>
            </a:r>
            <a:r>
              <a:rPr lang="cs-CZ" i="1" dirty="0"/>
              <a:t> </a:t>
            </a:r>
            <a:r>
              <a:rPr lang="cs-CZ" i="1" dirty="0" err="1"/>
              <a:t>should</a:t>
            </a:r>
            <a:r>
              <a:rPr lang="cs-CZ" i="1" dirty="0"/>
              <a:t> not </a:t>
            </a:r>
            <a:r>
              <a:rPr lang="cs-CZ" i="1" dirty="0" err="1"/>
              <a:t>be</a:t>
            </a:r>
            <a:r>
              <a:rPr lang="cs-CZ" i="1" dirty="0"/>
              <a:t> </a:t>
            </a:r>
            <a:r>
              <a:rPr lang="cs-CZ" i="1" dirty="0" err="1"/>
              <a:t>overused</a:t>
            </a:r>
            <a:r>
              <a:rPr lang="cs-CZ" i="1" dirty="0"/>
              <a:t>, so </a:t>
            </a:r>
            <a:r>
              <a:rPr lang="cs-CZ" i="1" dirty="0" err="1"/>
              <a:t>you</a:t>
            </a:r>
            <a:r>
              <a:rPr lang="cs-CZ" i="1" dirty="0"/>
              <a:t> </a:t>
            </a:r>
            <a:r>
              <a:rPr lang="cs-CZ" i="1" dirty="0" err="1"/>
              <a:t>must</a:t>
            </a:r>
            <a:r>
              <a:rPr lang="cs-CZ" i="1" dirty="0"/>
              <a:t> </a:t>
            </a:r>
            <a:r>
              <a:rPr lang="cs-CZ" i="1" dirty="0" err="1"/>
              <a:t>learn</a:t>
            </a:r>
            <a:r>
              <a:rPr lang="cs-CZ" i="1" dirty="0"/>
              <a:t> to </a:t>
            </a:r>
            <a:r>
              <a:rPr lang="cs-CZ" i="1" dirty="0" err="1"/>
              <a:t>paraphrase</a:t>
            </a:r>
            <a:r>
              <a:rPr lang="cs-CZ" i="1" dirty="0"/>
              <a:t> and </a:t>
            </a:r>
            <a:r>
              <a:rPr lang="cs-CZ" i="1" dirty="0" err="1"/>
              <a:t>summarise</a:t>
            </a:r>
            <a:r>
              <a:rPr lang="cs-CZ" i="1" dirty="0"/>
              <a:t>“ </a:t>
            </a:r>
            <a:r>
              <a:rPr lang="cs-CZ" dirty="0"/>
              <a:t>(</a:t>
            </a:r>
            <a:r>
              <a:rPr lang="cs-CZ" dirty="0" err="1"/>
              <a:t>Bailey</a:t>
            </a:r>
            <a:r>
              <a:rPr lang="cs-CZ" dirty="0"/>
              <a:t>, 2018, p. 28).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Ve Vašem textu:</a:t>
            </a:r>
          </a:p>
          <a:p>
            <a:pPr marL="0" indent="0">
              <a:buNone/>
            </a:pPr>
            <a:r>
              <a:rPr lang="cs-CZ" dirty="0"/>
              <a:t>Nepřehánějte to s doslovnými citacemi! (</a:t>
            </a:r>
            <a:r>
              <a:rPr lang="cs-CZ" dirty="0" err="1"/>
              <a:t>Bailey</a:t>
            </a:r>
            <a:r>
              <a:rPr lang="cs-CZ" dirty="0"/>
              <a:t>, 2018 cit. podle Dlabolová, 2020, s. 13)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Bibliografická citace: </a:t>
            </a:r>
          </a:p>
          <a:p>
            <a:pPr marL="0" indent="0">
              <a:buNone/>
            </a:pPr>
            <a:r>
              <a:rPr lang="cs-CZ" dirty="0"/>
              <a:t>BAILEY, </a:t>
            </a:r>
            <a:r>
              <a:rPr lang="cs-CZ" dirty="0" err="1"/>
              <a:t>Stephen</a:t>
            </a:r>
            <a:r>
              <a:rPr lang="cs-CZ" dirty="0"/>
              <a:t>, 2018 cit. podle DLABOLOVÁ, Dita, 2020. </a:t>
            </a:r>
            <a:r>
              <a:rPr lang="cs-CZ" i="1" dirty="0"/>
              <a:t>Citace a práce se zdroji</a:t>
            </a:r>
            <a:r>
              <a:rPr lang="cs-CZ" dirty="0"/>
              <a:t>. Brno: Nakladatelství. ISBN 123-456-78-9.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B73349-9B71-5A49-8151-D2FCBDB9CD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8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cs-CZ" sz="18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45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Citační metody normy ČSN IS0 690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Můžeme využít dvě různé citační metody:</a:t>
            </a:r>
            <a:endParaRPr lang="cs-CZ" sz="2400" dirty="0"/>
          </a:p>
          <a:p>
            <a:pPr lvl="1"/>
            <a:r>
              <a:rPr lang="cs-CZ" sz="2400" dirty="0">
                <a:solidFill>
                  <a:srgbClr val="0066B3"/>
                </a:solidFill>
              </a:rPr>
              <a:t>Harvardský systém</a:t>
            </a:r>
          </a:p>
          <a:p>
            <a:pPr lvl="2"/>
            <a:r>
              <a:rPr lang="cs-CZ" sz="2400" dirty="0"/>
              <a:t>Citace ve tvaru: (Autor, Rok), </a:t>
            </a:r>
            <a:r>
              <a:rPr lang="cs-CZ" sz="2400" dirty="0" err="1"/>
              <a:t>např</a:t>
            </a:r>
            <a:r>
              <a:rPr lang="cs-CZ" sz="2400" dirty="0"/>
              <a:t>: (</a:t>
            </a:r>
            <a:r>
              <a:rPr lang="cs-CZ" sz="2400" dirty="0" err="1"/>
              <a:t>Cameron</a:t>
            </a:r>
            <a:r>
              <a:rPr lang="cs-CZ" sz="2400" dirty="0"/>
              <a:t>, 2018)</a:t>
            </a:r>
          </a:p>
          <a:p>
            <a:pPr lvl="2"/>
            <a:r>
              <a:rPr lang="cs-CZ" sz="2400" dirty="0"/>
              <a:t>Seznam zdrojů seřazený podle abecedy podle příjmení autorů</a:t>
            </a:r>
          </a:p>
          <a:p>
            <a:pPr lvl="1"/>
            <a:r>
              <a:rPr lang="cs-CZ" sz="2400" dirty="0">
                <a:solidFill>
                  <a:srgbClr val="0066B3"/>
                </a:solidFill>
              </a:rPr>
              <a:t>Číselné odkazy</a:t>
            </a:r>
          </a:p>
          <a:p>
            <a:pPr lvl="2"/>
            <a:r>
              <a:rPr lang="cs-CZ" sz="2400" dirty="0"/>
              <a:t>Citace ve tvaru: [1]</a:t>
            </a:r>
          </a:p>
          <a:p>
            <a:pPr lvl="2"/>
            <a:r>
              <a:rPr lang="cs-CZ" sz="2400" dirty="0"/>
              <a:t>Seznam zdrojů seřazeny podle pořadí výskytů zdrojů v práci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12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30668-2F10-6D4C-956C-08D534FCF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Citační desatero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D1E4FE-B07A-DC48-A495-38E1A9213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Citujeme s knihou v ruce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Důvěryhodné zdroje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Jen relevantní zdroje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Dodržujeme citační pravidla (školy)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Dodržujeme pravidla pravopisu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Transliterujeme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Jednotné citace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Jednoznačná identifikace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Překlady…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[] pro nejasné údaje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57150" indent="0">
              <a:buNone/>
            </a:pPr>
            <a:r>
              <a:rPr lang="cs-CZ" b="1" dirty="0">
                <a:hlinkClick r:id="rId2"/>
              </a:rPr>
              <a:t>Jak citovat</a:t>
            </a:r>
            <a:r>
              <a:rPr lang="cs-CZ" dirty="0"/>
              <a:t>: </a:t>
            </a:r>
            <a:r>
              <a:rPr lang="cs-CZ" i="1" dirty="0"/>
              <a:t>Než začneme citovat aneb „citační desatero“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435985-F472-B945-A1C6-1A0D01D47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8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cs-CZ" sz="18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765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Citační manažery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Není nezbytné vytvářet citace manuálně, práci si můžeme výrazně zjednodušit pomocí tzv. citačního manažeru. Zdarma můžete využít např.:</a:t>
            </a:r>
          </a:p>
          <a:p>
            <a:pPr lvl="1"/>
            <a:r>
              <a:rPr lang="cs-CZ" dirty="0" err="1"/>
              <a:t>Citace.com</a:t>
            </a:r>
            <a:endParaRPr lang="cs-CZ" dirty="0"/>
          </a:p>
          <a:p>
            <a:pPr lvl="1"/>
            <a:r>
              <a:rPr lang="cs-CZ" dirty="0" err="1">
                <a:hlinkClick r:id="rId3"/>
              </a:rPr>
              <a:t>Zotero</a:t>
            </a:r>
            <a:r>
              <a:rPr lang="cs-CZ" dirty="0"/>
              <a:t> </a:t>
            </a:r>
          </a:p>
          <a:p>
            <a:pPr lvl="1"/>
            <a:r>
              <a:rPr lang="cs-CZ" dirty="0">
                <a:hlinkClick r:id="rId4"/>
              </a:rPr>
              <a:t>Mendeley</a:t>
            </a:r>
            <a:endParaRPr lang="cs-CZ" dirty="0"/>
          </a:p>
          <a:p>
            <a:pPr lvl="2"/>
            <a:r>
              <a:rPr lang="cs-CZ" dirty="0"/>
              <a:t>Stručné představení: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Více o citačních manažerech v knize </a:t>
            </a:r>
            <a:r>
              <a:rPr lang="cs-CZ" b="1" dirty="0">
                <a:hlinkClick r:id="rId5"/>
              </a:rPr>
              <a:t>Jak citovat </a:t>
            </a:r>
            <a:r>
              <a:rPr lang="cs-CZ" dirty="0"/>
              <a:t>– kapitola </a:t>
            </a:r>
            <a:r>
              <a:rPr lang="cs-CZ" i="1" dirty="0"/>
              <a:t>Citační manažery</a:t>
            </a:r>
          </a:p>
        </p:txBody>
      </p:sp>
      <p:pic>
        <p:nvPicPr>
          <p:cNvPr id="4" name="3sMfeS0uAjQ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325597" y="2581992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38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F872AC1-5A72-AD4C-BCCD-B0C98561B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3059" y="2660915"/>
            <a:ext cx="4572000" cy="768085"/>
          </a:xfrm>
        </p:spPr>
        <p:txBody>
          <a:bodyPr/>
          <a:lstStyle/>
          <a:p>
            <a:r>
              <a:rPr lang="cs-CZ" dirty="0"/>
              <a:t>Prevence plagiátorství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6461F0-89BE-754F-B99D-AAD262EDC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804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07356" y="2917910"/>
            <a:ext cx="5729288" cy="576064"/>
          </a:xfrm>
        </p:spPr>
        <p:txBody>
          <a:bodyPr>
            <a:noAutofit/>
          </a:bodyPr>
          <a:lstStyle/>
          <a:p>
            <a:r>
              <a:rPr lang="cs-CZ" altLang="ko-KR" sz="4000" dirty="0">
                <a:solidFill>
                  <a:schemeClr val="accent1"/>
                </a:solidFill>
                <a:latin typeface="+mn-lt"/>
              </a:rPr>
              <a:t>Co je plagiátorství?</a:t>
            </a:r>
          </a:p>
        </p:txBody>
      </p:sp>
      <p:sp>
        <p:nvSpPr>
          <p:cNvPr id="24" name="Oval 4"/>
          <p:cNvSpPr/>
          <p:nvPr/>
        </p:nvSpPr>
        <p:spPr>
          <a:xfrm>
            <a:off x="750314" y="2579574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8000" b="1" dirty="0">
                <a:solidFill>
                  <a:schemeClr val="accent1"/>
                </a:solidFill>
              </a:rPr>
              <a:t>?</a:t>
            </a:r>
            <a:endParaRPr lang="ko-KR" altLang="en-US" sz="8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6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6B5DB115-9616-764A-AD52-9792732D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přednášky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66F495A-5BEF-9641-BF2B-3C97E28D0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Citace – jak a proč se odkazovat na zdroje</a:t>
            </a:r>
          </a:p>
          <a:p>
            <a:pPr lvl="1"/>
            <a:r>
              <a:rPr lang="cs-CZ" sz="2000" dirty="0"/>
              <a:t>Proč citovat?</a:t>
            </a:r>
          </a:p>
          <a:p>
            <a:pPr lvl="1"/>
            <a:r>
              <a:rPr lang="cs-CZ" sz="2000" dirty="0"/>
              <a:t>Základní pojmy</a:t>
            </a:r>
          </a:p>
          <a:p>
            <a:pPr lvl="1"/>
            <a:r>
              <a:rPr lang="cs-CZ" sz="2000" dirty="0"/>
              <a:t>Citační norma ČSN ISO 690</a:t>
            </a:r>
          </a:p>
          <a:p>
            <a:pPr lvl="2"/>
            <a:r>
              <a:rPr lang="cs-CZ" sz="2000" dirty="0"/>
              <a:t>Sekundární citace</a:t>
            </a:r>
          </a:p>
          <a:p>
            <a:pPr lvl="2"/>
            <a:r>
              <a:rPr lang="cs-CZ" sz="2000" dirty="0"/>
              <a:t>Citační metody</a:t>
            </a:r>
          </a:p>
          <a:p>
            <a:pPr lvl="1"/>
            <a:r>
              <a:rPr lang="cs-CZ" sz="2000" dirty="0"/>
              <a:t>Citační manažery</a:t>
            </a:r>
          </a:p>
          <a:p>
            <a:r>
              <a:rPr lang="cs-CZ" sz="2000" dirty="0"/>
              <a:t>Prevence plagiátorství</a:t>
            </a:r>
          </a:p>
          <a:p>
            <a:pPr lvl="1"/>
            <a:r>
              <a:rPr lang="cs-CZ" sz="2000" dirty="0"/>
              <a:t>Definice</a:t>
            </a:r>
          </a:p>
          <a:p>
            <a:pPr lvl="1"/>
            <a:r>
              <a:rPr lang="cs-CZ" sz="2000" dirty="0"/>
              <a:t>Příklady</a:t>
            </a:r>
          </a:p>
          <a:p>
            <a:pPr lvl="1"/>
            <a:r>
              <a:rPr lang="cs-CZ" sz="2000" dirty="0"/>
              <a:t>Software pro podporu detekce</a:t>
            </a:r>
          </a:p>
          <a:p>
            <a:pPr lvl="1"/>
            <a:r>
              <a:rPr lang="cs-CZ" sz="2000" dirty="0"/>
              <a:t>Kde je hranice?</a:t>
            </a:r>
          </a:p>
        </p:txBody>
      </p:sp>
    </p:spTree>
    <p:extLst>
      <p:ext uri="{BB962C8B-B14F-4D97-AF65-F5344CB8AC3E}">
        <p14:creationId xmlns:p14="http://schemas.microsoft.com/office/powerpoint/2010/main" val="1961930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Zástupný symbol pro obsah 2">
            <a:extLst>
              <a:ext uri="{FF2B5EF4-FFF2-40B4-BE49-F238E27FC236}">
                <a16:creationId xmlns:a16="http://schemas.microsoft.com/office/drawing/2014/main" id="{3A4A9EEE-D69D-43D2-85E5-40E13090BE35}"/>
              </a:ext>
            </a:extLst>
          </p:cNvPr>
          <p:cNvSpPr txBox="1">
            <a:spLocks/>
          </p:cNvSpPr>
          <p:nvPr/>
        </p:nvSpPr>
        <p:spPr>
          <a:xfrm>
            <a:off x="584200" y="1333500"/>
            <a:ext cx="7975600" cy="20955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/>
              <a:t>Využití (myšlenek, obsahu, nebo struktury) jiného díla bez řádného uvedení odkazu na zdroj (k získání určité výhody) tam, kde se očekává původní dílo.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en-US" dirty="0"/>
              <a:t>The use of ideas, content, or structures without appropriately acknowledging the source to benefit in a setting where originality is expected.</a:t>
            </a:r>
          </a:p>
          <a:p>
            <a:pPr marL="0" indent="0">
              <a:buNone/>
            </a:pPr>
            <a:endParaRPr lang="en-US" sz="1200" i="1" dirty="0"/>
          </a:p>
          <a:p>
            <a:pPr marL="0" indent="0">
              <a:buNone/>
            </a:pPr>
            <a:r>
              <a:rPr lang="en" sz="1800" i="1" dirty="0" err="1"/>
              <a:t>Meuschke</a:t>
            </a:r>
            <a:r>
              <a:rPr lang="en" sz="1800" i="1" dirty="0"/>
              <a:t>, N., &amp; </a:t>
            </a:r>
            <a:r>
              <a:rPr lang="en" sz="1800" i="1" dirty="0" err="1"/>
              <a:t>Gipp</a:t>
            </a:r>
            <a:r>
              <a:rPr lang="en" sz="1800" i="1" dirty="0"/>
              <a:t>, B. (2013). State-of-the-art in detecting academic plagiarism. International Journal for Educational Integrity, 9(1): 50-57</a:t>
            </a:r>
          </a:p>
          <a:p>
            <a:pPr marL="0" indent="0">
              <a:buNone/>
            </a:pPr>
            <a:r>
              <a:rPr lang="cs-CZ" sz="1800" i="1" dirty="0" err="1"/>
              <a:t>Fishman</a:t>
            </a:r>
            <a:r>
              <a:rPr lang="cs-CZ" sz="1800" i="1" dirty="0"/>
              <a:t>, T. (2009). ‘</a:t>
            </a:r>
            <a:r>
              <a:rPr lang="cs-CZ" sz="1800" i="1" dirty="0" err="1"/>
              <a:t>We</a:t>
            </a:r>
            <a:r>
              <a:rPr lang="cs-CZ" sz="1800" i="1" dirty="0"/>
              <a:t> </a:t>
            </a:r>
            <a:r>
              <a:rPr lang="cs-CZ" sz="1800" i="1" dirty="0" err="1"/>
              <a:t>Know</a:t>
            </a:r>
            <a:r>
              <a:rPr lang="cs-CZ" sz="1800" i="1" dirty="0"/>
              <a:t> </a:t>
            </a:r>
            <a:r>
              <a:rPr lang="cs-CZ" sz="1800" i="1" dirty="0" err="1"/>
              <a:t>It</a:t>
            </a:r>
            <a:r>
              <a:rPr lang="cs-CZ" sz="1800" i="1" dirty="0"/>
              <a:t> </a:t>
            </a:r>
            <a:r>
              <a:rPr lang="cs-CZ" sz="1800" i="1" dirty="0" err="1"/>
              <a:t>When</a:t>
            </a:r>
            <a:r>
              <a:rPr lang="cs-CZ" sz="1800" i="1" dirty="0"/>
              <a:t> </a:t>
            </a:r>
            <a:r>
              <a:rPr lang="cs-CZ" sz="1800" i="1" dirty="0" err="1"/>
              <a:t>We</a:t>
            </a:r>
            <a:r>
              <a:rPr lang="cs-CZ" sz="1800" i="1" dirty="0"/>
              <a:t> </a:t>
            </a:r>
            <a:r>
              <a:rPr lang="cs-CZ" sz="1800" i="1" dirty="0" err="1"/>
              <a:t>See</a:t>
            </a:r>
            <a:r>
              <a:rPr lang="cs-CZ" sz="1800" i="1" dirty="0"/>
              <a:t> </a:t>
            </a:r>
            <a:r>
              <a:rPr lang="cs-CZ" sz="1800" i="1" dirty="0" err="1"/>
              <a:t>It</a:t>
            </a:r>
            <a:r>
              <a:rPr lang="cs-CZ" sz="1800" i="1" dirty="0"/>
              <a:t>’ </a:t>
            </a:r>
            <a:r>
              <a:rPr lang="cs-CZ" sz="1800" i="1" dirty="0" err="1"/>
              <a:t>Is</a:t>
            </a:r>
            <a:r>
              <a:rPr lang="cs-CZ" sz="1800" i="1" dirty="0"/>
              <a:t> Not </a:t>
            </a:r>
            <a:r>
              <a:rPr lang="cs-CZ" sz="1800" i="1" dirty="0" err="1"/>
              <a:t>Good</a:t>
            </a:r>
            <a:r>
              <a:rPr lang="cs-CZ" sz="1800" i="1" dirty="0"/>
              <a:t> </a:t>
            </a:r>
            <a:r>
              <a:rPr lang="cs-CZ" sz="1800" i="1" dirty="0" err="1"/>
              <a:t>Enough</a:t>
            </a:r>
            <a:r>
              <a:rPr lang="cs-CZ" sz="1800" i="1" dirty="0"/>
              <a:t>: </a:t>
            </a:r>
            <a:r>
              <a:rPr lang="cs-CZ" sz="1800" i="1" dirty="0" err="1"/>
              <a:t>Toward</a:t>
            </a:r>
            <a:r>
              <a:rPr lang="cs-CZ" sz="1800" i="1" dirty="0"/>
              <a:t> a Standard </a:t>
            </a:r>
            <a:r>
              <a:rPr lang="cs-CZ" sz="1800" i="1" dirty="0" err="1"/>
              <a:t>Definition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Plagiarism</a:t>
            </a:r>
            <a:r>
              <a:rPr lang="cs-CZ" sz="1800" i="1" dirty="0"/>
              <a:t> </a:t>
            </a:r>
            <a:r>
              <a:rPr lang="cs-CZ" sz="1800" i="1" dirty="0" err="1"/>
              <a:t>That</a:t>
            </a:r>
            <a:r>
              <a:rPr lang="cs-CZ" sz="1800" i="1" dirty="0"/>
              <a:t> </a:t>
            </a:r>
            <a:r>
              <a:rPr lang="cs-CZ" sz="1800" i="1" dirty="0" err="1"/>
              <a:t>Transcends</a:t>
            </a:r>
            <a:r>
              <a:rPr lang="cs-CZ" sz="1800" i="1" dirty="0"/>
              <a:t> </a:t>
            </a:r>
            <a:r>
              <a:rPr lang="cs-CZ" sz="1800" i="1" dirty="0" err="1"/>
              <a:t>Theft</a:t>
            </a:r>
            <a:r>
              <a:rPr lang="cs-CZ" sz="1800" i="1" dirty="0"/>
              <a:t>, </a:t>
            </a:r>
            <a:r>
              <a:rPr lang="cs-CZ" sz="1800" i="1" dirty="0" err="1"/>
              <a:t>Fraud</a:t>
            </a:r>
            <a:r>
              <a:rPr lang="cs-CZ" sz="1800" i="1" dirty="0"/>
              <a:t>, and Copyright. In </a:t>
            </a:r>
            <a:r>
              <a:rPr lang="cs-CZ" sz="1800" i="1" dirty="0" err="1"/>
              <a:t>Proceedings</a:t>
            </a:r>
            <a:r>
              <a:rPr lang="cs-CZ" sz="1800" i="1" dirty="0"/>
              <a:t> 4th </a:t>
            </a:r>
            <a:r>
              <a:rPr lang="cs-CZ" sz="1800" i="1" dirty="0" err="1"/>
              <a:t>Asia</a:t>
            </a:r>
            <a:r>
              <a:rPr lang="cs-CZ" sz="1800" i="1" dirty="0"/>
              <a:t> </a:t>
            </a:r>
            <a:r>
              <a:rPr lang="cs-CZ" sz="1800" i="1" dirty="0" err="1"/>
              <a:t>Pacific</a:t>
            </a:r>
            <a:r>
              <a:rPr lang="cs-CZ" sz="1800" i="1" dirty="0"/>
              <a:t> </a:t>
            </a:r>
            <a:r>
              <a:rPr lang="cs-CZ" sz="1800" i="1" dirty="0" err="1"/>
              <a:t>Conference</a:t>
            </a:r>
            <a:r>
              <a:rPr lang="cs-CZ" sz="1800" i="1" dirty="0"/>
              <a:t> on </a:t>
            </a:r>
            <a:r>
              <a:rPr lang="cs-CZ" sz="1800" i="1" dirty="0" err="1"/>
              <a:t>Educational</a:t>
            </a:r>
            <a:r>
              <a:rPr lang="cs-CZ" sz="1800" i="1" dirty="0"/>
              <a:t> Integrity (4APCEI), 5, 2009. </a:t>
            </a:r>
            <a:endParaRPr lang="cs-CZ" sz="1800" dirty="0"/>
          </a:p>
          <a:p>
            <a:endParaRPr lang="cs-CZ" sz="2800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DEBF366-D69C-5749-82A2-9F9B94CF4749}"/>
              </a:ext>
            </a:extLst>
          </p:cNvPr>
          <p:cNvSpPr txBox="1">
            <a:spLocks/>
          </p:cNvSpPr>
          <p:nvPr/>
        </p:nvSpPr>
        <p:spPr>
          <a:xfrm>
            <a:off x="467544" y="332656"/>
            <a:ext cx="8229600" cy="6119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dirty="0"/>
              <a:t>Definice plagiátorství</a:t>
            </a:r>
          </a:p>
        </p:txBody>
      </p:sp>
    </p:spTree>
    <p:extLst>
      <p:ext uri="{BB962C8B-B14F-4D97-AF65-F5344CB8AC3E}">
        <p14:creationId xmlns:p14="http://schemas.microsoft.com/office/powerpoint/2010/main" val="2559794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Autorský zákon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i="1" dirty="0"/>
              <a:t>Do práva autorského nezasahuje ten, kdo</a:t>
            </a:r>
            <a:endParaRPr lang="cs-CZ" sz="2400" i="1" dirty="0"/>
          </a:p>
          <a:p>
            <a:pPr marL="457200" indent="-457200">
              <a:buFont typeface="+mj-lt"/>
              <a:buAutoNum type="alphaLcParenR"/>
            </a:pPr>
            <a:r>
              <a:rPr lang="cs-CZ" sz="2400" i="1" dirty="0"/>
              <a:t>užije v odůvodněné míře výňatky ze zveřejněných děl jiných autorů ve svém díle,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i="1" dirty="0"/>
              <a:t>užije výňatky z díla nebo drobná celá díla pro účely kritiky nebo recenze … a užití bude v souladu s poctivými zvyklostmi a v rozsahu vyžadovaném konkrétním účelem,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i="1" dirty="0"/>
              <a:t>užije dílo při vyučování pro ilustrační účel nebo při vědeckém výzkumu … a nepřesáhne rozsah odpovídající sledovanému účelu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2400" b="1" dirty="0"/>
              <a:t>Vždy se musí uvést: </a:t>
            </a:r>
            <a:r>
              <a:rPr lang="cs-CZ" sz="2400" dirty="0"/>
              <a:t>jméno autora, název díla a pramen </a:t>
            </a:r>
          </a:p>
          <a:p>
            <a:pPr marL="0" indent="0" algn="r">
              <a:buNone/>
            </a:pPr>
            <a:r>
              <a:rPr lang="cs-CZ" sz="1800" dirty="0"/>
              <a:t>(121/2000 Sb. Autorský zákon)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6262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Defini</a:t>
            </a:r>
            <a:r>
              <a:rPr lang="cs-CZ" dirty="0" err="1"/>
              <a:t>ce</a:t>
            </a:r>
            <a:r>
              <a:rPr lang="cs-CZ" dirty="0"/>
              <a:t> plagiátorství</a:t>
            </a:r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dirty="0"/>
              <a:t>Obecná definice:</a:t>
            </a:r>
          </a:p>
          <a:p>
            <a:pPr lvl="1">
              <a:lnSpc>
                <a:spcPct val="90000"/>
              </a:lnSpc>
            </a:pPr>
            <a:r>
              <a:rPr lang="cs-CZ" b="1" dirty="0"/>
              <a:t>Využití jiných zdrojů bez jejich řádného uvedení.</a:t>
            </a:r>
          </a:p>
          <a:p>
            <a:pPr eaLnBrk="1" hangingPunct="1">
              <a:lnSpc>
                <a:spcPct val="90000"/>
              </a:lnSpc>
            </a:pPr>
            <a:endParaRPr lang="cs-CZ" dirty="0"/>
          </a:p>
          <a:p>
            <a:pPr eaLnBrk="1" hangingPunct="1">
              <a:lnSpc>
                <a:spcPct val="90000"/>
              </a:lnSpc>
            </a:pPr>
            <a:r>
              <a:rPr lang="cs-CZ" dirty="0"/>
              <a:t>Typicky zahrnuje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Použití práce někoho jiného a její prezentování jako práce vlastní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Nesprávné citování a odkazování na práci někoho jiného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Okopírování tabulek, obrázků, grafů atd. bez uvedení zdroje</a:t>
            </a:r>
            <a:endParaRPr lang="en-GB" dirty="0"/>
          </a:p>
          <a:p>
            <a:pPr lvl="1">
              <a:lnSpc>
                <a:spcPct val="90000"/>
              </a:lnSpc>
            </a:pPr>
            <a:r>
              <a:rPr lang="cs-CZ" dirty="0"/>
              <a:t>Nepřiznání cizího přispění k prezentované práci</a:t>
            </a:r>
          </a:p>
          <a:p>
            <a:pPr>
              <a:lnSpc>
                <a:spcPct val="90000"/>
              </a:lnSpc>
            </a:pPr>
            <a:r>
              <a:rPr lang="cs-CZ" dirty="0"/>
              <a:t>Může být úmyslné či neúmyslné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8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plagiátorství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6021288"/>
            <a:ext cx="7921054" cy="216024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/>
              <a:t>Zdroj: </a:t>
            </a:r>
            <a:r>
              <a:rPr lang="en-US" sz="1600" dirty="0">
                <a:hlinkClick r:id="rId2"/>
              </a:rPr>
              <a:t>https://www.irozhlas.cz/sites/default/files/styles/zpravy_fotogalerie_medium/public/uploader/strana-32_180628-123133_ace.jpg?itok=GmF8zUlx</a:t>
            </a:r>
            <a:r>
              <a:rPr lang="en-US" sz="1600" dirty="0"/>
              <a:t> </a:t>
            </a:r>
          </a:p>
          <a:p>
            <a:pPr algn="r"/>
            <a:endParaRPr lang="cs-CZ" sz="1600" dirty="0"/>
          </a:p>
        </p:txBody>
      </p:sp>
      <p:pic>
        <p:nvPicPr>
          <p:cNvPr id="6" name="Zástupný symbol pro obsa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414488"/>
            <a:ext cx="9144000" cy="447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4522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13FCF-FE76-CC4A-A90E-0F60AC00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Detekce plagiátorství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FF249E-4F25-C34D-B8BD-9347A80F7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 detekcí plagiátorství pomáhají systémy pro podporu detekce plagiátorství</a:t>
            </a:r>
          </a:p>
          <a:p>
            <a:pPr lvl="1"/>
            <a:r>
              <a:rPr lang="cs-CZ" dirty="0"/>
              <a:t>Systémy nerozhodují o plagiátorství, pouze odhalí případnou shodu, vlastní vyhodnocení je pak vždy na člověku!</a:t>
            </a:r>
          </a:p>
          <a:p>
            <a:r>
              <a:rPr lang="cs-CZ" dirty="0"/>
              <a:t>Plagiátorství lze snadno a bezpečně předejít pečlivým odkazováním se na zdroje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EC8C85-5AA2-794F-AA04-DCE92E8D9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8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cs-CZ" sz="18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603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Nevěřte procentům!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err="1"/>
              <a:t>Diplom</a:t>
            </a:r>
            <a:r>
              <a:rPr lang="cs-CZ" sz="2000" b="1" dirty="0" err="1"/>
              <a:t>ová</a:t>
            </a:r>
            <a:r>
              <a:rPr lang="cs-CZ" sz="2000" b="1" dirty="0"/>
              <a:t> práce, ČR</a:t>
            </a:r>
            <a:endParaRPr lang="en-US" sz="2000" b="1" dirty="0"/>
          </a:p>
          <a:p>
            <a:pPr lvl="1"/>
            <a:r>
              <a:rPr lang="cs-CZ" sz="2000" dirty="0"/>
              <a:t>Procento podobnosti</a:t>
            </a:r>
            <a:r>
              <a:rPr lang="en-US" sz="2000" dirty="0"/>
              <a:t>: 24 %</a:t>
            </a:r>
          </a:p>
          <a:p>
            <a:pPr lvl="1"/>
            <a:r>
              <a:rPr lang="en-US" sz="2000" dirty="0"/>
              <a:t>Student </a:t>
            </a:r>
            <a:r>
              <a:rPr lang="cs-CZ" sz="2000" dirty="0"/>
              <a:t>zkopíroval celý text, ale parafrázoval jej</a:t>
            </a:r>
          </a:p>
          <a:p>
            <a:pPr lvl="1"/>
            <a:r>
              <a:rPr lang="cs-CZ" sz="2000" dirty="0"/>
              <a:t>Procenta odpovídají pouze textové shodě</a:t>
            </a:r>
          </a:p>
          <a:p>
            <a:r>
              <a:rPr lang="cs-CZ" sz="2000" b="1" dirty="0"/>
              <a:t>Seminární práce</a:t>
            </a:r>
            <a:r>
              <a:rPr lang="en-US" sz="2000" b="1" dirty="0"/>
              <a:t>, </a:t>
            </a:r>
            <a:r>
              <a:rPr lang="en-US" sz="2000" b="1" dirty="0" err="1"/>
              <a:t>Austr</a:t>
            </a:r>
            <a:r>
              <a:rPr lang="cs-CZ" sz="2000" b="1" dirty="0" err="1"/>
              <a:t>álie</a:t>
            </a:r>
            <a:endParaRPr lang="en-US" sz="2000" b="1" dirty="0"/>
          </a:p>
          <a:p>
            <a:pPr lvl="1"/>
            <a:r>
              <a:rPr lang="cs-CZ" sz="2000" dirty="0"/>
              <a:t>Procento podobnosti </a:t>
            </a:r>
            <a:r>
              <a:rPr lang="en-US" sz="2000" dirty="0"/>
              <a:t>: 8 %</a:t>
            </a:r>
          </a:p>
          <a:p>
            <a:pPr lvl="1"/>
            <a:r>
              <a:rPr lang="cs-CZ" sz="2000" dirty="0"/>
              <a:t>Shoda pouze v abstraktu – veřejná část tzv. </a:t>
            </a:r>
            <a:r>
              <a:rPr lang="cs-CZ" sz="2000" dirty="0" err="1"/>
              <a:t>essay</a:t>
            </a:r>
            <a:r>
              <a:rPr lang="cs-CZ" sz="2000" dirty="0"/>
              <a:t> </a:t>
            </a:r>
            <a:r>
              <a:rPr lang="cs-CZ" sz="2000" dirty="0" err="1"/>
              <a:t>mill</a:t>
            </a:r>
            <a:endParaRPr lang="cs-CZ" sz="2000" dirty="0"/>
          </a:p>
          <a:p>
            <a:pPr lvl="1"/>
            <a:r>
              <a:rPr lang="cs-CZ" sz="2000" dirty="0"/>
              <a:t>Zbytek práce ukryt za platební bránou</a:t>
            </a:r>
          </a:p>
          <a:p>
            <a:r>
              <a:rPr lang="en-US" sz="2000" b="1" dirty="0" err="1"/>
              <a:t>Diplom</a:t>
            </a:r>
            <a:r>
              <a:rPr lang="cs-CZ" sz="2000" b="1" dirty="0" err="1"/>
              <a:t>ová</a:t>
            </a:r>
            <a:r>
              <a:rPr lang="cs-CZ" sz="2000" b="1" dirty="0"/>
              <a:t> práce</a:t>
            </a:r>
            <a:r>
              <a:rPr lang="en-US" sz="2000" b="1" dirty="0"/>
              <a:t>, G</a:t>
            </a:r>
            <a:r>
              <a:rPr lang="cs-CZ" sz="2000" b="1" dirty="0" err="1"/>
              <a:t>ruzie</a:t>
            </a:r>
            <a:endParaRPr lang="en-US" sz="2000" b="1" dirty="0"/>
          </a:p>
          <a:p>
            <a:pPr lvl="1"/>
            <a:r>
              <a:rPr lang="cs-CZ" sz="2000" dirty="0"/>
              <a:t>Procento podobnosti </a:t>
            </a:r>
            <a:r>
              <a:rPr lang="en-US" sz="2000" dirty="0"/>
              <a:t>: 7 %</a:t>
            </a:r>
          </a:p>
          <a:p>
            <a:pPr lvl="1"/>
            <a:r>
              <a:rPr lang="cs-CZ" sz="2000" dirty="0"/>
              <a:t>Celý seznam literatury</a:t>
            </a:r>
          </a:p>
          <a:p>
            <a:pPr lvl="1"/>
            <a:r>
              <a:rPr lang="cs-CZ" sz="2000" dirty="0"/>
              <a:t>Zbytek práce přeložen z Ruštiny do Gruzínštiny</a:t>
            </a:r>
          </a:p>
          <a:p>
            <a:r>
              <a:rPr lang="en-US" sz="2000" b="1" dirty="0"/>
              <a:t>Ba</a:t>
            </a:r>
            <a:r>
              <a:rPr lang="cs-CZ" sz="2000" b="1" dirty="0" err="1"/>
              <a:t>kalářská</a:t>
            </a:r>
            <a:r>
              <a:rPr lang="cs-CZ" sz="2000" b="1" dirty="0"/>
              <a:t> práce</a:t>
            </a:r>
            <a:r>
              <a:rPr lang="en-US" sz="2000" b="1" dirty="0"/>
              <a:t>, </a:t>
            </a:r>
            <a:r>
              <a:rPr lang="cs-CZ" sz="2000" b="1" dirty="0"/>
              <a:t>ČR</a:t>
            </a:r>
            <a:endParaRPr lang="en-US" sz="2000" b="1" dirty="0"/>
          </a:p>
          <a:p>
            <a:pPr lvl="1"/>
            <a:r>
              <a:rPr lang="cs-CZ" sz="2000" dirty="0"/>
              <a:t>Procento podobnosti </a:t>
            </a:r>
            <a:r>
              <a:rPr lang="en-US" sz="2000" dirty="0"/>
              <a:t>: 89 %</a:t>
            </a:r>
          </a:p>
          <a:p>
            <a:pPr lvl="1"/>
            <a:r>
              <a:rPr lang="cs-CZ" sz="2000" dirty="0"/>
              <a:t>Zdroj: Předchozí verze téže práce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817" y="4106701"/>
            <a:ext cx="2706677" cy="2706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50" y="4185357"/>
            <a:ext cx="1887055" cy="2389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25" b="1" dirty="0"/>
              <a:t>%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951200" y="4647700"/>
            <a:ext cx="1576209" cy="1564735"/>
          </a:xfrm>
          <a:prstGeom prst="line">
            <a:avLst/>
          </a:prstGeom>
          <a:ln w="254000" cmpd="sng">
            <a:solidFill>
              <a:srgbClr val="E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7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F872AC1-5A72-AD4C-BCCD-B0C98561B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7638" y="2660915"/>
            <a:ext cx="4917421" cy="768085"/>
          </a:xfrm>
        </p:spPr>
        <p:txBody>
          <a:bodyPr/>
          <a:lstStyle/>
          <a:p>
            <a:r>
              <a:rPr lang="cs-CZ" dirty="0"/>
              <a:t>Kde je hranice mezi chybou a plagiátorstvím?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6461F0-89BE-754F-B99D-AAD262EDC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57638" y="5178359"/>
            <a:ext cx="4572000" cy="384043"/>
          </a:xfrm>
        </p:spPr>
        <p:txBody>
          <a:bodyPr/>
          <a:lstStyle/>
          <a:p>
            <a:r>
              <a:rPr lang="en-US" sz="2000" dirty="0" err="1">
                <a:solidFill>
                  <a:schemeClr val="tx1"/>
                </a:solidFill>
              </a:rPr>
              <a:t>Aut</a:t>
            </a:r>
            <a:r>
              <a:rPr lang="cs-CZ" sz="2000" dirty="0">
                <a:solidFill>
                  <a:schemeClr val="tx1"/>
                </a:solidFill>
              </a:rPr>
              <a:t>oři: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Irene Glendinning, Coventry University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Tomáš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Foltýnek</a:t>
            </a:r>
            <a:r>
              <a:rPr lang="en-US" sz="2000" dirty="0">
                <a:solidFill>
                  <a:schemeClr val="tx1"/>
                </a:solidFill>
              </a:rPr>
              <a:t>, MENDELU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Dita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Dlabolová</a:t>
            </a:r>
            <a:r>
              <a:rPr lang="en-US" sz="2000" dirty="0">
                <a:solidFill>
                  <a:schemeClr val="tx1"/>
                </a:solidFill>
              </a:rPr>
              <a:t>, MENDELU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11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Kde je hranice mezi chybou a plagiátorstvím? </a:t>
            </a:r>
            <a:endParaRPr lang="en-GB" sz="3200" dirty="0"/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Hledání hranice si můžete natrénovat na příkladech na následujících slajdech.</a:t>
            </a:r>
          </a:p>
          <a:p>
            <a:pPr marL="0" indent="0">
              <a:buNone/>
            </a:pPr>
            <a:r>
              <a:rPr lang="cs-CZ" dirty="0"/>
              <a:t>Pro každý ze 6 scénářů platí, že 40 % studentské práce se shoduje s nějakými jinými zdroji.</a:t>
            </a:r>
          </a:p>
          <a:p>
            <a:pPr marL="0" indent="0">
              <a:buNone/>
            </a:pPr>
            <a:r>
              <a:rPr lang="cs-CZ" dirty="0"/>
              <a:t>Pro každý z nich rozhodněte, zda:</a:t>
            </a:r>
          </a:p>
          <a:p>
            <a:r>
              <a:rPr lang="cs-CZ" dirty="0"/>
              <a:t>Jedná se o závažné plagiátorství</a:t>
            </a:r>
          </a:p>
          <a:p>
            <a:r>
              <a:rPr lang="cs-CZ" dirty="0"/>
              <a:t>Jedná se o plagiátorství</a:t>
            </a:r>
          </a:p>
          <a:p>
            <a:r>
              <a:rPr lang="cs-CZ" dirty="0"/>
              <a:t>Nejedná se o plagiátorství</a:t>
            </a:r>
          </a:p>
          <a:p>
            <a:r>
              <a:rPr lang="cs-CZ" dirty="0"/>
              <a:t>Nejste si jisti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273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46844E2-1106-0C4D-83A9-DB61C0C95C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248" y="2171700"/>
            <a:ext cx="4593503" cy="46863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Scénář č. 1</a:t>
            </a:r>
          </a:p>
        </p:txBody>
      </p:sp>
      <p:sp>
        <p:nvSpPr>
          <p:cNvPr id="6" name="Ovál 5"/>
          <p:cNvSpPr/>
          <p:nvPr/>
        </p:nvSpPr>
        <p:spPr bwMode="auto">
          <a:xfrm>
            <a:off x="6284985" y="1836077"/>
            <a:ext cx="1167531" cy="671246"/>
          </a:xfrm>
          <a:prstGeom prst="ellipse">
            <a:avLst/>
          </a:prstGeom>
          <a:solidFill>
            <a:srgbClr val="005D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+mn-lt"/>
                <a:ea typeface="ＭＳ Ｐゴシック" pitchFamily="-128" charset="-128"/>
              </a:rPr>
              <a:t>40 %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9DD8DD0-3007-C24C-9A45-9D8059BDD3B2}"/>
              </a:ext>
            </a:extLst>
          </p:cNvPr>
          <p:cNvSpPr/>
          <p:nvPr/>
        </p:nvSpPr>
        <p:spPr>
          <a:xfrm>
            <a:off x="467544" y="1199973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slovo od slova bez uvozovek, bez odkazů v textu, </a:t>
            </a:r>
            <a:b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bez uvedení zdrojů v seznamu literatury</a:t>
            </a:r>
            <a:r>
              <a:rPr lang="cs-CZ" sz="24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9319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Scénář č. 2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1552FC7-2B20-9F4D-8B38-012CB72B0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86" y="2335212"/>
            <a:ext cx="8115516" cy="452278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B32E2EC-45C9-5640-B50F-402840D8F78F}"/>
              </a:ext>
            </a:extLst>
          </p:cNvPr>
          <p:cNvSpPr/>
          <p:nvPr/>
        </p:nvSpPr>
        <p:spPr>
          <a:xfrm>
            <a:off x="467544" y="1188005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+mn-lt"/>
                <a:cs typeface="Times New Roman" panose="02020603050405020304" pitchFamily="18" charset="0"/>
              </a:rPr>
              <a:t>slovo od slova bez uvozovek, zdroje jsou uvedeny v seznamu literatury, odkazy v textu chybí 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21B3C335-BFCD-2D4B-B875-AC769CFC8DDC}"/>
              </a:ext>
            </a:extLst>
          </p:cNvPr>
          <p:cNvSpPr/>
          <p:nvPr/>
        </p:nvSpPr>
        <p:spPr bwMode="auto">
          <a:xfrm>
            <a:off x="3998578" y="1988823"/>
            <a:ext cx="1167531" cy="671246"/>
          </a:xfrm>
          <a:prstGeom prst="ellipse">
            <a:avLst/>
          </a:prstGeom>
          <a:solidFill>
            <a:srgbClr val="005D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+mn-lt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3056949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altLang="ko-KR" sz="4000" dirty="0"/>
              <a:t>Jak citovat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72F7B4-4DAA-7344-9042-161F3CA911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188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Scénář č. 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150483-54B0-0849-9323-50B066CF2E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63" y="2174022"/>
            <a:ext cx="8483673" cy="47148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6289564-FB73-5646-8973-42DB63453F35}"/>
              </a:ext>
            </a:extLst>
          </p:cNvPr>
          <p:cNvSpPr/>
          <p:nvPr/>
        </p:nvSpPr>
        <p:spPr>
          <a:xfrm>
            <a:off x="467544" y="1201575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+mn-lt"/>
                <a:cs typeface="Times New Roman" panose="02020603050405020304" pitchFamily="18" charset="0"/>
              </a:rPr>
              <a:t>slovo od slova bez uvozovek, zdroje jsou uvedeny v seznamu literatury, v textu jsou na ně odkazy 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E79F7969-A1AE-9F4E-BF42-862A1C3486B4}"/>
              </a:ext>
            </a:extLst>
          </p:cNvPr>
          <p:cNvSpPr/>
          <p:nvPr/>
        </p:nvSpPr>
        <p:spPr bwMode="auto">
          <a:xfrm>
            <a:off x="3998578" y="2061148"/>
            <a:ext cx="1167531" cy="671246"/>
          </a:xfrm>
          <a:prstGeom prst="ellipse">
            <a:avLst/>
          </a:prstGeom>
          <a:solidFill>
            <a:srgbClr val="005D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+mn-lt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2181606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Scénář č. 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1EB499-CFED-D84E-AEE0-810BAC7014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313" y="2141810"/>
            <a:ext cx="4421247" cy="47038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1D0673D-D1A2-7040-A14E-DA08213EB843}"/>
              </a:ext>
            </a:extLst>
          </p:cNvPr>
          <p:cNvSpPr/>
          <p:nvPr/>
        </p:nvSpPr>
        <p:spPr>
          <a:xfrm>
            <a:off x="467544" y="1132002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+mn-lt"/>
                <a:cs typeface="Times New Roman" panose="02020603050405020304" pitchFamily="18" charset="0"/>
              </a:rPr>
              <a:t>skládá se z mnoha krátkých frází z mnoha zdrojů, bez uvozovek, </a:t>
            </a:r>
            <a:br>
              <a:rPr lang="cs-CZ" sz="2400" dirty="0">
                <a:latin typeface="+mn-lt"/>
                <a:cs typeface="Times New Roman" panose="02020603050405020304" pitchFamily="18" charset="0"/>
              </a:rPr>
            </a:br>
            <a:r>
              <a:rPr lang="cs-CZ" sz="2400" dirty="0">
                <a:latin typeface="+mn-lt"/>
                <a:cs typeface="Times New Roman" panose="02020603050405020304" pitchFamily="18" charset="0"/>
              </a:rPr>
              <a:t>bez odkazů v textu, bez uvedení zdrojů v seznamu literatury 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23A766BE-833C-9543-808D-E0408BDE02FB}"/>
              </a:ext>
            </a:extLst>
          </p:cNvPr>
          <p:cNvSpPr/>
          <p:nvPr/>
        </p:nvSpPr>
        <p:spPr bwMode="auto">
          <a:xfrm>
            <a:off x="6337794" y="1962999"/>
            <a:ext cx="1167531" cy="671246"/>
          </a:xfrm>
          <a:prstGeom prst="ellipse">
            <a:avLst/>
          </a:prstGeom>
          <a:solidFill>
            <a:srgbClr val="005D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+mn-lt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703579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Scénář č. 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skládá se z mnoha krátkých frází z mnoha zdrojů, vyznačených uvozovkami, v textu jsou odkazy na zdroje, ty jsou uvedeny v seznamu literatury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C56254-4837-1344-B4F2-B10F915FFC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3673"/>
            <a:ext cx="9144000" cy="424858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7A3AF30E-D316-0F44-8015-72A965A47330}"/>
              </a:ext>
            </a:extLst>
          </p:cNvPr>
          <p:cNvSpPr/>
          <p:nvPr/>
        </p:nvSpPr>
        <p:spPr bwMode="auto">
          <a:xfrm>
            <a:off x="3998578" y="2243569"/>
            <a:ext cx="1167531" cy="671246"/>
          </a:xfrm>
          <a:prstGeom prst="ellipse">
            <a:avLst/>
          </a:prstGeom>
          <a:solidFill>
            <a:srgbClr val="005D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+mn-lt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3158237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CCED58C-0497-974B-9EDB-12454A8C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Scénář č. 6, 7, 8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ACCAFC-6968-FE42-B6FF-35FCC2470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 některými slovy změněnými, bez uvozovek, bez odkazů v textu, bez uvedení zdrojů v seznamu literatury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101503-174B-3943-AA8F-A88D0C32DF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686645"/>
            <a:ext cx="9144001" cy="198876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1B2A54B-FA9C-734B-A29C-25A2688E8E21}"/>
              </a:ext>
            </a:extLst>
          </p:cNvPr>
          <p:cNvSpPr/>
          <p:nvPr/>
        </p:nvSpPr>
        <p:spPr bwMode="auto">
          <a:xfrm>
            <a:off x="3945369" y="2351022"/>
            <a:ext cx="1167531" cy="671246"/>
          </a:xfrm>
          <a:prstGeom prst="ellipse">
            <a:avLst/>
          </a:prstGeom>
          <a:solidFill>
            <a:srgbClr val="005D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+mn-lt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4176208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B6C83-FDD0-FC4A-BF49-C7751066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je hranice…: Vyhodnocení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036F45-2CC0-0F4F-A2F6-A45B4CC9A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Hlasování “Kde je hranice plagiátorství…“ udělejte do příštího úterý (24. 3.)</a:t>
            </a:r>
          </a:p>
          <a:p>
            <a:r>
              <a:rPr lang="cs-CZ" dirty="0"/>
              <a:t>24. 3. uděláme v čase naší normální přednášky </a:t>
            </a:r>
            <a:r>
              <a:rPr lang="cs-CZ" dirty="0" err="1"/>
              <a:t>videopřednášku</a:t>
            </a:r>
            <a:r>
              <a:rPr lang="cs-CZ" dirty="0"/>
              <a:t>, kde společně probereme jednotlivé scénáře a správné odpovědi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73C919-C6A6-DC42-AAA2-4FD242989A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8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cs-CZ" sz="18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760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F49E08A-49D5-0B48-9821-D7C42865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Psaní prací na zakázku je také forma plagiátorství!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B6CD76A-27F9-5F4D-9C7C-EE620C118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957397A-1C25-794E-AE7F-292D31AFF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6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cs-CZ" sz="16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610BF41-B806-D646-BE56-C1F00F87F6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72" y="1124744"/>
            <a:ext cx="7304856" cy="5164761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7D25C87-F4D5-7749-8426-5390534B86F9}"/>
              </a:ext>
            </a:extLst>
          </p:cNvPr>
          <p:cNvSpPr txBox="1">
            <a:spLocks/>
          </p:cNvSpPr>
          <p:nvPr/>
        </p:nvSpPr>
        <p:spPr bwMode="auto">
          <a:xfrm>
            <a:off x="414337" y="6293887"/>
            <a:ext cx="8729663" cy="49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Autor: Jana </a:t>
            </a:r>
            <a:r>
              <a:rPr lang="cs-CZ" sz="1600" dirty="0" err="1"/>
              <a:t>Dannhoferová</a:t>
            </a:r>
            <a:br>
              <a:rPr lang="cs-CZ" sz="1600" dirty="0"/>
            </a:br>
            <a:r>
              <a:rPr lang="cs-CZ" sz="1600" dirty="0"/>
              <a:t>Zdroj: </a:t>
            </a:r>
            <a:r>
              <a:rPr lang="cs-CZ" sz="1600" dirty="0">
                <a:hlinkClick r:id="rId3"/>
              </a:rPr>
              <a:t>www.academicintegrity.eu</a:t>
            </a: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0808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informací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BIERNÁTOVÁ, Olga a Jan SKŮPA. Bibliografické odkazy a citace dokumentů: dle ČSN ISO 690 (01 0197) platné od 1. dubna 2011. </a:t>
            </a:r>
            <a:r>
              <a:rPr lang="cs-CZ" i="1" dirty="0"/>
              <a:t>Vytvořte si citace</a:t>
            </a:r>
            <a:r>
              <a:rPr lang="cs-CZ" dirty="0"/>
              <a:t> [online]. 2011. Dostupné z:</a:t>
            </a:r>
            <a:r>
              <a:rPr lang="cs-CZ" dirty="0">
                <a:hlinkClick r:id="rId2"/>
              </a:rPr>
              <a:t> http://www.citace.com/CSN-ISO-690</a:t>
            </a:r>
            <a:r>
              <a:rPr lang="cs-CZ" dirty="0"/>
              <a:t>.</a:t>
            </a:r>
          </a:p>
          <a:p>
            <a:r>
              <a:rPr lang="cs-CZ" dirty="0"/>
              <a:t>KRATOCHVÍL, Jiří. </a:t>
            </a:r>
            <a:r>
              <a:rPr lang="cs-CZ" i="1" dirty="0"/>
              <a:t>Jak citovat</a:t>
            </a:r>
            <a:r>
              <a:rPr lang="cs-CZ" dirty="0"/>
              <a:t>. Vydání první. Brno: Masarykova univerzita. Knihovna univerzitního kampusu, ©  2014. Dostupné z: </a:t>
            </a:r>
            <a:r>
              <a:rPr lang="cs-CZ" dirty="0">
                <a:hlinkClick r:id="rId3"/>
              </a:rPr>
              <a:t>https://kuk.muni.cz/vyuka/materialy/citace.php</a:t>
            </a:r>
            <a:endParaRPr lang="cs-CZ" dirty="0"/>
          </a:p>
          <a:p>
            <a:r>
              <a:rPr lang="cs-CZ" dirty="0"/>
              <a:t>Web knihovny MENDELU: </a:t>
            </a:r>
            <a:r>
              <a:rPr lang="cs-CZ" dirty="0">
                <a:hlinkClick r:id="rId4"/>
              </a:rPr>
              <a:t>uvis.mendelu.cz/icuk-citace-a-citovani</a:t>
            </a:r>
            <a:r>
              <a:rPr lang="cs-CZ" dirty="0"/>
              <a:t> 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853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F872AC1-5A72-AD4C-BCCD-B0C98561B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3059" y="2660915"/>
            <a:ext cx="4572000" cy="768085"/>
          </a:xfrm>
        </p:spPr>
        <p:txBody>
          <a:bodyPr/>
          <a:lstStyle/>
          <a:p>
            <a:r>
              <a:rPr lang="cs-CZ" dirty="0"/>
              <a:t>O tomto materiálu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6461F0-89BE-754F-B99D-AAD262EDC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377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Použité</a:t>
            </a:r>
            <a:r>
              <a:rPr lang="en-US" dirty="0"/>
              <a:t> </a:t>
            </a:r>
            <a:r>
              <a:rPr lang="en-US" dirty="0" err="1"/>
              <a:t>zdroje</a:t>
            </a:r>
            <a:r>
              <a:rPr lang="en-US" dirty="0"/>
              <a:t> pro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prezentaci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Zdroje uvedené na jednotlivých slajdech</a:t>
            </a:r>
          </a:p>
          <a:p>
            <a:r>
              <a:rPr lang="cs-CZ" dirty="0"/>
              <a:t>Šablona prezentace je založena na šabloně </a:t>
            </a:r>
            <a:r>
              <a:rPr lang="en-US" dirty="0">
                <a:hlinkClick r:id="rId2"/>
              </a:rPr>
              <a:t>https://www.free-powerpoint-templates-design.com/colored-pencils-education-concept-powerpoint-template/</a:t>
            </a:r>
            <a:r>
              <a:rPr lang="en-US" dirty="0"/>
              <a:t> </a:t>
            </a:r>
          </a:p>
          <a:p>
            <a:r>
              <a:rPr lang="en-US" dirty="0" err="1"/>
              <a:t>Prezentace</a:t>
            </a:r>
            <a:r>
              <a:rPr lang="en-US" dirty="0"/>
              <a:t> </a:t>
            </a:r>
            <a:r>
              <a:rPr lang="en-US" dirty="0" err="1"/>
              <a:t>částečně</a:t>
            </a:r>
            <a:r>
              <a:rPr lang="en-US" dirty="0"/>
              <a:t> </a:t>
            </a:r>
            <a:r>
              <a:rPr lang="en-US" dirty="0" err="1"/>
              <a:t>vychází</a:t>
            </a:r>
            <a:r>
              <a:rPr lang="en-US" dirty="0"/>
              <a:t> z </a:t>
            </a:r>
            <a:r>
              <a:rPr lang="en-US" dirty="0" err="1"/>
              <a:t>workshopu</a:t>
            </a:r>
            <a:r>
              <a:rPr lang="en-US" dirty="0"/>
              <a:t> ”Where is the borderline of plagiarism?” (Glendinning, </a:t>
            </a:r>
            <a:r>
              <a:rPr lang="en-US" dirty="0" err="1"/>
              <a:t>Foltýnek</a:t>
            </a:r>
            <a:r>
              <a:rPr lang="en-US" dirty="0"/>
              <a:t>, </a:t>
            </a:r>
            <a:r>
              <a:rPr lang="en-US" dirty="0" err="1"/>
              <a:t>Dlabolová</a:t>
            </a:r>
            <a:r>
              <a:rPr lang="en-US" dirty="0"/>
              <a:t>)</a:t>
            </a:r>
          </a:p>
          <a:p>
            <a:pPr lvl="1"/>
            <a:r>
              <a:rPr lang="cs-CZ" dirty="0">
                <a:hlinkClick r:id="rId3"/>
              </a:rPr>
              <a:t>http://www.academicintegrity.eu/wp/materials/where-is-the-borderline-of-plagiarism/</a:t>
            </a:r>
            <a:endParaRPr lang="cs-CZ" dirty="0"/>
          </a:p>
          <a:p>
            <a:pPr lvl="1"/>
            <a:r>
              <a:rPr lang="cs-CZ" dirty="0"/>
              <a:t>Ve formě </a:t>
            </a:r>
            <a:r>
              <a:rPr lang="cs-CZ" dirty="0" err="1"/>
              <a:t>webináře</a:t>
            </a:r>
            <a:r>
              <a:rPr lang="cs-CZ" dirty="0"/>
              <a:t> v AJ: </a:t>
            </a:r>
            <a:r>
              <a:rPr lang="cs-CZ" dirty="0">
                <a:hlinkClick r:id="rId4"/>
              </a:rPr>
              <a:t>http://www.academicintegrity.eu/wp/materials/its-never-too-early-to-start-with-academic-integrity/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14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autorce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Dita Dlabolová </a:t>
            </a:r>
            <a:r>
              <a:rPr lang="cs-CZ" dirty="0"/>
              <a:t>(</a:t>
            </a:r>
            <a:r>
              <a:rPr lang="cs-CZ" dirty="0">
                <a:hlinkClick r:id="rId2"/>
              </a:rPr>
              <a:t>dita.dlabolova@mendelu.cz</a:t>
            </a:r>
            <a:r>
              <a:rPr lang="cs-CZ" dirty="0"/>
              <a:t>)</a:t>
            </a:r>
          </a:p>
          <a:p>
            <a:pPr marL="457200" lvl="1" indent="0">
              <a:buNone/>
            </a:pPr>
            <a:r>
              <a:rPr lang="cs-CZ" i="1" dirty="0"/>
              <a:t>Mendelova univerzita v Brně</a:t>
            </a:r>
          </a:p>
          <a:p>
            <a:pPr marL="457200" lvl="1" indent="0">
              <a:buNone/>
            </a:pPr>
            <a:r>
              <a:rPr lang="cs-CZ" dirty="0"/>
              <a:t>Ústav informatiky, Provozně ekonomická fakulta</a:t>
            </a:r>
          </a:p>
          <a:p>
            <a:pPr marL="457200" lvl="1" indent="0">
              <a:buNone/>
            </a:pPr>
            <a:r>
              <a:rPr lang="cs-CZ" dirty="0">
                <a:hlinkClick r:id="rId3"/>
              </a:rPr>
              <a:t>www.mendelu.cz</a:t>
            </a:r>
            <a:r>
              <a:rPr lang="cs-CZ" dirty="0"/>
              <a:t> 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i="1" dirty="0" err="1"/>
              <a:t>European</a:t>
            </a:r>
            <a:r>
              <a:rPr lang="cs-CZ" i="1" dirty="0"/>
              <a:t> Network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Academic</a:t>
            </a:r>
            <a:r>
              <a:rPr lang="cs-CZ" i="1" dirty="0"/>
              <a:t> Integrity</a:t>
            </a:r>
          </a:p>
          <a:p>
            <a:pPr marL="457200" lvl="1" indent="0">
              <a:buNone/>
            </a:pPr>
            <a:r>
              <a:rPr lang="cs-CZ" dirty="0">
                <a:hlinkClick r:id="rId4"/>
              </a:rPr>
              <a:t>www.academicintegrity.eu</a:t>
            </a:r>
            <a:r>
              <a:rPr lang="cs-CZ" dirty="0"/>
              <a:t> </a:t>
            </a:r>
          </a:p>
          <a:p>
            <a:pPr lvl="1"/>
            <a:endParaRPr lang="cs-CZ" dirty="0"/>
          </a:p>
          <a:p>
            <a:r>
              <a:rPr lang="cs-CZ" dirty="0"/>
              <a:t>Materiál byl vytvořen pro studenty předmětů Bakalářský a Diplomový seminář v LS 2019/2020.</a:t>
            </a:r>
          </a:p>
          <a:p>
            <a:r>
              <a:rPr lang="cs-CZ" dirty="0"/>
              <a:t>Prezentace je dostupná na:</a:t>
            </a:r>
            <a:br>
              <a:rPr lang="cs-CZ" dirty="0"/>
            </a:br>
            <a:r>
              <a:rPr lang="cs-CZ" dirty="0">
                <a:hlinkClick r:id="rId5"/>
              </a:rPr>
              <a:t>http://www.academicintegrity.eu/wp/materials/citace-a-prace-se-zdroji/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994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07356" y="2917910"/>
            <a:ext cx="5729288" cy="576064"/>
          </a:xfrm>
        </p:spPr>
        <p:txBody>
          <a:bodyPr>
            <a:noAutofit/>
          </a:bodyPr>
          <a:lstStyle/>
          <a:p>
            <a:r>
              <a:rPr lang="cs-CZ" altLang="ko-KR" sz="4000" dirty="0">
                <a:solidFill>
                  <a:schemeClr val="accent1"/>
                </a:solidFill>
                <a:latin typeface="+mn-lt"/>
              </a:rPr>
              <a:t>Proč je potřeba uvádět odkazy na zdroje, které jsme používali?</a:t>
            </a:r>
          </a:p>
        </p:txBody>
      </p:sp>
      <p:sp>
        <p:nvSpPr>
          <p:cNvPr id="24" name="Oval 4"/>
          <p:cNvSpPr/>
          <p:nvPr/>
        </p:nvSpPr>
        <p:spPr>
          <a:xfrm>
            <a:off x="750314" y="2579574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8000" b="1" dirty="0">
                <a:solidFill>
                  <a:schemeClr val="accent1"/>
                </a:solidFill>
              </a:rPr>
              <a:t>?</a:t>
            </a:r>
            <a:endParaRPr lang="ko-KR" altLang="en-US" sz="8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73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Licenční</a:t>
            </a:r>
            <a:r>
              <a:rPr lang="en-US" dirty="0"/>
              <a:t> </a:t>
            </a:r>
            <a:r>
              <a:rPr lang="en-US" dirty="0" err="1"/>
              <a:t>informace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71612"/>
            <a:ext cx="8219256" cy="476569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cs-CZ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: </a:t>
            </a:r>
            <a:r>
              <a:rPr lang="cs-CZ" i="1" dirty="0"/>
              <a:t>Citace a práce se zdroji</a:t>
            </a:r>
            <a:endParaRPr lang="en-US" i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 err="1"/>
              <a:t>Attribute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to </a:t>
            </a:r>
            <a:r>
              <a:rPr lang="cs-CZ" dirty="0" err="1"/>
              <a:t>name</a:t>
            </a:r>
            <a:r>
              <a:rPr lang="cs-CZ" dirty="0"/>
              <a:t>: </a:t>
            </a:r>
            <a:r>
              <a:rPr lang="en-US" i="1" dirty="0" err="1"/>
              <a:t>Dita</a:t>
            </a:r>
            <a:r>
              <a:rPr lang="en-US" i="1" dirty="0"/>
              <a:t> </a:t>
            </a:r>
            <a:r>
              <a:rPr lang="en-US" i="1" dirty="0" err="1"/>
              <a:t>Dlabolov</a:t>
            </a:r>
            <a:r>
              <a:rPr lang="cs-CZ" i="1" dirty="0"/>
              <a:t>á </a:t>
            </a:r>
            <a:r>
              <a:rPr lang="en-US" i="1" dirty="0"/>
              <a:t>(</a:t>
            </a:r>
            <a:r>
              <a:rPr lang="en-US" i="1" dirty="0" err="1"/>
              <a:t>dita.dlabolova@mendelu.cz</a:t>
            </a:r>
            <a:r>
              <a:rPr lang="en-US" i="1" dirty="0"/>
              <a:t>)</a:t>
            </a:r>
            <a:endParaRPr lang="cs-CZ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 err="1"/>
              <a:t>Licensed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: </a:t>
            </a:r>
            <a:r>
              <a:rPr lang="en-US" dirty="0">
                <a:hlinkClick r:id="rId3"/>
              </a:rPr>
              <a:t>Creative Commons Attribution-</a:t>
            </a:r>
            <a:r>
              <a:rPr lang="en-US" dirty="0" err="1">
                <a:hlinkClick r:id="rId3"/>
              </a:rPr>
              <a:t>ShareAlike</a:t>
            </a:r>
            <a:r>
              <a:rPr lang="en-US" dirty="0">
                <a:hlinkClick r:id="rId3"/>
              </a:rPr>
              <a:t> 4.0 International License</a:t>
            </a:r>
            <a:endParaRPr lang="en-US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cs-CZ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 err="1"/>
              <a:t>Attribute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following</a:t>
            </a:r>
            <a:r>
              <a:rPr lang="cs-CZ" dirty="0"/>
              <a:t> text: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1" dirty="0"/>
              <a:t>Citace a práce se zdroji</a:t>
            </a:r>
            <a:r>
              <a:rPr lang="en-US" i="1" dirty="0"/>
              <a:t> </a:t>
            </a:r>
            <a:r>
              <a:rPr lang="en-US" dirty="0"/>
              <a:t>by </a:t>
            </a:r>
            <a:r>
              <a:rPr lang="en-US" i="1" dirty="0" err="1"/>
              <a:t>Dita</a:t>
            </a:r>
            <a:r>
              <a:rPr lang="en-US" i="1" dirty="0"/>
              <a:t> </a:t>
            </a:r>
            <a:r>
              <a:rPr lang="en-US" i="1" dirty="0" err="1"/>
              <a:t>Dlabolov</a:t>
            </a:r>
            <a:r>
              <a:rPr lang="cs-CZ" i="1" dirty="0"/>
              <a:t>á </a:t>
            </a:r>
            <a:r>
              <a:rPr lang="en-US" i="1" dirty="0"/>
              <a:t>(dita.dlabolova@mendelu.cz) </a:t>
            </a:r>
            <a:r>
              <a:rPr lang="en-US" dirty="0"/>
              <a:t>is licensed under a </a:t>
            </a:r>
            <a:r>
              <a:rPr lang="en-US" dirty="0">
                <a:hlinkClick r:id="rId3"/>
              </a:rPr>
              <a:t>Creative Commons Attribution-</a:t>
            </a:r>
            <a:r>
              <a:rPr lang="en-US" dirty="0" err="1">
                <a:hlinkClick r:id="rId3"/>
              </a:rPr>
              <a:t>ShareAlike</a:t>
            </a:r>
            <a:r>
              <a:rPr lang="en-US" dirty="0">
                <a:hlinkClick r:id="rId3"/>
              </a:rPr>
              <a:t> 4.0 International License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1030" name="Picture 6" descr="https://mirrors.creativecommons.org/presskit/buttons/88x31/png/by-s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58" y="1253331"/>
            <a:ext cx="2184283" cy="76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11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4D6F04-B658-7B45-B52D-642CF54AC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Podívejte se na krátké video o tom, proč jsou citace důležité:</a:t>
            </a:r>
            <a:r>
              <a:rPr lang="cs-CZ" i="1" dirty="0"/>
              <a:t> </a:t>
            </a:r>
            <a:r>
              <a:rPr lang="cs-CZ" dirty="0">
                <a:hlinkClick r:id="rId2"/>
              </a:rPr>
              <a:t>http://www.academicintegrity.eu/wp/materials/explainer-video-why-citations/</a:t>
            </a:r>
            <a:endParaRPr lang="cs-CZ" dirty="0"/>
          </a:p>
          <a:p>
            <a:r>
              <a:rPr lang="cs-CZ" dirty="0"/>
              <a:t>Pro doplnění si ještě přečtěte v online knize </a:t>
            </a:r>
            <a:r>
              <a:rPr lang="cs-CZ" b="1" dirty="0"/>
              <a:t>Jak citovat </a:t>
            </a:r>
            <a:r>
              <a:rPr lang="cs-CZ" dirty="0"/>
              <a:t>(</a:t>
            </a:r>
            <a:r>
              <a:rPr lang="cs-CZ" dirty="0">
                <a:hlinkClick r:id="rId3"/>
              </a:rPr>
              <a:t>https://kuk.muni.cz/animace/eiz/pdf.php?file=publikacni_etika/citace.pdf</a:t>
            </a:r>
            <a:r>
              <a:rPr lang="cs-CZ" dirty="0"/>
              <a:t>)</a:t>
            </a:r>
            <a:r>
              <a:rPr lang="cs-CZ" i="1" dirty="0"/>
              <a:t> </a:t>
            </a:r>
            <a:r>
              <a:rPr lang="cs-CZ" dirty="0"/>
              <a:t>kapitoly:</a:t>
            </a:r>
          </a:p>
          <a:p>
            <a:pPr lvl="1"/>
            <a:r>
              <a:rPr lang="cs-CZ" i="1" dirty="0"/>
              <a:t>Proč citujeme </a:t>
            </a:r>
            <a:r>
              <a:rPr lang="cs-CZ" dirty="0"/>
              <a:t>(str. 3)</a:t>
            </a:r>
          </a:p>
          <a:p>
            <a:pPr lvl="1"/>
            <a:r>
              <a:rPr lang="cs-CZ" i="1" dirty="0"/>
              <a:t>Hlavně se nedopustit plagiátorství </a:t>
            </a:r>
            <a:r>
              <a:rPr lang="cs-CZ" dirty="0"/>
              <a:t>(str. 4 a 5)</a:t>
            </a:r>
          </a:p>
          <a:p>
            <a:endParaRPr lang="cs-CZ" i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93FF36-05B3-6A46-955A-D56272D548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800" b="0" i="0" u="none" strike="noStrike" cap="none" baseline="0" smtClean="0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cs-CZ" sz="1800" b="0" i="0" u="none" strike="noStrike" cap="none" baseline="0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AC65074-A72C-3D47-B0F8-9A4D61D1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citovat a uvádět zdroje?</a:t>
            </a:r>
          </a:p>
        </p:txBody>
      </p:sp>
    </p:spTree>
    <p:extLst>
      <p:ext uri="{BB962C8B-B14F-4D97-AF65-F5344CB8AC3E}">
        <p14:creationId xmlns:p14="http://schemas.microsoft.com/office/powerpoint/2010/main" val="290362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citovat a uvádět zdroje?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Důvěryhodnost autora</a:t>
            </a:r>
          </a:p>
          <a:p>
            <a:r>
              <a:rPr lang="cs-CZ" dirty="0"/>
              <a:t>Ocenění práce ostatních</a:t>
            </a:r>
          </a:p>
          <a:p>
            <a:r>
              <a:rPr lang="cs-CZ" dirty="0"/>
              <a:t>Umožnit čtenářům dohledat původní zdroje a informace v nich</a:t>
            </a:r>
          </a:p>
          <a:p>
            <a:r>
              <a:rPr lang="cs-CZ" dirty="0"/>
              <a:t>Prevence plagiátorství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66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se zdroji – základní 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Doslovná citace </a:t>
            </a:r>
            <a:r>
              <a:rPr lang="cs-CZ" dirty="0"/>
              <a:t>= vyznačená (odlišná od okolního textu), používat minimálně, pouze v nezbytných případech</a:t>
            </a:r>
          </a:p>
          <a:p>
            <a:pPr lvl="1"/>
            <a:r>
              <a:rPr lang="cs-CZ" dirty="0"/>
              <a:t>Terminátor říká: </a:t>
            </a:r>
            <a:r>
              <a:rPr lang="cs-CZ" dirty="0">
                <a:solidFill>
                  <a:srgbClr val="0066B3"/>
                </a:solidFill>
              </a:rPr>
              <a:t>„</a:t>
            </a:r>
            <a:r>
              <a:rPr lang="cs-CZ" i="1" dirty="0" err="1">
                <a:solidFill>
                  <a:srgbClr val="0066B3"/>
                </a:solidFill>
              </a:rPr>
              <a:t>I‘ll</a:t>
            </a:r>
            <a:r>
              <a:rPr lang="cs-CZ" i="1" dirty="0">
                <a:solidFill>
                  <a:srgbClr val="0066B3"/>
                </a:solidFill>
              </a:rPr>
              <a:t> </a:t>
            </a:r>
            <a:r>
              <a:rPr lang="cs-CZ" i="1" dirty="0" err="1">
                <a:solidFill>
                  <a:srgbClr val="0066B3"/>
                </a:solidFill>
              </a:rPr>
              <a:t>be</a:t>
            </a:r>
            <a:r>
              <a:rPr lang="cs-CZ" i="1" dirty="0">
                <a:solidFill>
                  <a:srgbClr val="0066B3"/>
                </a:solidFill>
              </a:rPr>
              <a:t> </a:t>
            </a:r>
            <a:r>
              <a:rPr lang="cs-CZ" i="1" dirty="0" err="1">
                <a:solidFill>
                  <a:srgbClr val="0066B3"/>
                </a:solidFill>
              </a:rPr>
              <a:t>back</a:t>
            </a:r>
            <a:r>
              <a:rPr lang="cs-CZ" i="1" dirty="0">
                <a:solidFill>
                  <a:srgbClr val="0066B3"/>
                </a:solidFill>
              </a:rPr>
              <a:t>.“</a:t>
            </a:r>
          </a:p>
          <a:p>
            <a:r>
              <a:rPr lang="cs-CZ" i="1" dirty="0"/>
              <a:t>Parafráze </a:t>
            </a:r>
            <a:r>
              <a:rPr lang="cs-CZ" dirty="0"/>
              <a:t>= vlastními slovy myšlenky jiných autorů (vždy by mělo být jasné, co od kterého autora pochází)</a:t>
            </a:r>
          </a:p>
          <a:p>
            <a:pPr lvl="1"/>
            <a:r>
              <a:rPr lang="cs-CZ" dirty="0">
                <a:solidFill>
                  <a:srgbClr val="0066B3"/>
                </a:solidFill>
              </a:rPr>
              <a:t>Terminátor se opět ocitne na tomto místě.</a:t>
            </a:r>
          </a:p>
          <a:p>
            <a:pPr lvl="1"/>
            <a:endParaRPr lang="cs-CZ" dirty="0">
              <a:solidFill>
                <a:srgbClr val="0066B3"/>
              </a:solidFill>
            </a:endParaRPr>
          </a:p>
          <a:p>
            <a:pPr marL="457200" lvl="1" indent="0">
              <a:buNone/>
            </a:pPr>
            <a:endParaRPr lang="cs-CZ" dirty="0">
              <a:solidFill>
                <a:srgbClr val="006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9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07356" y="2917910"/>
            <a:ext cx="5729288" cy="576064"/>
          </a:xfrm>
        </p:spPr>
        <p:txBody>
          <a:bodyPr>
            <a:noAutofit/>
          </a:bodyPr>
          <a:lstStyle/>
          <a:p>
            <a:r>
              <a:rPr lang="cs-CZ" altLang="ko-KR" sz="4000" dirty="0">
                <a:solidFill>
                  <a:schemeClr val="accent1"/>
                </a:solidFill>
                <a:latin typeface="+mn-lt"/>
              </a:rPr>
              <a:t>Kdy je vhodné použít doslovnou citaci?</a:t>
            </a:r>
          </a:p>
        </p:txBody>
      </p:sp>
      <p:sp>
        <p:nvSpPr>
          <p:cNvPr id="24" name="Oval 4"/>
          <p:cNvSpPr/>
          <p:nvPr/>
        </p:nvSpPr>
        <p:spPr>
          <a:xfrm>
            <a:off x="750314" y="2579574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8000" b="1" dirty="0">
                <a:solidFill>
                  <a:schemeClr val="accent1"/>
                </a:solidFill>
              </a:rPr>
              <a:t>?</a:t>
            </a:r>
            <a:endParaRPr lang="ko-KR" altLang="en-US" sz="8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33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07356" y="2917910"/>
            <a:ext cx="5729288" cy="576064"/>
          </a:xfrm>
        </p:spPr>
        <p:txBody>
          <a:bodyPr>
            <a:noAutofit/>
          </a:bodyPr>
          <a:lstStyle/>
          <a:p>
            <a:r>
              <a:rPr lang="cs-CZ" altLang="ko-KR" sz="4000" dirty="0">
                <a:solidFill>
                  <a:schemeClr val="accent1"/>
                </a:solidFill>
                <a:latin typeface="+mn-lt"/>
              </a:rPr>
              <a:t>Kdy se nemusíme odkazovat na zdroj?</a:t>
            </a:r>
          </a:p>
        </p:txBody>
      </p:sp>
      <p:sp>
        <p:nvSpPr>
          <p:cNvPr id="24" name="Oval 4"/>
          <p:cNvSpPr/>
          <p:nvPr/>
        </p:nvSpPr>
        <p:spPr>
          <a:xfrm>
            <a:off x="750314" y="2579574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8000" b="1" dirty="0">
                <a:solidFill>
                  <a:schemeClr val="accent1"/>
                </a:solidFill>
              </a:rPr>
              <a:t>?</a:t>
            </a:r>
            <a:endParaRPr lang="ko-KR" altLang="en-US" sz="8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59973"/>
      </p:ext>
    </p:extLst>
  </p:cSld>
  <p:clrMapOvr>
    <a:masterClrMapping/>
  </p:clrMapOvr>
</p:sld>
</file>

<file path=ppt/theme/theme1.xml><?xml version="1.0" encoding="utf-8"?>
<a:theme xmlns:a="http://schemas.openxmlformats.org/drawingml/2006/main" name="Muj">
  <a:themeElements>
    <a:clrScheme name="Vlastní 6">
      <a:dk1>
        <a:srgbClr val="373737"/>
      </a:dk1>
      <a:lt1>
        <a:sysClr val="window" lastClr="FFFFFF"/>
      </a:lt1>
      <a:dk2>
        <a:srgbClr val="828282"/>
      </a:dk2>
      <a:lt2>
        <a:srgbClr val="FFFFFF"/>
      </a:lt2>
      <a:accent1>
        <a:srgbClr val="4052AA"/>
      </a:accent1>
      <a:accent2>
        <a:srgbClr val="B00004"/>
      </a:accent2>
      <a:accent3>
        <a:srgbClr val="009200"/>
      </a:accent3>
      <a:accent4>
        <a:srgbClr val="FFC000"/>
      </a:accent4>
      <a:accent5>
        <a:srgbClr val="7030A0"/>
      </a:accent5>
      <a:accent6>
        <a:srgbClr val="828282"/>
      </a:accent6>
      <a:hlink>
        <a:srgbClr val="2F40BB"/>
      </a:hlink>
      <a:folHlink>
        <a:srgbClr val="7030A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j" id="{9986B836-C353-4509-88CD-F0E1ADD35B46}" vid="{29A23D55-1970-40BB-9065-9154D6FF4844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8201</TotalTime>
  <Words>1947</Words>
  <Application>Microsoft Macintosh PowerPoint</Application>
  <PresentationFormat>Předvádění na obrazovce (4:3)</PresentationFormat>
  <Paragraphs>227</Paragraphs>
  <Slides>40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Arial</vt:lpstr>
      <vt:lpstr>Calibri Light</vt:lpstr>
      <vt:lpstr>Calibri</vt:lpstr>
      <vt:lpstr>Muj</vt:lpstr>
      <vt:lpstr>Citace a práce se zdroji</vt:lpstr>
      <vt:lpstr>Obsah přednášky</vt:lpstr>
      <vt:lpstr>Prezentace aplikace PowerPoint</vt:lpstr>
      <vt:lpstr>Prezentace aplikace PowerPoint</vt:lpstr>
      <vt:lpstr>Proč citovat a uvádět zdroje?</vt:lpstr>
      <vt:lpstr>Proč citovat a uvádět zdroje?</vt:lpstr>
      <vt:lpstr>Práce se zdroji – základní pojmy</vt:lpstr>
      <vt:lpstr>Prezentace aplikace PowerPoint</vt:lpstr>
      <vt:lpstr>Prezentace aplikace PowerPoint</vt:lpstr>
      <vt:lpstr>Správná parafráze?</vt:lpstr>
      <vt:lpstr>Práce se zdroji – základní pojmy</vt:lpstr>
      <vt:lpstr>Norma ČSN IS0 690</vt:lpstr>
      <vt:lpstr>Složitější citace: sekundární citace</vt:lpstr>
      <vt:lpstr>Sekundární citace</vt:lpstr>
      <vt:lpstr>Citační metody normy ČSN IS0 690</vt:lpstr>
      <vt:lpstr>Citační desatero</vt:lpstr>
      <vt:lpstr>Citační manažery</vt:lpstr>
      <vt:lpstr>Prezentace aplikace PowerPoint</vt:lpstr>
      <vt:lpstr>Prezentace aplikace PowerPoint</vt:lpstr>
      <vt:lpstr>Prezentace aplikace PowerPoint</vt:lpstr>
      <vt:lpstr>Autorský zákon</vt:lpstr>
      <vt:lpstr>Definice plagiátorství</vt:lpstr>
      <vt:lpstr>Příklad plagiátorství</vt:lpstr>
      <vt:lpstr>Detekce plagiátorství</vt:lpstr>
      <vt:lpstr>Nevěřte procentům!</vt:lpstr>
      <vt:lpstr>Prezentace aplikace PowerPoint</vt:lpstr>
      <vt:lpstr>Kde je hranice mezi chybou a plagiátorstvím? </vt:lpstr>
      <vt:lpstr>Scénář č. 1</vt:lpstr>
      <vt:lpstr>Scénář č. 2</vt:lpstr>
      <vt:lpstr>Scénář č. 3</vt:lpstr>
      <vt:lpstr>Scénář č. 4</vt:lpstr>
      <vt:lpstr>Scénář č. 5</vt:lpstr>
      <vt:lpstr>Scénář č. 6, 7, 8</vt:lpstr>
      <vt:lpstr>Kde je hranice…: Vyhodnocení</vt:lpstr>
      <vt:lpstr>Psaní prací na zakázku je také forma plagiátorství!</vt:lpstr>
      <vt:lpstr>Zdroje informací</vt:lpstr>
      <vt:lpstr>Prezentace aplikace PowerPoint</vt:lpstr>
      <vt:lpstr>Použité zdroje pro tuto prezentaci</vt:lpstr>
      <vt:lpstr>O autorce</vt:lpstr>
      <vt:lpstr>Licenční informace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Storing in Computer</dc:title>
  <dc:creator>didl</dc:creator>
  <cp:lastModifiedBy>Dita Dlabolová</cp:lastModifiedBy>
  <cp:revision>103</cp:revision>
  <dcterms:modified xsi:type="dcterms:W3CDTF">2020-03-20T12:24:28Z</dcterms:modified>
</cp:coreProperties>
</file>