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5"/>
  </p:notesMasterIdLst>
  <p:sldIdLst>
    <p:sldId id="309" r:id="rId2"/>
    <p:sldId id="343" r:id="rId3"/>
    <p:sldId id="344" r:id="rId4"/>
    <p:sldId id="345" r:id="rId5"/>
    <p:sldId id="346" r:id="rId6"/>
    <p:sldId id="372" r:id="rId7"/>
    <p:sldId id="373" r:id="rId8"/>
    <p:sldId id="348" r:id="rId9"/>
    <p:sldId id="347" r:id="rId10"/>
    <p:sldId id="349" r:id="rId11"/>
    <p:sldId id="366" r:id="rId12"/>
    <p:sldId id="365" r:id="rId13"/>
    <p:sldId id="355" r:id="rId14"/>
    <p:sldId id="352" r:id="rId15"/>
    <p:sldId id="357" r:id="rId16"/>
    <p:sldId id="358" r:id="rId17"/>
    <p:sldId id="359" r:id="rId18"/>
    <p:sldId id="360" r:id="rId19"/>
    <p:sldId id="354" r:id="rId20"/>
    <p:sldId id="353" r:id="rId21"/>
    <p:sldId id="367" r:id="rId22"/>
    <p:sldId id="368" r:id="rId23"/>
    <p:sldId id="375" r:id="rId24"/>
    <p:sldId id="374" r:id="rId25"/>
    <p:sldId id="370" r:id="rId26"/>
    <p:sldId id="369" r:id="rId27"/>
    <p:sldId id="350" r:id="rId28"/>
    <p:sldId id="351" r:id="rId29"/>
    <p:sldId id="361" r:id="rId30"/>
    <p:sldId id="364" r:id="rId31"/>
    <p:sldId id="362" r:id="rId32"/>
    <p:sldId id="363" r:id="rId33"/>
    <p:sldId id="371" r:id="rId3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8EFAF8DB-A969-4135-B19A-87D8D207BB21}">
          <p14:sldIdLst>
            <p14:sldId id="309"/>
            <p14:sldId id="343"/>
            <p14:sldId id="344"/>
            <p14:sldId id="345"/>
            <p14:sldId id="346"/>
            <p14:sldId id="372"/>
            <p14:sldId id="373"/>
            <p14:sldId id="348"/>
            <p14:sldId id="347"/>
            <p14:sldId id="349"/>
            <p14:sldId id="366"/>
            <p14:sldId id="365"/>
            <p14:sldId id="355"/>
            <p14:sldId id="352"/>
            <p14:sldId id="357"/>
            <p14:sldId id="358"/>
            <p14:sldId id="359"/>
            <p14:sldId id="360"/>
            <p14:sldId id="354"/>
            <p14:sldId id="353"/>
            <p14:sldId id="367"/>
            <p14:sldId id="368"/>
            <p14:sldId id="375"/>
            <p14:sldId id="374"/>
            <p14:sldId id="370"/>
            <p14:sldId id="369"/>
            <p14:sldId id="350"/>
            <p14:sldId id="351"/>
            <p14:sldId id="361"/>
            <p14:sldId id="364"/>
            <p14:sldId id="362"/>
            <p14:sldId id="363"/>
            <p14:sldId id="3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7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3833" userDrawn="1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pos="21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7" autoAdjust="0"/>
    <p:restoredTop sz="86410" autoAdjust="0"/>
  </p:normalViewPr>
  <p:slideViewPr>
    <p:cSldViewPr snapToGrid="0">
      <p:cViewPr varScale="1">
        <p:scale>
          <a:sx n="80" d="100"/>
          <a:sy n="80" d="100"/>
        </p:scale>
        <p:origin x="876" y="56"/>
      </p:cViewPr>
      <p:guideLst>
        <p:guide orient="horz" pos="2187"/>
        <p:guide pos="2880"/>
        <p:guide pos="3833"/>
        <p:guide orient="horz" pos="1620"/>
        <p:guide pos="21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5130F-6DD1-4461-9104-A51571DA2431}" type="datetimeFigureOut">
              <a:rPr lang="cs-CZ" smtClean="0"/>
              <a:t>27.10.2020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BB758-5CCA-4FC4-A17D-E88687967B5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25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law-and-policy-in-higher-education/law-and-policy-in-higher-education-6be381f9be0a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0754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998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3344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71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780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667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You can see some questions and answers about revocation of degrees from the article by</a:t>
            </a:r>
            <a:r>
              <a:rPr lang="en-US" b="1" baseline="0" dirty="0" smtClean="0"/>
              <a:t> </a:t>
            </a:r>
            <a:r>
              <a:rPr lang="en-US" b="1" dirty="0" smtClean="0"/>
              <a:t>Gary </a:t>
            </a:r>
            <a:r>
              <a:rPr lang="en-US" b="1" dirty="0" err="1" smtClean="0"/>
              <a:t>Pavela</a:t>
            </a:r>
            <a:r>
              <a:rPr lang="en-US" b="1" dirty="0" smtClean="0"/>
              <a:t> (2014) “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Law and Policy in Higher Education”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 </a:t>
            </a:r>
            <a:r>
              <a:rPr lang="en-US" b="1" dirty="0" smtClean="0">
                <a:hlinkClick r:id="rId3"/>
              </a:rPr>
              <a:t>https://medium.com/law-and-policy-in-higher-education/law-and-policy-in-higher-education-6be381f9be0a</a:t>
            </a:r>
            <a:endParaRPr lang="en-US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0944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z-Latn-AZ" b="1" dirty="0" smtClean="0"/>
              <a:t>You can also read the article by</a:t>
            </a:r>
            <a:r>
              <a:rPr lang="az-Latn-AZ" b="1" baseline="0" dirty="0" smtClean="0"/>
              <a:t> </a:t>
            </a:r>
            <a:r>
              <a:rPr lang="fr-FR" sz="1200" b="1" i="0" u="none" strike="noStrike" kern="1200" cap="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J. A. AUNIÓN</a:t>
            </a:r>
            <a:r>
              <a:rPr lang="az-Latn-AZ" sz="1200" b="1" i="0" u="none" strike="noStrike" kern="1200" cap="all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(2013) </a:t>
            </a:r>
            <a:r>
              <a:rPr lang="en-US" sz="1200" b="1" i="0" u="none" strike="noStrike" kern="1200" cap="all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will not copy, I will not copy...”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PAIS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https://english.elpais.com/elpais/2013/09/23/inenglish/1379941258_033175.html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984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2422" y="1371599"/>
            <a:ext cx="8612659" cy="1408777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62631" y="2926214"/>
            <a:ext cx="5072449" cy="847606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4747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662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27.10.2020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718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27.10.2020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986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27.10.2020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822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3568" y="1275607"/>
            <a:ext cx="7772400" cy="918102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Název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517744"/>
            <a:ext cx="6400800" cy="43204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Datum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03649" y="3057525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smtClean="0"/>
              <a:t>Hodina</a:t>
            </a:r>
            <a:endParaRPr lang="en-US" dirty="0"/>
          </a:p>
        </p:txBody>
      </p:sp>
      <p:sp>
        <p:nvSpPr>
          <p:cNvPr id="14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475658" y="397590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Ing. Dita Dlabolová</a:t>
            </a:r>
            <a:endParaRPr lang="en-US" dirty="0"/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9" y="19548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smtClean="0"/>
              <a:t>Předmět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28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418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3846"/>
            <a:ext cx="7886700" cy="4358878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148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27.10.2020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592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27.10.2020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29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2" y="273846"/>
            <a:ext cx="7886700" cy="99417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1" cy="276344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27.10.2020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38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27.10.2020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33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27.10.2020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4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27.10.2020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925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1" y="86723"/>
            <a:ext cx="1442720" cy="123015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" y="4766307"/>
            <a:ext cx="9141619" cy="274801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 smtClean="0"/>
              <a:t>Kliknutím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Kliknutím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styly</a:t>
            </a:r>
            <a:r>
              <a:rPr lang="en-US" noProof="0" dirty="0" smtClean="0"/>
              <a:t> </a:t>
            </a:r>
            <a:r>
              <a:rPr lang="en-US" noProof="0" dirty="0" err="1" smtClean="0"/>
              <a:t>předlohy</a:t>
            </a:r>
            <a:r>
              <a:rPr lang="en-US" noProof="0" dirty="0" smtClean="0"/>
              <a:t> </a:t>
            </a:r>
            <a:r>
              <a:rPr lang="en-US" noProof="0" dirty="0" err="1" smtClean="0"/>
              <a:t>textu</a:t>
            </a:r>
            <a:r>
              <a:rPr lang="en-US" noProof="0" dirty="0" smtClean="0"/>
              <a:t>.</a:t>
            </a:r>
          </a:p>
          <a:p>
            <a:pPr lvl="1"/>
            <a:r>
              <a:rPr lang="en-US" noProof="0" dirty="0" err="1" smtClean="0"/>
              <a:t>Druhá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Třetí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Čtvrtá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Pátá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E6784AC-797A-45F2-B2C8-8D7DEEADE390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340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07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99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europapont/5335848500/in/photostream/" TargetMode="External"/><Relationship Id="rId2" Type="http://schemas.openxmlformats.org/officeDocument/2006/relationships/hyperlink" Target="https://www.flickr.com/photos/europapont/page21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hyperlink" Target="https://creativecommons.org/licenses/by/2.0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yalizad1@mendelu.c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hyperlink" Target="http://vizual.upol.cz/logotypy.html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ct24.ceskatelevize.cz/regiony/2852324-studentka-mela-u-statnic-v-uchu-sluchatko-univerzita-ji-chtela-odebrat-titul-soud" TargetMode="External"/><Relationship Id="rId3" Type="http://schemas.openxmlformats.org/officeDocument/2006/relationships/hyperlink" Target="https://time.com/3491095/john-walsh-plagiarism/" TargetMode="External"/><Relationship Id="rId7" Type="http://schemas.openxmlformats.org/officeDocument/2006/relationships/hyperlink" Target="https://www.bbc.com/news/world-europe-21395102" TargetMode="External"/><Relationship Id="rId2" Type="http://schemas.openxmlformats.org/officeDocument/2006/relationships/hyperlink" Target="https://www.bustle.com/articles/43835-sen-john-walsh-loses-army-war-college-degree-over-plagiarism-scanda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ition.cnn.com/2013/02/06/world/europe/german-minister-plagiarism/index.html" TargetMode="External"/><Relationship Id="rId5" Type="http://schemas.openxmlformats.org/officeDocument/2006/relationships/hyperlink" Target="https://www.theguardian.com/world/2011/mar/01/german-defence-minister-resigns-plagiarism" TargetMode="External"/><Relationship Id="rId4" Type="http://schemas.openxmlformats.org/officeDocument/2006/relationships/hyperlink" Target="https://retractionwatch.com/2017/04/21/chemist-wins-injunction-university-trying-revoke-degree/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ytimes.com/2012/04/03/world/europe/hungarian-president-pal-schmitt-resigns-amid-plagiarism-scandal.html" TargetMode="External"/><Relationship Id="rId3" Type="http://schemas.openxmlformats.org/officeDocument/2006/relationships/hyperlink" Target="https://www.acatiimi.fi/7_2016/14.php" TargetMode="External"/><Relationship Id="rId7" Type="http://schemas.openxmlformats.org/officeDocument/2006/relationships/hyperlink" Target="https://www.theguardian.com/world/2018/sep/12/spain-health-minister-carmen-monton-resigns-masters-degree-irregularities" TargetMode="External"/><Relationship Id="rId2" Type="http://schemas.openxmlformats.org/officeDocument/2006/relationships/hyperlink" Target="https://www.japantimes.co.jp/life/2013/01/16/digital/cv-frauds-revealed-by-diligent-online-fact-check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Admin\Downloads\%20%20%20https:\www.theguardian.com\world\2018\sep\12\spain-health-minister-carmen-monton-resigns-masters-degree-irregularities" TargetMode="External"/><Relationship Id="rId5" Type="http://schemas.openxmlformats.org/officeDocument/2006/relationships/hyperlink" Target="https://english.elpais.com/elpais/2018/04/10/inenglish/1523345735_964396.html" TargetMode="External"/><Relationship Id="rId4" Type="http://schemas.openxmlformats.org/officeDocument/2006/relationships/hyperlink" Target="https://english.elpais.com/elpais/2018/04/17/inenglish/1523950657_212474.html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globalnews.ca/news/4467017/university-of-calgary-judge-masters-degree-plagiarism/" TargetMode="External"/><Relationship Id="rId3" Type="http://schemas.openxmlformats.org/officeDocument/2006/relationships/hyperlink" Target="https://www.dpa-international.com/topic/slovakian-prime-minister-matovic-latest-accused-plagiarism-urn:newsml:dpa.com:20090101:200716-99-821241" TargetMode="External"/><Relationship Id="rId7" Type="http://schemas.openxmlformats.org/officeDocument/2006/relationships/hyperlink" Target="https://www.romania-insider.com/former-pm-victor-ponta-might-excluded-bucharest-bar" TargetMode="External"/><Relationship Id="rId2" Type="http://schemas.openxmlformats.org/officeDocument/2006/relationships/hyperlink" Target="https://mailchi.mp/42300684070e/enai-august2020?e=7007dc92d8#mctoc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lagiarismtoday.com/2012/07/02/the-plagiarism-insanity-in-romania/" TargetMode="External"/><Relationship Id="rId5" Type="http://schemas.openxmlformats.org/officeDocument/2006/relationships/hyperlink" Target="https://www.tiranatimes.com/?p=147294" TargetMode="External"/><Relationship Id="rId4" Type="http://schemas.openxmlformats.org/officeDocument/2006/relationships/hyperlink" Target="https://www.plagiarismtoday.com/2020/09/30/the-ongoing-albanian-plagiarism-crisis/" TargetMode="External"/><Relationship Id="rId9" Type="http://schemas.openxmlformats.org/officeDocument/2006/relationships/hyperlink" Target="https://www.plagiarismtoday.com/2018/09/27/revoking-degrees-how-and-why-schools-do-i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46173" y="1371599"/>
            <a:ext cx="7588908" cy="1408777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     Revocation of academic degrees based on real-life examples</a:t>
            </a:r>
            <a:endParaRPr lang="en-US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589451" y="2926214"/>
            <a:ext cx="6245629" cy="83658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27th October, 2020</a:t>
            </a:r>
          </a:p>
          <a:p>
            <a:r>
              <a:rPr lang="en-US" sz="1800" dirty="0" smtClean="0"/>
              <a:t>Brno, Czech Republic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63454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10677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Annette </a:t>
            </a:r>
            <a:r>
              <a:rPr lang="en-US" dirty="0" err="1" smtClean="0"/>
              <a:t>Schavan</a:t>
            </a:r>
            <a:r>
              <a:rPr lang="en-US" dirty="0" smtClean="0"/>
              <a:t>- Education Minister of Germany from 2005 to 2013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69130" y="1369219"/>
            <a:ext cx="4440201" cy="3263504"/>
          </a:xfrm>
        </p:spPr>
        <p:txBody>
          <a:bodyPr>
            <a:normAutofit fontScale="25000" lnSpcReduction="20000"/>
          </a:bodyPr>
          <a:lstStyle/>
          <a:p>
            <a:r>
              <a:rPr lang="en-US" sz="6400" b="1" dirty="0" smtClean="0">
                <a:solidFill>
                  <a:srgbClr val="009999"/>
                </a:solidFill>
              </a:rPr>
              <a:t>Institution: </a:t>
            </a:r>
            <a:r>
              <a:rPr lang="en-US" sz="6400" dirty="0" smtClean="0"/>
              <a:t>University of D</a:t>
            </a:r>
            <a:r>
              <a:rPr lang="az-Latn-AZ" sz="6400" dirty="0" smtClean="0"/>
              <a:t>üsseldorf</a:t>
            </a:r>
            <a:r>
              <a:rPr lang="sk-SK" sz="6400" dirty="0" smtClean="0"/>
              <a:t> </a:t>
            </a:r>
            <a:endParaRPr lang="en-US" sz="6400" dirty="0" smtClean="0"/>
          </a:p>
          <a:p>
            <a:r>
              <a:rPr lang="en-US" sz="6400" dirty="0"/>
              <a:t>She </a:t>
            </a:r>
            <a:r>
              <a:rPr lang="az-Latn-AZ" sz="6400" dirty="0"/>
              <a:t>had </a:t>
            </a:r>
            <a:r>
              <a:rPr lang="sk-SK" sz="6400" dirty="0"/>
              <a:t>obtained </a:t>
            </a:r>
            <a:r>
              <a:rPr lang="en-US" sz="6400" dirty="0"/>
              <a:t>PhD degree </a:t>
            </a:r>
            <a:r>
              <a:rPr lang="sk-SK" sz="6400" dirty="0" smtClean="0"/>
              <a:t>in the year 1980</a:t>
            </a:r>
            <a:r>
              <a:rPr lang="en-US" sz="6400" dirty="0" smtClean="0"/>
              <a:t>.</a:t>
            </a:r>
            <a:endParaRPr lang="en-US" sz="6400" dirty="0"/>
          </a:p>
          <a:p>
            <a:r>
              <a:rPr lang="en-US" sz="6400" b="1" dirty="0">
                <a:solidFill>
                  <a:srgbClr val="009999"/>
                </a:solidFill>
              </a:rPr>
              <a:t>Reason:</a:t>
            </a:r>
            <a:r>
              <a:rPr lang="en-US" sz="6400" dirty="0"/>
              <a:t> </a:t>
            </a:r>
            <a:r>
              <a:rPr lang="az-Latn-AZ" sz="6400" dirty="0" smtClean="0"/>
              <a:t>P</a:t>
            </a:r>
            <a:r>
              <a:rPr lang="en-US" sz="6400" dirty="0" err="1" smtClean="0"/>
              <a:t>lagiarism</a:t>
            </a:r>
            <a:r>
              <a:rPr lang="az-Latn-AZ" sz="6400" dirty="0" smtClean="0"/>
              <a:t> </a:t>
            </a:r>
            <a:r>
              <a:rPr lang="en-US" sz="6400" dirty="0"/>
              <a:t>without showing the more than 60 sources in her thesis.</a:t>
            </a:r>
          </a:p>
          <a:p>
            <a:r>
              <a:rPr lang="en-US" sz="6400" b="1" dirty="0">
                <a:solidFill>
                  <a:srgbClr val="009999"/>
                </a:solidFill>
              </a:rPr>
              <a:t>Result: </a:t>
            </a:r>
            <a:r>
              <a:rPr lang="en-US" sz="6400" dirty="0"/>
              <a:t>University revoked her </a:t>
            </a:r>
            <a:r>
              <a:rPr lang="en-US" sz="6400" dirty="0" smtClean="0"/>
              <a:t>doctoral degree </a:t>
            </a:r>
            <a:r>
              <a:rPr lang="en-US" sz="6400" dirty="0"/>
              <a:t>in 2013.</a:t>
            </a:r>
            <a:endParaRPr lang="az-Latn-AZ" sz="6400" dirty="0"/>
          </a:p>
          <a:p>
            <a:r>
              <a:rPr lang="en-US" sz="6400" dirty="0"/>
              <a:t>She quits from her job in 2013.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ru-RU" sz="1600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77430" y="4466803"/>
            <a:ext cx="2484255" cy="1659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dirty="0"/>
              <a:t>Laurence </a:t>
            </a:r>
            <a:r>
              <a:rPr lang="fr-FR" dirty="0" smtClean="0"/>
              <a:t>Chaperon -  </a:t>
            </a:r>
            <a:r>
              <a:rPr lang="fr-FR" dirty="0"/>
              <a:t>Attribution-Share Alike 3.0 Germany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66" y="1562780"/>
            <a:ext cx="2876381" cy="287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35186"/>
            <a:ext cx="6915150" cy="2281954"/>
          </a:xfrm>
        </p:spPr>
        <p:txBody>
          <a:bodyPr/>
          <a:lstStyle/>
          <a:p>
            <a:pPr algn="ctr"/>
            <a:r>
              <a:rPr lang="en-US" dirty="0" smtClean="0"/>
              <a:t>Case in Hungary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665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Pál </a:t>
            </a:r>
            <a:r>
              <a:rPr lang="fr-FR" dirty="0" smtClean="0"/>
              <a:t>Schmitt – President of Hungary from 2010 to 2012 </a:t>
            </a:r>
            <a:endParaRPr lang="fr-FR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9999"/>
                </a:solidFill>
              </a:rPr>
              <a:t>Institution:</a:t>
            </a:r>
            <a:r>
              <a:rPr lang="en-GB" sz="1600" dirty="0" err="1" smtClean="0">
                <a:solidFill>
                  <a:schemeClr val="tx1">
                    <a:lumMod val="50000"/>
                  </a:schemeClr>
                </a:solidFill>
              </a:rPr>
              <a:t>Testnevelési</a:t>
            </a:r>
            <a:r>
              <a:rPr lang="en-GB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50000"/>
                  </a:schemeClr>
                </a:solidFill>
              </a:rPr>
              <a:t>Egyetem</a:t>
            </a:r>
            <a:r>
              <a:rPr lang="en-GB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16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GB" sz="1600" dirty="0" smtClean="0">
                <a:solidFill>
                  <a:schemeClr val="tx1">
                    <a:lumMod val="50000"/>
                  </a:schemeClr>
                </a:solidFill>
              </a:rPr>
              <a:t>University </a:t>
            </a:r>
            <a:r>
              <a:rPr lang="en-GB" sz="1600" dirty="0">
                <a:solidFill>
                  <a:schemeClr val="tx1">
                    <a:lumMod val="50000"/>
                  </a:schemeClr>
                </a:solidFill>
              </a:rPr>
              <a:t>of Physical Education) </a:t>
            </a:r>
            <a:endParaRPr lang="en-GB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tx1">
                    <a:lumMod val="50000"/>
                  </a:schemeClr>
                </a:solidFill>
              </a:rPr>
              <a:t>He </a:t>
            </a:r>
            <a:r>
              <a:rPr lang="en-GB" sz="1600" dirty="0">
                <a:solidFill>
                  <a:schemeClr val="tx1">
                    <a:lumMod val="50000"/>
                  </a:schemeClr>
                </a:solidFill>
              </a:rPr>
              <a:t>received his PhD degree at </a:t>
            </a:r>
            <a:r>
              <a:rPr lang="en-GB" sz="1600" dirty="0" smtClean="0">
                <a:solidFill>
                  <a:schemeClr val="tx1">
                    <a:lumMod val="50000"/>
                  </a:schemeClr>
                </a:solidFill>
              </a:rPr>
              <a:t>in the year 1992.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rgbClr val="009999"/>
                </a:solidFill>
              </a:rPr>
              <a:t>Reason: </a:t>
            </a:r>
            <a:r>
              <a:rPr lang="en-GB" sz="1600" dirty="0" smtClean="0">
                <a:solidFill>
                  <a:schemeClr val="bg2">
                    <a:lumMod val="10000"/>
                  </a:schemeClr>
                </a:solidFill>
              </a:rPr>
              <a:t>Plagiarism in his doctoral thesis.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rgbClr val="009999"/>
                </a:solidFill>
              </a:rPr>
              <a:t>Result: </a:t>
            </a:r>
            <a:r>
              <a:rPr lang="en-GB" sz="1600" dirty="0" smtClean="0">
                <a:solidFill>
                  <a:schemeClr val="tx1">
                    <a:lumMod val="50000"/>
                  </a:schemeClr>
                </a:solidFill>
              </a:rPr>
              <a:t>University revoked his degree in 2012.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tx1">
                    <a:lumMod val="50000"/>
                  </a:schemeClr>
                </a:solidFill>
              </a:rPr>
              <a:t>Schmitt resigned his post at the same year.</a:t>
            </a:r>
          </a:p>
          <a:p>
            <a:endParaRPr lang="ru-RU" sz="1600" dirty="0">
              <a:solidFill>
                <a:srgbClr val="009999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6716390" y="4499171"/>
            <a:ext cx="2160574" cy="1942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Európa Pont</a:t>
            </a:r>
            <a:r>
              <a:rPr lang="fr-FR" sz="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fr-FR" sz="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Flickr.com</a:t>
            </a:r>
            <a:r>
              <a:rPr lang="fr-FR" sz="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800" dirty="0" smtClean="0">
                <a:hlinkClick r:id="rId4"/>
              </a:rPr>
              <a:t>CC </a:t>
            </a:r>
            <a:r>
              <a:rPr lang="fr-FR" sz="800" dirty="0">
                <a:hlinkClick r:id="rId4"/>
              </a:rPr>
              <a:t>BY 2.0</a:t>
            </a:r>
            <a:endParaRPr lang="fr-FR" sz="800" dirty="0"/>
          </a:p>
          <a:p>
            <a:pPr marL="0" indent="0">
              <a:buNone/>
            </a:pPr>
            <a:endParaRPr lang="ru-RU" sz="1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433" y="1507248"/>
            <a:ext cx="2392488" cy="298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11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58272" y="1076241"/>
            <a:ext cx="5585527" cy="2492347"/>
          </a:xfrm>
        </p:spPr>
        <p:txBody>
          <a:bodyPr/>
          <a:lstStyle/>
          <a:p>
            <a:pPr algn="ctr"/>
            <a:r>
              <a:rPr lang="en-US" dirty="0" smtClean="0"/>
              <a:t>Case in Finland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33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 foreign student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>
                <a:solidFill>
                  <a:srgbClr val="009999"/>
                </a:solidFill>
              </a:rPr>
              <a:t>Institution: </a:t>
            </a:r>
            <a:r>
              <a:rPr lang="en-US" sz="1600" dirty="0" smtClean="0"/>
              <a:t>University of Eastern Finland </a:t>
            </a:r>
          </a:p>
          <a:p>
            <a:r>
              <a:rPr lang="en-US" sz="1600" dirty="0" smtClean="0"/>
              <a:t>He received master’s degree in physics in 2011.</a:t>
            </a:r>
          </a:p>
          <a:p>
            <a:r>
              <a:rPr lang="en-US" sz="1600" b="1" dirty="0" smtClean="0">
                <a:solidFill>
                  <a:srgbClr val="009999"/>
                </a:solidFill>
              </a:rPr>
              <a:t>Reason: </a:t>
            </a:r>
            <a:r>
              <a:rPr lang="en-US" sz="1600" dirty="0"/>
              <a:t>Plagiarism (serious and continual research </a:t>
            </a:r>
            <a:r>
              <a:rPr lang="en-US" sz="1600" dirty="0" smtClean="0"/>
              <a:t>fraud).</a:t>
            </a:r>
          </a:p>
          <a:p>
            <a:r>
              <a:rPr lang="en-US" sz="1600" dirty="0" smtClean="0"/>
              <a:t>Student strongly denied the plagiarism allegations and appealed the university.</a:t>
            </a:r>
          </a:p>
          <a:p>
            <a:r>
              <a:rPr lang="en-US" sz="1600" b="1" dirty="0" smtClean="0">
                <a:solidFill>
                  <a:srgbClr val="009999"/>
                </a:solidFill>
              </a:rPr>
              <a:t>Court decision: </a:t>
            </a:r>
            <a:r>
              <a:rPr lang="en-US" sz="1600" dirty="0" smtClean="0"/>
              <a:t>Student’s </a:t>
            </a:r>
            <a:r>
              <a:rPr lang="en-US" sz="1600" dirty="0"/>
              <a:t>d</a:t>
            </a:r>
            <a:r>
              <a:rPr lang="en-US" sz="1600" dirty="0" smtClean="0"/>
              <a:t>egree was revoked in 2013, however, court decided that universities </a:t>
            </a:r>
            <a:r>
              <a:rPr lang="en-US" sz="1600" dirty="0"/>
              <a:t>should find the mistakes at </a:t>
            </a:r>
            <a:r>
              <a:rPr lang="en-US" sz="1600" dirty="0" smtClean="0"/>
              <a:t>earlier </a:t>
            </a:r>
            <a:r>
              <a:rPr lang="en-US" sz="1600" dirty="0"/>
              <a:t>stages of the research </a:t>
            </a:r>
            <a:r>
              <a:rPr lang="en-US" sz="1600" dirty="0" smtClean="0"/>
              <a:t>process.</a:t>
            </a:r>
          </a:p>
          <a:p>
            <a:endParaRPr lang="en-US" sz="1600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43800" y="4254763"/>
            <a:ext cx="1438358" cy="3779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800" dirty="0" smtClean="0"/>
              <a:t>CC </a:t>
            </a:r>
            <a:r>
              <a:rPr lang="fr-FR" sz="800" dirty="0"/>
              <a:t>BY-SA 4.0</a:t>
            </a:r>
            <a:endParaRPr lang="ru-RU" sz="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715" y="1369218"/>
            <a:ext cx="3375285" cy="28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6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57678" y="1124793"/>
            <a:ext cx="5286122" cy="2896949"/>
          </a:xfrm>
        </p:spPr>
        <p:txBody>
          <a:bodyPr/>
          <a:lstStyle/>
          <a:p>
            <a:pPr algn="ctr"/>
            <a:r>
              <a:rPr lang="en-US" dirty="0" smtClean="0"/>
              <a:t>Cases in Spain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61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12069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Cristina </a:t>
            </a:r>
            <a:r>
              <a:rPr lang="en-US" dirty="0" err="1" smtClean="0"/>
              <a:t>Cifuentes</a:t>
            </a:r>
            <a:r>
              <a:rPr lang="en-US" dirty="0" smtClean="0"/>
              <a:t> - </a:t>
            </a:r>
            <a:r>
              <a:rPr lang="en-US" dirty="0"/>
              <a:t>R</a:t>
            </a:r>
            <a:r>
              <a:rPr lang="en-US" dirty="0" smtClean="0"/>
              <a:t>egional leader of Madrid from 2015 to 2018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flipH="1">
            <a:off x="121381" y="1691235"/>
            <a:ext cx="5154626" cy="299003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9999"/>
                </a:solidFill>
              </a:rPr>
              <a:t>Institution:</a:t>
            </a:r>
            <a:r>
              <a:rPr lang="en-US" sz="1600" dirty="0" smtClean="0"/>
              <a:t> King Juan Carlos University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She received master’s degree in public law in 2012.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9999"/>
                </a:solidFill>
              </a:rPr>
              <a:t>Reason: </a:t>
            </a:r>
            <a:r>
              <a:rPr lang="en-US" sz="1600" dirty="0" smtClean="0"/>
              <a:t>She had never legally completed the coursework of the university.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Result: Her master’s degree was revoked</a:t>
            </a:r>
            <a:r>
              <a:rPr lang="sk-SK" sz="1600" dirty="0" smtClean="0"/>
              <a:t> in</a:t>
            </a:r>
            <a:r>
              <a:rPr lang="en-US" sz="1600" dirty="0" smtClean="0"/>
              <a:t> 2018.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She denied these allegations and she did not resign from her political posts. However, in April 2018, shoplifting video of </a:t>
            </a:r>
            <a:r>
              <a:rPr lang="en-US" sz="1600" dirty="0"/>
              <a:t>Cristina </a:t>
            </a:r>
            <a:r>
              <a:rPr lang="en-US" sz="1600" dirty="0" err="1" smtClean="0"/>
              <a:t>Cifuentes</a:t>
            </a:r>
            <a:r>
              <a:rPr lang="en-US" sz="1600" dirty="0" smtClean="0"/>
              <a:t> </a:t>
            </a:r>
            <a:r>
              <a:rPr lang="en-US" sz="1600" dirty="0"/>
              <a:t>emerged in </a:t>
            </a:r>
            <a:r>
              <a:rPr lang="en-US" sz="1600" dirty="0" smtClean="0"/>
              <a:t>media, which had happened seven years ago. This is why she </a:t>
            </a:r>
            <a:r>
              <a:rPr lang="en-US" sz="1600" dirty="0" err="1" smtClean="0"/>
              <a:t>quited</a:t>
            </a:r>
            <a:r>
              <a:rPr lang="en-US" sz="1600" dirty="0" smtClean="0"/>
              <a:t> her posts in 2018.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87511" y="4296870"/>
            <a:ext cx="2686555" cy="384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800" dirty="0"/>
              <a:t>Cristina Cifuentes - Flickr This file has been extracted from another file: Consejo de Gobierno de la Comunidad de Madrid, 17 de abril de 2018 (40825585204).jpg. CC BY 2.0</a:t>
            </a:r>
            <a:endParaRPr lang="ru-RU" sz="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666" y="1423284"/>
            <a:ext cx="2136297" cy="287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7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Pablo </a:t>
            </a:r>
            <a:r>
              <a:rPr lang="en-US" dirty="0" err="1" smtClean="0"/>
              <a:t>Casado</a:t>
            </a:r>
            <a:r>
              <a:rPr lang="en-US" dirty="0" smtClean="0"/>
              <a:t> – Spanish politician and current president of People’s Party (PP), 2020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33324" y="1369219"/>
            <a:ext cx="4555816" cy="3263504"/>
          </a:xfrm>
        </p:spPr>
        <p:txBody>
          <a:bodyPr>
            <a:normAutofit lnSpcReduction="10000"/>
          </a:bodyPr>
          <a:lstStyle/>
          <a:p>
            <a:r>
              <a:rPr lang="en-US" sz="1600" b="1" dirty="0" smtClean="0">
                <a:solidFill>
                  <a:srgbClr val="009999"/>
                </a:solidFill>
              </a:rPr>
              <a:t>Institution: </a:t>
            </a:r>
            <a:r>
              <a:rPr lang="en-US" sz="1600" dirty="0" smtClean="0"/>
              <a:t>King Juan Carlos University</a:t>
            </a:r>
          </a:p>
          <a:p>
            <a:r>
              <a:rPr lang="en-US" sz="1600" dirty="0" smtClean="0"/>
              <a:t>He had </a:t>
            </a:r>
            <a:r>
              <a:rPr lang="en-US" sz="1600" dirty="0"/>
              <a:t>o</a:t>
            </a:r>
            <a:r>
              <a:rPr lang="en-US" sz="1600" dirty="0" smtClean="0"/>
              <a:t>btained master’s degree in Regional and local law in 2009.</a:t>
            </a:r>
          </a:p>
          <a:p>
            <a:r>
              <a:rPr lang="en-US" sz="1600" dirty="0" smtClean="0"/>
              <a:t>After Cristina </a:t>
            </a:r>
            <a:r>
              <a:rPr lang="en-US" sz="1600" dirty="0" err="1" smtClean="0"/>
              <a:t>Cifuentes</a:t>
            </a:r>
            <a:r>
              <a:rPr lang="en-US" sz="1600" dirty="0" smtClean="0"/>
              <a:t>, </a:t>
            </a:r>
            <a:r>
              <a:rPr lang="en-US" sz="1600" dirty="0" err="1" smtClean="0"/>
              <a:t>Casado</a:t>
            </a:r>
            <a:r>
              <a:rPr lang="en-US" sz="1600" dirty="0" smtClean="0"/>
              <a:t> had revealed that he is also graduate from the same university. </a:t>
            </a:r>
            <a:r>
              <a:rPr lang="en-US" sz="1600" dirty="0" err="1" smtClean="0"/>
              <a:t>Casado</a:t>
            </a:r>
            <a:r>
              <a:rPr lang="en-US" sz="1600" dirty="0"/>
              <a:t>:</a:t>
            </a:r>
            <a:r>
              <a:rPr lang="en-US" sz="1600" dirty="0" smtClean="0"/>
              <a:t> “I </a:t>
            </a:r>
            <a:r>
              <a:rPr lang="en-US" sz="1600" dirty="0"/>
              <a:t>was not required to attend class nor to take exams, that was what I was told at the beginning of the master, and that was my </a:t>
            </a:r>
            <a:r>
              <a:rPr lang="en-US" sz="1600" dirty="0" smtClean="0"/>
              <a:t>case”</a:t>
            </a:r>
          </a:p>
          <a:p>
            <a:r>
              <a:rPr lang="en-US" sz="1600" dirty="0" smtClean="0"/>
              <a:t>After graduation of </a:t>
            </a:r>
            <a:r>
              <a:rPr lang="en-US" sz="1600" dirty="0" err="1" smtClean="0"/>
              <a:t>Casado</a:t>
            </a:r>
            <a:r>
              <a:rPr lang="en-US" sz="1600" dirty="0" smtClean="0"/>
              <a:t> in 2009, the university system </a:t>
            </a:r>
            <a:r>
              <a:rPr lang="en-US" sz="1600" dirty="0"/>
              <a:t>had changed to the European Union’s Bologna </a:t>
            </a:r>
            <a:r>
              <a:rPr lang="en-US" sz="1600" dirty="0" smtClean="0"/>
              <a:t>Process.</a:t>
            </a:r>
          </a:p>
          <a:p>
            <a:r>
              <a:rPr lang="en-US" sz="1600" dirty="0" smtClean="0"/>
              <a:t>After investigations in 2018, </a:t>
            </a:r>
            <a:r>
              <a:rPr lang="en-US" sz="1600" dirty="0" err="1" smtClean="0"/>
              <a:t>Casado</a:t>
            </a:r>
            <a:r>
              <a:rPr lang="en-US" sz="1600" dirty="0" smtClean="0"/>
              <a:t> could keep his academic degree.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8485" y="4450619"/>
            <a:ext cx="2557083" cy="2913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800" dirty="0"/>
              <a:t>European People's Party - EPP Summit, Brussels, 12 December 2019. CC BY 2.0</a:t>
            </a:r>
            <a:endParaRPr lang="ru-RU" sz="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84" y="1336642"/>
            <a:ext cx="2484255" cy="311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7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12773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Carmen </a:t>
            </a:r>
            <a:r>
              <a:rPr lang="en-US" dirty="0" err="1" smtClean="0"/>
              <a:t>Monton</a:t>
            </a:r>
            <a:r>
              <a:rPr lang="en-US" dirty="0" smtClean="0"/>
              <a:t> – Minister of Health in </a:t>
            </a:r>
            <a:r>
              <a:rPr lang="en-US" dirty="0"/>
              <a:t>Spain </a:t>
            </a:r>
            <a:r>
              <a:rPr lang="en-US" dirty="0" smtClean="0"/>
              <a:t>from June </a:t>
            </a:r>
            <a:r>
              <a:rPr lang="en-US" dirty="0"/>
              <a:t>2018 </a:t>
            </a:r>
            <a:r>
              <a:rPr lang="en-US" dirty="0" smtClean="0"/>
              <a:t>to September </a:t>
            </a:r>
            <a:r>
              <a:rPr lang="en-US" dirty="0"/>
              <a:t>2018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2000249"/>
            <a:ext cx="3886200" cy="2632473"/>
          </a:xfrm>
        </p:spPr>
        <p:txBody>
          <a:bodyPr>
            <a:normAutofit fontScale="77500" lnSpcReduction="20000"/>
          </a:bodyPr>
          <a:lstStyle/>
          <a:p>
            <a:r>
              <a:rPr lang="en-US" sz="2100" b="1" dirty="0">
                <a:solidFill>
                  <a:srgbClr val="009999"/>
                </a:solidFill>
              </a:rPr>
              <a:t>Institution: </a:t>
            </a:r>
            <a:r>
              <a:rPr lang="en-US" sz="2100" dirty="0" smtClean="0"/>
              <a:t>King Juan Carlos University</a:t>
            </a:r>
          </a:p>
          <a:p>
            <a:r>
              <a:rPr lang="en-US" sz="2100" dirty="0" smtClean="0"/>
              <a:t>She received master’s degree in interdisciplinary gender studies in 2011.</a:t>
            </a:r>
          </a:p>
          <a:p>
            <a:r>
              <a:rPr lang="en-US" sz="2100" b="1" dirty="0" smtClean="0">
                <a:solidFill>
                  <a:srgbClr val="009999"/>
                </a:solidFill>
              </a:rPr>
              <a:t>Reason: </a:t>
            </a:r>
            <a:r>
              <a:rPr lang="en-US" sz="2100" dirty="0" smtClean="0"/>
              <a:t>Plagiarism from Wikipedia and other websites in her dissertation.</a:t>
            </a:r>
          </a:p>
          <a:p>
            <a:r>
              <a:rPr lang="en-US" sz="2100" dirty="0" smtClean="0"/>
              <a:t>Carmen </a:t>
            </a:r>
            <a:r>
              <a:rPr lang="en-US" sz="2100" dirty="0" err="1" smtClean="0"/>
              <a:t>Monton</a:t>
            </a:r>
            <a:r>
              <a:rPr lang="en-US" sz="2100" dirty="0" smtClean="0"/>
              <a:t> had denied plagiarism allegations.</a:t>
            </a:r>
          </a:p>
          <a:p>
            <a:r>
              <a:rPr lang="en-US" sz="2100" b="1" dirty="0" smtClean="0">
                <a:solidFill>
                  <a:srgbClr val="009999"/>
                </a:solidFill>
              </a:rPr>
              <a:t>Result: </a:t>
            </a:r>
            <a:r>
              <a:rPr lang="en-US" sz="2100" dirty="0" smtClean="0"/>
              <a:t>She kept her degree, however she resigned from her job in September 2018</a:t>
            </a:r>
            <a:r>
              <a:rPr lang="en-US" sz="2100" dirty="0"/>
              <a:t>.</a:t>
            </a:r>
            <a:endParaRPr lang="en-US" sz="2100" dirty="0" smtClean="0"/>
          </a:p>
          <a:p>
            <a:endParaRPr lang="en-US" sz="1600" dirty="0"/>
          </a:p>
          <a:p>
            <a:endParaRPr lang="ru-RU" sz="16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295604" y="4369699"/>
            <a:ext cx="2219746" cy="2630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800" dirty="0"/>
              <a:t>Emiliano García-Page Sánchez from Toledo, España - Reunión con la ministra de Sanidad, Consumo y Bienestar </a:t>
            </a:r>
            <a:r>
              <a:rPr lang="es-ES" sz="800" dirty="0" smtClean="0"/>
              <a:t>Social. </a:t>
            </a:r>
            <a:r>
              <a:rPr lang="en-US" sz="800" dirty="0" smtClean="0"/>
              <a:t> </a:t>
            </a:r>
            <a:r>
              <a:rPr lang="en-US" sz="800" dirty="0"/>
              <a:t>CC BY-SA 2.0</a:t>
            </a:r>
            <a:endParaRPr lang="ru-RU" sz="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752" y="1246174"/>
            <a:ext cx="2338598" cy="301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0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6432" y="1319002"/>
            <a:ext cx="5747368" cy="1877352"/>
          </a:xfrm>
        </p:spPr>
        <p:txBody>
          <a:bodyPr/>
          <a:lstStyle/>
          <a:p>
            <a:pPr algn="ctr"/>
            <a:r>
              <a:rPr lang="en-US" dirty="0" smtClean="0"/>
              <a:t>Case in Czech Republic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9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 smtClean="0"/>
              <a:t>Purpose of this document</a:t>
            </a:r>
            <a:r>
              <a:rPr lang="en-US" i="1" dirty="0" smtClean="0"/>
              <a:t>: To show the real-life examples of people who ha</a:t>
            </a:r>
            <a:r>
              <a:rPr lang="az-Latn-AZ" i="1" dirty="0" smtClean="0"/>
              <a:t>d faced </a:t>
            </a:r>
            <a:r>
              <a:rPr lang="en-US" i="1" dirty="0" smtClean="0"/>
              <a:t>with the issue of revocation of their academic degrees by different universities in the world. </a:t>
            </a:r>
          </a:p>
          <a:p>
            <a:r>
              <a:rPr lang="en-US" i="1" dirty="0" smtClean="0"/>
              <a:t>Responsible person: </a:t>
            </a:r>
            <a:r>
              <a:rPr lang="en-US" i="1" dirty="0" err="1" smtClean="0"/>
              <a:t>Nazrin</a:t>
            </a:r>
            <a:r>
              <a:rPr lang="en-US" i="1" dirty="0" smtClean="0"/>
              <a:t> </a:t>
            </a:r>
            <a:r>
              <a:rPr lang="en-US" i="1" dirty="0" err="1" smtClean="0"/>
              <a:t>Alizada</a:t>
            </a:r>
            <a:r>
              <a:rPr lang="en-US" i="1" dirty="0" smtClean="0"/>
              <a:t> </a:t>
            </a:r>
            <a:r>
              <a:rPr lang="en-US" i="1" dirty="0" smtClean="0">
                <a:hlinkClick r:id="rId3"/>
              </a:rPr>
              <a:t>yalizad1@mendelu.cz</a:t>
            </a:r>
            <a:endParaRPr lang="en-US" i="1" dirty="0" smtClean="0"/>
          </a:p>
          <a:p>
            <a:r>
              <a:rPr lang="en-US" i="1" dirty="0" smtClean="0"/>
              <a:t>Target Group: Everyone</a:t>
            </a:r>
          </a:p>
          <a:p>
            <a:pPr marL="0" indent="0">
              <a:buNone/>
            </a:pPr>
            <a:r>
              <a:rPr lang="en-US" i="1" dirty="0" smtClean="0"/>
              <a:t>                                   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      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6036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 student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1700" b="1" dirty="0" smtClean="0">
                <a:solidFill>
                  <a:srgbClr val="009999"/>
                </a:solidFill>
              </a:rPr>
              <a:t>Institution: </a:t>
            </a:r>
            <a:r>
              <a:rPr lang="fr-FR" sz="1700" dirty="0"/>
              <a:t>Palacký University Olomouc</a:t>
            </a:r>
            <a:endParaRPr lang="en-US" sz="1700" dirty="0" smtClean="0"/>
          </a:p>
          <a:p>
            <a:r>
              <a:rPr lang="en-US" sz="1700" dirty="0" smtClean="0"/>
              <a:t>Student</a:t>
            </a:r>
            <a:r>
              <a:rPr lang="sk-SK" sz="1700" dirty="0" smtClean="0"/>
              <a:t> obtained</a:t>
            </a:r>
            <a:r>
              <a:rPr lang="en-US" sz="1700" dirty="0" smtClean="0"/>
              <a:t> her master degree</a:t>
            </a:r>
            <a:r>
              <a:rPr lang="sk-SK" sz="1700" dirty="0" smtClean="0"/>
              <a:t> in </a:t>
            </a:r>
            <a:r>
              <a:rPr lang="en-US" sz="1700" dirty="0" smtClean="0"/>
              <a:t>2015.</a:t>
            </a:r>
          </a:p>
          <a:p>
            <a:r>
              <a:rPr lang="en-US" sz="1700" b="1" dirty="0" smtClean="0">
                <a:solidFill>
                  <a:srgbClr val="009999"/>
                </a:solidFill>
              </a:rPr>
              <a:t>Reason: </a:t>
            </a:r>
            <a:r>
              <a:rPr lang="en-US" sz="1700" dirty="0"/>
              <a:t>C</a:t>
            </a:r>
            <a:r>
              <a:rPr lang="en-US" sz="1700" dirty="0" smtClean="0"/>
              <a:t>heating and academic fraud in final state exam by using ear buds.</a:t>
            </a:r>
          </a:p>
          <a:p>
            <a:r>
              <a:rPr lang="en-US" sz="1700" dirty="0" smtClean="0"/>
              <a:t>Student sued the university.</a:t>
            </a:r>
          </a:p>
          <a:p>
            <a:r>
              <a:rPr lang="en-US" sz="1700" b="1" dirty="0">
                <a:solidFill>
                  <a:srgbClr val="009999"/>
                </a:solidFill>
              </a:rPr>
              <a:t>C</a:t>
            </a:r>
            <a:r>
              <a:rPr lang="en-US" sz="1700" b="1" dirty="0" smtClean="0">
                <a:solidFill>
                  <a:srgbClr val="009999"/>
                </a:solidFill>
              </a:rPr>
              <a:t>ourt decision</a:t>
            </a:r>
            <a:r>
              <a:rPr lang="sk-SK" sz="1700" b="1" dirty="0" smtClean="0">
                <a:solidFill>
                  <a:srgbClr val="009999"/>
                </a:solidFill>
              </a:rPr>
              <a:t> (</a:t>
            </a:r>
            <a:r>
              <a:rPr lang="en-US" sz="1700" b="1" dirty="0" smtClean="0">
                <a:solidFill>
                  <a:srgbClr val="009999"/>
                </a:solidFill>
              </a:rPr>
              <a:t>2019</a:t>
            </a:r>
            <a:r>
              <a:rPr lang="sk-SK" sz="1700" b="1" dirty="0" smtClean="0">
                <a:solidFill>
                  <a:srgbClr val="009999"/>
                </a:solidFill>
              </a:rPr>
              <a:t>)</a:t>
            </a:r>
            <a:r>
              <a:rPr lang="en-US" sz="1700" b="1" dirty="0" smtClean="0">
                <a:solidFill>
                  <a:srgbClr val="009999"/>
                </a:solidFill>
              </a:rPr>
              <a:t>: </a:t>
            </a:r>
            <a:r>
              <a:rPr lang="en-US" sz="1700" dirty="0" smtClean="0"/>
              <a:t>She could keep her master’s degree.</a:t>
            </a:r>
          </a:p>
          <a:p>
            <a:endParaRPr lang="en-US" sz="1600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58038" y="4037925"/>
            <a:ext cx="2807937" cy="6635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fr-FR" sz="800" dirty="0" smtClean="0"/>
          </a:p>
          <a:p>
            <a:pPr marL="0" indent="0">
              <a:buNone/>
            </a:pPr>
            <a:endParaRPr lang="fr-FR" sz="800" dirty="0"/>
          </a:p>
          <a:p>
            <a:pPr marL="0" indent="0">
              <a:buNone/>
            </a:pPr>
            <a:r>
              <a:rPr lang="fr-FR" sz="800" dirty="0" smtClean="0"/>
              <a:t>Vera </a:t>
            </a:r>
            <a:r>
              <a:rPr lang="fr-FR" sz="800" dirty="0"/>
              <a:t>Maresova - </a:t>
            </a:r>
            <a:r>
              <a:rPr lang="fr-FR" sz="800" dirty="0">
                <a:hlinkClick r:id="rId2"/>
              </a:rPr>
              <a:t>http://</a:t>
            </a:r>
            <a:r>
              <a:rPr lang="fr-FR" sz="800" dirty="0" smtClean="0">
                <a:hlinkClick r:id="rId2"/>
              </a:rPr>
              <a:t>vizual.upol.cz/logotypy.html</a:t>
            </a:r>
            <a:r>
              <a:rPr lang="fr-FR" sz="800" dirty="0" smtClean="0"/>
              <a:t>     </a:t>
            </a:r>
            <a:r>
              <a:rPr lang="fr-FR" sz="800" dirty="0"/>
              <a:t>CC BY-SA 4.0</a:t>
            </a:r>
            <a:endParaRPr lang="fr-FR" sz="800" dirty="0" smtClean="0"/>
          </a:p>
          <a:p>
            <a:pPr marL="0" indent="0">
              <a:buNone/>
            </a:pPr>
            <a:endParaRPr lang="ru-RU" sz="800" dirty="0"/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385" y="1307473"/>
            <a:ext cx="3549832" cy="273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6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89301" y="702723"/>
            <a:ext cx="6915150" cy="3432307"/>
          </a:xfrm>
        </p:spPr>
        <p:txBody>
          <a:bodyPr/>
          <a:lstStyle/>
          <a:p>
            <a:pPr algn="ctr"/>
            <a:r>
              <a:rPr lang="en-US" dirty="0" smtClean="0"/>
              <a:t>Case in Slovakia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821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Igor </a:t>
            </a:r>
            <a:r>
              <a:rPr lang="fr-FR" dirty="0" smtClean="0"/>
              <a:t>Matovič – Current Prime Minister of Slovakia (2020)</a:t>
            </a:r>
            <a:endParaRPr lang="fr-FR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7543800" y="4491079"/>
            <a:ext cx="1600200" cy="20230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dirty="0"/>
              <a:t>Televízia </a:t>
            </a:r>
            <a:r>
              <a:rPr lang="fr-FR" dirty="0" smtClean="0"/>
              <a:t>JOJ - </a:t>
            </a:r>
            <a:r>
              <a:rPr lang="fr-FR" dirty="0" smtClean="0">
                <a:hlinkClick r:id="rId3"/>
              </a:rPr>
              <a:t>CC </a:t>
            </a:r>
            <a:r>
              <a:rPr lang="fr-FR" dirty="0">
                <a:hlinkClick r:id="rId3"/>
              </a:rPr>
              <a:t>BY 3.0</a:t>
            </a:r>
            <a:endParaRPr lang="fr-FR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7174" y="1461072"/>
            <a:ext cx="1924765" cy="2989927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628650" y="1205713"/>
            <a:ext cx="3886200" cy="3382471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 smtClean="0">
                <a:solidFill>
                  <a:srgbClr val="009999"/>
                </a:solidFill>
              </a:rPr>
              <a:t>Institution: </a:t>
            </a:r>
            <a:r>
              <a:rPr lang="en-US" sz="6400" dirty="0" smtClean="0"/>
              <a:t>Faculty of Management at Comenius University</a:t>
            </a:r>
          </a:p>
          <a:p>
            <a:r>
              <a:rPr lang="en-US" sz="6400" dirty="0" smtClean="0"/>
              <a:t>He obtained his master degree in 1998.</a:t>
            </a:r>
          </a:p>
          <a:p>
            <a:r>
              <a:rPr lang="en-US" sz="6400" dirty="0" smtClean="0">
                <a:solidFill>
                  <a:srgbClr val="009999"/>
                </a:solidFill>
              </a:rPr>
              <a:t>Reason: </a:t>
            </a:r>
            <a:r>
              <a:rPr lang="en-US" sz="6400" dirty="0" smtClean="0"/>
              <a:t>Copying sentences without quotations.</a:t>
            </a:r>
          </a:p>
          <a:p>
            <a:r>
              <a:rPr lang="en-US" sz="6400" dirty="0" smtClean="0">
                <a:solidFill>
                  <a:srgbClr val="009999"/>
                </a:solidFill>
              </a:rPr>
              <a:t>Result: </a:t>
            </a:r>
            <a:r>
              <a:rPr lang="en-US" sz="6400" dirty="0" smtClean="0"/>
              <a:t>In Slovakia, there is no legislation in order to revoke degrees. This is why any further investigation was not implemented in this example</a:t>
            </a:r>
            <a:r>
              <a:rPr lang="en-US" sz="64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  <a:p>
            <a:r>
              <a:rPr lang="en-US" sz="6400" dirty="0" smtClean="0"/>
              <a:t>In addition, Igor </a:t>
            </a:r>
            <a:r>
              <a:rPr lang="fr-FR" sz="6400" dirty="0" smtClean="0"/>
              <a:t>Matovič</a:t>
            </a:r>
            <a:r>
              <a:rPr lang="en-US" sz="6400" dirty="0" smtClean="0"/>
              <a:t> is not only </a:t>
            </a:r>
            <a:r>
              <a:rPr lang="en-US" sz="6400" dirty="0" err="1" smtClean="0"/>
              <a:t>politici</a:t>
            </a:r>
            <a:r>
              <a:rPr lang="az-Latn-AZ" sz="6400" dirty="0" smtClean="0"/>
              <a:t>a</a:t>
            </a:r>
            <a:r>
              <a:rPr lang="en-US" sz="6400" dirty="0" smtClean="0"/>
              <a:t>n </a:t>
            </a:r>
            <a:r>
              <a:rPr lang="az-Latn-AZ" sz="6400" dirty="0" smtClean="0"/>
              <a:t>in Slovakia, </a:t>
            </a:r>
            <a:r>
              <a:rPr lang="en-US" sz="6400" dirty="0" smtClean="0"/>
              <a:t>who </a:t>
            </a:r>
            <a:r>
              <a:rPr lang="az-Latn-AZ" sz="6400" dirty="0" smtClean="0"/>
              <a:t>had comitted plagiarism in final thesis. </a:t>
            </a:r>
          </a:p>
          <a:p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82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84850" y="273845"/>
            <a:ext cx="5358950" cy="3513228"/>
          </a:xfrm>
        </p:spPr>
        <p:txBody>
          <a:bodyPr/>
          <a:lstStyle/>
          <a:p>
            <a:r>
              <a:rPr lang="fr-FR" dirty="0" smtClean="0"/>
              <a:t>C</a:t>
            </a:r>
            <a:r>
              <a:rPr lang="en-US" dirty="0" err="1" smtClean="0"/>
              <a:t>ase</a:t>
            </a:r>
            <a:r>
              <a:rPr lang="en-US" dirty="0" smtClean="0"/>
              <a:t> in Romania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204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Victor Ponta – Prime Minister of Romania from 2012 to 2015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449271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700" dirty="0" smtClean="0">
                <a:solidFill>
                  <a:srgbClr val="009999"/>
                </a:solidFill>
              </a:rPr>
              <a:t>Institution: </a:t>
            </a:r>
            <a:r>
              <a:rPr lang="en-US" sz="1700" dirty="0" smtClean="0"/>
              <a:t>University of Bucharest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700" dirty="0" smtClean="0"/>
              <a:t>He obtained his PhD degree in 2003.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700" dirty="0" smtClean="0">
                <a:solidFill>
                  <a:srgbClr val="009999"/>
                </a:solidFill>
              </a:rPr>
              <a:t>Reason: </a:t>
            </a:r>
            <a:r>
              <a:rPr lang="en-US" sz="1700" dirty="0" smtClean="0"/>
              <a:t>Plagiarism and absence of clear attribution of sources.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700" dirty="0" smtClean="0"/>
              <a:t>Ponta denied allegations of plagiarism and different committees were created in 2012 to investigate the process. They gave different decisions. Ponto appealed the court, but it was rejected. </a:t>
            </a:r>
            <a:endParaRPr lang="en-US" sz="17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700" dirty="0" smtClean="0">
                <a:solidFill>
                  <a:srgbClr val="009999"/>
                </a:solidFill>
              </a:rPr>
              <a:t>Result: </a:t>
            </a:r>
            <a:r>
              <a:rPr lang="en-US" sz="1700" dirty="0" smtClean="0"/>
              <a:t>Ponta’s degree was revoked in 2014. However, he resigned in 2015 because of other reasons.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700" dirty="0" smtClean="0"/>
              <a:t>Ponta is not only politician in Romania, who had been accused of plagiarism. </a:t>
            </a:r>
            <a:r>
              <a:rPr lang="fr-FR" sz="1800" dirty="0"/>
              <a:t>Corina </a:t>
            </a:r>
            <a:r>
              <a:rPr lang="fr-FR" sz="1800" dirty="0" smtClean="0"/>
              <a:t>Dumitrescu, </a:t>
            </a:r>
            <a:r>
              <a:rPr lang="fr-FR" sz="1600" dirty="0"/>
              <a:t>Ioan </a:t>
            </a:r>
            <a:r>
              <a:rPr lang="fr-FR" sz="1600" dirty="0" smtClean="0"/>
              <a:t>Mang, </a:t>
            </a:r>
            <a:r>
              <a:rPr lang="fr-FR" sz="1600" dirty="0"/>
              <a:t>Liviu </a:t>
            </a:r>
            <a:r>
              <a:rPr lang="fr-FR" sz="1600" dirty="0" smtClean="0"/>
              <a:t>Pop are also in this list. And they had resigned after allegations.</a:t>
            </a:r>
            <a:endParaRPr lang="en-US" sz="1700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609397" y="4412973"/>
            <a:ext cx="1367625" cy="2197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1200" dirty="0"/>
              <a:t>CC BY 2.0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956" y="1615793"/>
            <a:ext cx="2094008" cy="266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8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3561780"/>
          </a:xfrm>
        </p:spPr>
        <p:txBody>
          <a:bodyPr/>
          <a:lstStyle/>
          <a:p>
            <a:pPr algn="ctr"/>
            <a:r>
              <a:rPr lang="en-US" dirty="0" smtClean="0"/>
              <a:t>Case in Albania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591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Evis</a:t>
            </a:r>
            <a:r>
              <a:rPr lang="en-US" dirty="0" smtClean="0"/>
              <a:t> </a:t>
            </a:r>
            <a:r>
              <a:rPr lang="en-US" dirty="0" err="1" smtClean="0"/>
              <a:t>Kushi</a:t>
            </a:r>
            <a:r>
              <a:rPr lang="en-US" dirty="0" smtClean="0"/>
              <a:t>- </a:t>
            </a:r>
            <a:r>
              <a:rPr lang="az-Latn-AZ" dirty="0" smtClean="0"/>
              <a:t>Current </a:t>
            </a:r>
            <a:r>
              <a:rPr lang="en-US" dirty="0" smtClean="0"/>
              <a:t>Minister of Education </a:t>
            </a:r>
            <a:r>
              <a:rPr lang="az-Latn-AZ" dirty="0" smtClean="0"/>
              <a:t>of</a:t>
            </a:r>
            <a:r>
              <a:rPr lang="en-US" dirty="0" smtClean="0"/>
              <a:t> Albania</a:t>
            </a:r>
            <a:r>
              <a:rPr lang="az-Latn-AZ" dirty="0" smtClean="0"/>
              <a:t> (2020)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36462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9999"/>
                </a:solidFill>
              </a:rPr>
              <a:t>Institution: </a:t>
            </a:r>
            <a:r>
              <a:rPr lang="en-US" sz="1600" dirty="0" smtClean="0"/>
              <a:t>Staffordshire </a:t>
            </a:r>
            <a:r>
              <a:rPr lang="en-US" sz="1600" dirty="0"/>
              <a:t>University </a:t>
            </a:r>
            <a:r>
              <a:rPr lang="en-US" sz="1600" dirty="0" smtClean="0"/>
              <a:t>in UK.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She obtained her PhD in 2008.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9999"/>
                </a:solidFill>
              </a:rPr>
              <a:t>Reason: </a:t>
            </a:r>
            <a:r>
              <a:rPr lang="en-US" sz="1600" dirty="0" smtClean="0"/>
              <a:t>90 percent of final work had been plagiarized.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9999"/>
                </a:solidFill>
              </a:rPr>
              <a:t>Result: </a:t>
            </a:r>
            <a:r>
              <a:rPr lang="en-US" sz="1600" dirty="0" err="1" smtClean="0"/>
              <a:t>Kushi</a:t>
            </a:r>
            <a:r>
              <a:rPr lang="en-US" sz="1600" dirty="0" smtClean="0"/>
              <a:t> denies these allegations and she still execute her duty.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In addition, </a:t>
            </a:r>
            <a:r>
              <a:rPr lang="en-US" sz="1600" dirty="0" err="1" smtClean="0"/>
              <a:t>Kushi</a:t>
            </a:r>
            <a:r>
              <a:rPr lang="en-US" sz="1600" dirty="0" smtClean="0"/>
              <a:t> is not only politician who is accused on plagiarism</a:t>
            </a:r>
            <a:r>
              <a:rPr lang="az-Latn-AZ" sz="1600" dirty="0" smtClean="0"/>
              <a:t> in Albania.</a:t>
            </a:r>
            <a:r>
              <a:rPr lang="en-US" sz="1600" dirty="0" smtClean="0"/>
              <a:t> There are seven other politicians had been under suspicion because of plagiarism. However,</a:t>
            </a:r>
            <a:r>
              <a:rPr lang="az-Latn-AZ" sz="1600" dirty="0" smtClean="0"/>
              <a:t> neither universities nor government had made any investigation about these allegations.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39253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43794" y="1278541"/>
            <a:ext cx="5100005" cy="2071561"/>
          </a:xfrm>
        </p:spPr>
        <p:txBody>
          <a:bodyPr/>
          <a:lstStyle/>
          <a:p>
            <a:pPr algn="ctr"/>
            <a:r>
              <a:rPr lang="en-US" dirty="0" smtClean="0"/>
              <a:t>Case in </a:t>
            </a:r>
            <a:r>
              <a:rPr lang="az-Latn-AZ" dirty="0" smtClean="0"/>
              <a:t>Japan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0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Serkan</a:t>
            </a:r>
            <a:r>
              <a:rPr lang="en-US" dirty="0" smtClean="0"/>
              <a:t> </a:t>
            </a:r>
            <a:r>
              <a:rPr lang="en-US" dirty="0" err="1" smtClean="0"/>
              <a:t>Anilir</a:t>
            </a:r>
            <a:r>
              <a:rPr lang="en-US" dirty="0"/>
              <a:t> </a:t>
            </a:r>
            <a:r>
              <a:rPr lang="en-US" dirty="0" smtClean="0"/>
              <a:t>– Turkish assistant professor in Japan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20191" y="1369219"/>
            <a:ext cx="8229599" cy="3263504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rgbClr val="009999"/>
                </a:solidFill>
              </a:rPr>
              <a:t>Institution: </a:t>
            </a:r>
            <a:r>
              <a:rPr lang="en-US" sz="1600" dirty="0" smtClean="0"/>
              <a:t>University of Tokyo</a:t>
            </a:r>
            <a:endParaRPr lang="en-US" sz="1600" dirty="0"/>
          </a:p>
          <a:p>
            <a:r>
              <a:rPr lang="en-US" sz="1600" dirty="0" smtClean="0"/>
              <a:t>He received PhD of engineering in 2003.</a:t>
            </a:r>
          </a:p>
          <a:p>
            <a:r>
              <a:rPr lang="en-US" sz="1600" b="1" dirty="0" smtClean="0">
                <a:solidFill>
                  <a:srgbClr val="009999"/>
                </a:solidFill>
              </a:rPr>
              <a:t>Reason: </a:t>
            </a:r>
            <a:r>
              <a:rPr lang="en-US" sz="1600" dirty="0" smtClean="0"/>
              <a:t>Falsifying and </a:t>
            </a:r>
            <a:r>
              <a:rPr lang="en-US" sz="1600" dirty="0"/>
              <a:t>l</a:t>
            </a:r>
            <a:r>
              <a:rPr lang="en-US" sz="1600" dirty="0" smtClean="0"/>
              <a:t>ying about his academic career history on his resume.</a:t>
            </a:r>
          </a:p>
          <a:p>
            <a:r>
              <a:rPr lang="en-US" sz="1600" b="1" dirty="0" smtClean="0">
                <a:solidFill>
                  <a:srgbClr val="009999"/>
                </a:solidFill>
              </a:rPr>
              <a:t>Result: </a:t>
            </a:r>
            <a:r>
              <a:rPr lang="en-US" sz="1600" dirty="0" smtClean="0"/>
              <a:t>University revoked </a:t>
            </a:r>
            <a:r>
              <a:rPr lang="sk-SK" sz="1600" dirty="0" smtClean="0"/>
              <a:t>h</a:t>
            </a:r>
            <a:r>
              <a:rPr lang="en-US" sz="1600" dirty="0" smtClean="0"/>
              <a:t>is doctorate in 2010 and ended assistant professor career at university.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3771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 for </a:t>
            </a:r>
            <a:r>
              <a:rPr lang="en-US" dirty="0" smtClean="0"/>
              <a:t>discussion 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you think about given real-life examples? </a:t>
            </a:r>
            <a:endParaRPr lang="en-US" dirty="0"/>
          </a:p>
          <a:p>
            <a:r>
              <a:rPr lang="en-US" dirty="0" smtClean="0"/>
              <a:t> If you were be in the same situation, how would you react?</a:t>
            </a:r>
            <a:endParaRPr lang="sk-SK" dirty="0" smtClean="0"/>
          </a:p>
          <a:p>
            <a:r>
              <a:rPr lang="sk-SK" dirty="0"/>
              <a:t>I</a:t>
            </a:r>
            <a:r>
              <a:rPr lang="sk-SK" dirty="0" smtClean="0"/>
              <a:t>s it general standard that after plagiarism is proven the plagiarist resign from his/her job?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1961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5120" y="273845"/>
            <a:ext cx="5656332" cy="3448491"/>
          </a:xfrm>
        </p:spPr>
        <p:txBody>
          <a:bodyPr/>
          <a:lstStyle/>
          <a:p>
            <a:pPr algn="ctr"/>
            <a:r>
              <a:rPr lang="en-US" dirty="0" smtClean="0"/>
              <a:t>Cases in United States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89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of material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n-US" sz="1800" dirty="0" smtClean="0"/>
              <a:t>The message of given material is </a:t>
            </a:r>
            <a:r>
              <a:rPr lang="az-Latn-AZ" sz="1800" dirty="0" smtClean="0"/>
              <a:t>to explain the possible results of academic fraud in</a:t>
            </a:r>
            <a:r>
              <a:rPr lang="en-US" sz="1800" dirty="0" smtClean="0"/>
              <a:t> </a:t>
            </a:r>
            <a:r>
              <a:rPr lang="az-Latn-AZ" sz="1800" dirty="0" smtClean="0"/>
              <a:t>assignments</a:t>
            </a:r>
            <a:r>
              <a:rPr lang="en-US" sz="1800" dirty="0" smtClean="0"/>
              <a:t>, exams and final dissertations. Based on the real-life examples, we can conclude that any forms of academic dishonesty can</a:t>
            </a:r>
            <a:r>
              <a:rPr lang="az-Latn-AZ" sz="1800" dirty="0" smtClean="0"/>
              <a:t> cause</a:t>
            </a:r>
            <a:r>
              <a:rPr lang="en-US" sz="1800" dirty="0" smtClean="0"/>
              <a:t> serious consequences in </a:t>
            </a:r>
            <a:r>
              <a:rPr lang="az-Latn-AZ" sz="1800" dirty="0" smtClean="0"/>
              <a:t>professional careers</a:t>
            </a:r>
            <a:endParaRPr lang="en-US" sz="1800" dirty="0" smtClean="0"/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1800" dirty="0" smtClean="0"/>
              <a:t>But what </a:t>
            </a:r>
            <a:r>
              <a:rPr lang="en-US" sz="1800" dirty="0"/>
              <a:t>can be done to prevent </a:t>
            </a:r>
            <a:r>
              <a:rPr lang="en-US" sz="1800" dirty="0" smtClean="0"/>
              <a:t>this at first place?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1800" dirty="0" smtClean="0"/>
              <a:t>From all these academic based revocation cases, we can see that the main reasons of revocation </a:t>
            </a:r>
            <a:r>
              <a:rPr lang="en-US" sz="1800" dirty="0"/>
              <a:t>problems are </a:t>
            </a:r>
            <a:r>
              <a:rPr lang="en-US" sz="1800" dirty="0" smtClean="0"/>
              <a:t>the lack </a:t>
            </a:r>
            <a:r>
              <a:rPr lang="en-US" sz="1800" dirty="0"/>
              <a:t>of reliable ethical culture and standards in education </a:t>
            </a:r>
            <a:r>
              <a:rPr lang="en-US" sz="1800" dirty="0" smtClean="0"/>
              <a:t>system. </a:t>
            </a:r>
            <a:r>
              <a:rPr lang="en-US" sz="1800" dirty="0"/>
              <a:t>Students clearly should be informed about the importance of academic integrity when they </a:t>
            </a:r>
            <a:r>
              <a:rPr lang="az-Latn-AZ" sz="1800" dirty="0"/>
              <a:t>are accepted to the university.</a:t>
            </a:r>
            <a:r>
              <a:rPr lang="en-US" sz="1800" dirty="0"/>
              <a:t> </a:t>
            </a:r>
            <a:r>
              <a:rPr lang="en-US" sz="1800" dirty="0" smtClean="0"/>
              <a:t>And </a:t>
            </a:r>
            <a:r>
              <a:rPr lang="en-US" sz="1800" dirty="0"/>
              <a:t>if committees of universities investigate plagiarism or cheating at first place before awarding degree, this can prevent majority of these cases. </a:t>
            </a:r>
            <a:r>
              <a:rPr lang="en-US" sz="1800" dirty="0" smtClean="0"/>
              <a:t>This is why </a:t>
            </a:r>
            <a:r>
              <a:rPr lang="en-US" sz="1800" dirty="0"/>
              <a:t>l</a:t>
            </a:r>
            <a:r>
              <a:rPr lang="en-US" sz="1800" dirty="0" smtClean="0"/>
              <a:t>aw </a:t>
            </a:r>
            <a:r>
              <a:rPr lang="en-US" sz="1800" dirty="0"/>
              <a:t>and policy of higher education institutions need to prepared by considering promotion of more ethical and disciplinary approach. </a:t>
            </a:r>
          </a:p>
        </p:txBody>
      </p:sp>
    </p:spTree>
    <p:extLst>
      <p:ext uri="{BB962C8B-B14F-4D97-AF65-F5344CB8AC3E}">
        <p14:creationId xmlns:p14="http://schemas.microsoft.com/office/powerpoint/2010/main" val="1607466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1600" dirty="0"/>
              <a:t>Lauren Barbato (2014) „This Senator Just Lost His College Degree“. Retrieved from </a:t>
            </a:r>
            <a:r>
              <a:rPr lang="cs-CZ" sz="1600" u="sng" dirty="0">
                <a:hlinkClick r:id="rId2"/>
              </a:rPr>
              <a:t>https://www.bustle.com/articles/43835-sen-john-walsh-loses-army-war-college-degree-over-plagiarism-scandal</a:t>
            </a:r>
            <a:endParaRPr lang="ru-RU" sz="1600" dirty="0"/>
          </a:p>
          <a:p>
            <a:r>
              <a:rPr lang="cs-CZ" sz="1600" dirty="0"/>
              <a:t>Alex Rogers (2014) „Montana Senator's Degree Revoked Over Plagiarism </a:t>
            </a:r>
            <a:r>
              <a:rPr lang="cs-CZ" sz="1600" dirty="0" smtClean="0"/>
              <a:t>Charges“</a:t>
            </a:r>
            <a:r>
              <a:rPr lang="en-US" sz="1600" dirty="0" smtClean="0"/>
              <a:t> </a:t>
            </a:r>
            <a:r>
              <a:rPr lang="cs-CZ" sz="1600" u="sng" dirty="0" smtClean="0"/>
              <a:t>Retrieved </a:t>
            </a:r>
            <a:r>
              <a:rPr lang="cs-CZ" sz="1600" u="sng" dirty="0"/>
              <a:t>from </a:t>
            </a:r>
            <a:r>
              <a:rPr lang="cs-CZ" sz="1600" u="sng" dirty="0">
                <a:hlinkClick r:id="rId3"/>
              </a:rPr>
              <a:t>https://time.com/3491095/john-walsh-plagiarism</a:t>
            </a:r>
            <a:r>
              <a:rPr lang="cs-CZ" sz="1600" u="sng" dirty="0" smtClean="0">
                <a:hlinkClick r:id="rId3"/>
              </a:rPr>
              <a:t>/</a:t>
            </a:r>
            <a:endParaRPr lang="en-US" sz="1600" u="sng" dirty="0" smtClean="0"/>
          </a:p>
          <a:p>
            <a:r>
              <a:rPr lang="cs-CZ" sz="1600" dirty="0"/>
              <a:t>Alison McCook (2017) „Chemist wins injunction against university trying to revoke her degree“. Retrieved from </a:t>
            </a:r>
            <a:r>
              <a:rPr lang="cs-CZ" sz="1600" u="sng" dirty="0">
                <a:hlinkClick r:id="rId4"/>
              </a:rPr>
              <a:t>https://retractionwatch.com/2017/04/21/chemist-wins-injunction-university-trying-revoke-degree/</a:t>
            </a:r>
            <a:endParaRPr lang="ru-RU" sz="1600" dirty="0"/>
          </a:p>
          <a:p>
            <a:r>
              <a:rPr lang="cs-CZ" sz="1600" dirty="0"/>
              <a:t>Helen Pidd (2011) „German defence minister resigns in PhD plagiarism row“. Retrieved from Guardian </a:t>
            </a:r>
            <a:r>
              <a:rPr lang="cs-CZ" sz="1600" u="sng" dirty="0">
                <a:hlinkClick r:id="rId5"/>
              </a:rPr>
              <a:t>https://</a:t>
            </a:r>
            <a:r>
              <a:rPr lang="cs-CZ" sz="1600" u="sng" dirty="0" smtClean="0">
                <a:hlinkClick r:id="rId5"/>
              </a:rPr>
              <a:t>www.theguardian.com/world/2011/mar/01/german-defence-minister-resigns-plagiarism</a:t>
            </a:r>
            <a:endParaRPr lang="en-US" sz="1600" u="sng" dirty="0" smtClean="0"/>
          </a:p>
          <a:p>
            <a:r>
              <a:rPr lang="en-GB" sz="1600" dirty="0"/>
              <a:t>Ben Brumfield (2013) “German education minister loses PhD over plagiarized thesis”. Retrieved from </a:t>
            </a:r>
            <a:r>
              <a:rPr lang="cs-CZ" sz="1600" u="sng" dirty="0">
                <a:hlinkClick r:id="rId6"/>
              </a:rPr>
              <a:t>https://edition.cnn.com/2013/02/06/world/europe/german-minister-plagiarism/index.html</a:t>
            </a:r>
            <a:endParaRPr lang="ru-RU" sz="1600" dirty="0"/>
          </a:p>
          <a:p>
            <a:r>
              <a:rPr lang="cs-CZ" sz="1600" dirty="0"/>
              <a:t>BBC News (2013) „German minister Annette Schavan quits over plagiarism“. Retrieved from </a:t>
            </a:r>
            <a:r>
              <a:rPr lang="cs-CZ" sz="1600" u="sng" dirty="0">
                <a:hlinkClick r:id="rId7"/>
              </a:rPr>
              <a:t>https://www.bbc.com/news/world-europe-21395102</a:t>
            </a:r>
            <a:endParaRPr lang="ru-RU" sz="1600" dirty="0"/>
          </a:p>
          <a:p>
            <a:r>
              <a:rPr lang="cs-CZ" sz="1600" dirty="0"/>
              <a:t>ČT24 (2019) </a:t>
            </a:r>
            <a:r>
              <a:rPr lang="cs-CZ" sz="1600" u="sng" dirty="0">
                <a:hlinkClick r:id="rId8"/>
              </a:rPr>
              <a:t>https://ct24.ceskatelevize.cz/regiony/2852324-studentka-mela-u-statnic-v-uchu-sluchatko-univerzita-ji-chtela-odebrat-titul-soud</a:t>
            </a:r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921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7688" y="1149725"/>
            <a:ext cx="7487662" cy="3041950"/>
          </a:xfrm>
        </p:spPr>
        <p:txBody>
          <a:bodyPr>
            <a:normAutofit fontScale="25000" lnSpcReduction="20000"/>
          </a:bodyPr>
          <a:lstStyle/>
          <a:p>
            <a:r>
              <a:rPr lang="cs-CZ" sz="5600" dirty="0"/>
              <a:t>Akky Akimoto (2013) „CV frauds revealed by diligent online fact checks“. Retrieved from </a:t>
            </a:r>
            <a:r>
              <a:rPr lang="cs-CZ" sz="5600" u="sng" dirty="0">
                <a:hlinkClick r:id="rId2"/>
              </a:rPr>
              <a:t>https://www.japantimes.co.jp/life/2013/01/16/digital/cv-frauds-revealed-by-diligent-online-fact-checks/</a:t>
            </a:r>
            <a:endParaRPr lang="ru-RU" sz="5600" dirty="0"/>
          </a:p>
          <a:p>
            <a:r>
              <a:rPr lang="en-US" sz="5600" dirty="0" err="1" smtClean="0"/>
              <a:t>Acatiimi</a:t>
            </a:r>
            <a:r>
              <a:rPr lang="en-US" sz="5600" dirty="0" smtClean="0"/>
              <a:t>  </a:t>
            </a:r>
            <a:r>
              <a:rPr lang="en-US" sz="5600" u="sng" dirty="0">
                <a:hlinkClick r:id="rId3"/>
              </a:rPr>
              <a:t>https://www.acatiimi.fi/7_2016/14.php</a:t>
            </a:r>
            <a:endParaRPr lang="ru-RU" sz="5600" dirty="0"/>
          </a:p>
          <a:p>
            <a:r>
              <a:rPr lang="cs-CZ" sz="5600" dirty="0"/>
              <a:t>Susana Urra (2018) ”Madrid premier returns controversial master’s degree, but blames university“. Retrieved from El </a:t>
            </a:r>
            <a:r>
              <a:rPr lang="cs-CZ" sz="5600" dirty="0" smtClean="0"/>
              <a:t>Pais</a:t>
            </a:r>
            <a:r>
              <a:rPr lang="en-US" sz="5600" dirty="0" smtClean="0"/>
              <a:t> </a:t>
            </a:r>
            <a:r>
              <a:rPr lang="cs-CZ" sz="5600" u="sng" dirty="0" smtClean="0">
                <a:hlinkClick r:id="rId4"/>
              </a:rPr>
              <a:t>https</a:t>
            </a:r>
            <a:r>
              <a:rPr lang="cs-CZ" sz="5600" u="sng" dirty="0">
                <a:hlinkClick r:id="rId4"/>
              </a:rPr>
              <a:t>://</a:t>
            </a:r>
            <a:r>
              <a:rPr lang="cs-CZ" sz="5600" u="sng" dirty="0" smtClean="0">
                <a:hlinkClick r:id="rId4"/>
              </a:rPr>
              <a:t>english.elpais.com/elpais/2018/04/17/inenglish/1523950657_212474.html</a:t>
            </a:r>
            <a:endParaRPr lang="en-US" sz="5600" u="sng" dirty="0" smtClean="0"/>
          </a:p>
          <a:p>
            <a:r>
              <a:rPr lang="cs-CZ" sz="5600" dirty="0"/>
              <a:t>Urra and Hunter (2018) „Master’s degree scandal deepens, as another PP politician admits not going to class“.  Retrieved from El Pais </a:t>
            </a:r>
            <a:r>
              <a:rPr lang="cs-CZ" sz="5600" u="sng" dirty="0" smtClean="0">
                <a:hlinkClick r:id="rId5"/>
              </a:rPr>
              <a:t>https</a:t>
            </a:r>
            <a:r>
              <a:rPr lang="cs-CZ" sz="5600" u="sng" dirty="0">
                <a:hlinkClick r:id="rId5"/>
              </a:rPr>
              <a:t>://english.elpais.com/elpais/2018/04/10/inenglish/1523345735_964396.html</a:t>
            </a:r>
            <a:endParaRPr lang="ru-RU" sz="5600" dirty="0"/>
          </a:p>
          <a:p>
            <a:r>
              <a:rPr lang="en-GB" sz="5600" dirty="0"/>
              <a:t>Sam Jones (2018) “Spain's health minister quits over degree scandal”. Retrieved from El </a:t>
            </a:r>
            <a:r>
              <a:rPr lang="en-GB" sz="5600" dirty="0" err="1"/>
              <a:t>Pais</a:t>
            </a:r>
            <a:r>
              <a:rPr lang="en-GB" sz="5600" dirty="0"/>
              <a:t>   </a:t>
            </a:r>
            <a:r>
              <a:rPr lang="en-GB" sz="5600" u="sng" dirty="0" smtClean="0">
                <a:hlinkClick r:id="rId6"/>
              </a:rPr>
              <a:t>  </a:t>
            </a:r>
            <a:r>
              <a:rPr lang="cs-CZ" sz="5600" u="sng" dirty="0">
                <a:hlinkClick r:id="rId7"/>
              </a:rPr>
              <a:t>https://</a:t>
            </a:r>
            <a:r>
              <a:rPr lang="cs-CZ" sz="5600" u="sng" dirty="0" smtClean="0">
                <a:hlinkClick r:id="rId7"/>
              </a:rPr>
              <a:t>www.theguardian.com/world/2018/sep/12/spain-health-minister-carmen-monton-resigns-masters-degree-irregularities</a:t>
            </a:r>
            <a:endParaRPr lang="en-US" sz="5600" u="sng" dirty="0" smtClean="0"/>
          </a:p>
          <a:p>
            <a:r>
              <a:rPr lang="en-GB" sz="5600" dirty="0" err="1"/>
              <a:t>Palko</a:t>
            </a:r>
            <a:r>
              <a:rPr lang="en-GB" sz="5600" dirty="0"/>
              <a:t> </a:t>
            </a:r>
            <a:r>
              <a:rPr lang="en-GB" sz="5600" dirty="0" err="1"/>
              <a:t>Karasz</a:t>
            </a:r>
            <a:r>
              <a:rPr lang="en-GB" sz="5600" dirty="0"/>
              <a:t> (2012), “Hungarian President Resigns Amid Plagiarism Scandal”.  Retrieved from </a:t>
            </a:r>
            <a:r>
              <a:rPr lang="en-GB" sz="5600" u="sng" dirty="0">
                <a:hlinkClick r:id="rId8"/>
              </a:rPr>
              <a:t>https://www.nytimes.com/2012/04/03/world/europe/hungarian-president-pal-schmitt-resigns-amid-plagiarism-scandal.html</a:t>
            </a:r>
            <a:endParaRPr lang="ru-RU" sz="5600" dirty="0"/>
          </a:p>
          <a:p>
            <a:endParaRPr lang="en-US" sz="5600" dirty="0" smtClean="0"/>
          </a:p>
          <a:p>
            <a:endParaRPr lang="ru-RU" sz="4800" dirty="0"/>
          </a:p>
          <a:p>
            <a:endParaRPr lang="en-US" u="sng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30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922352"/>
            <a:ext cx="7886700" cy="3710372"/>
          </a:xfrm>
        </p:spPr>
        <p:txBody>
          <a:bodyPr>
            <a:normAutofit fontScale="77500" lnSpcReduction="20000"/>
          </a:bodyPr>
          <a:lstStyle/>
          <a:p>
            <a:r>
              <a:rPr lang="en-US" sz="1400" dirty="0"/>
              <a:t>Julius </a:t>
            </a:r>
            <a:r>
              <a:rPr lang="en-US" sz="1400" dirty="0" err="1"/>
              <a:t>Kravjar</a:t>
            </a:r>
            <a:r>
              <a:rPr lang="en-US" sz="1400" dirty="0"/>
              <a:t> (2020) “Recent High Politicians’ Plagiarism Cases in </a:t>
            </a:r>
            <a:r>
              <a:rPr lang="en-US" sz="1400" dirty="0" smtClean="0"/>
              <a:t>Slovakia” Retrieved </a:t>
            </a:r>
            <a:r>
              <a:rPr lang="en-US" sz="1400" dirty="0"/>
              <a:t>from ENAI </a:t>
            </a:r>
            <a:r>
              <a:rPr lang="en-US" sz="1400" dirty="0" smtClean="0"/>
              <a:t>Newsletter </a:t>
            </a:r>
            <a:r>
              <a:rPr lang="en-US" sz="1400" u="sng" dirty="0" smtClean="0">
                <a:hlinkClick r:id="rId2"/>
              </a:rPr>
              <a:t>https</a:t>
            </a:r>
            <a:r>
              <a:rPr lang="en-US" sz="1400" u="sng" dirty="0">
                <a:hlinkClick r:id="rId2"/>
              </a:rPr>
              <a:t>://mailchi.mp/42300684070e/enai-august2020?e=7007dc92d8#mctoc1</a:t>
            </a:r>
            <a:endParaRPr lang="ru-RU" sz="1400" dirty="0"/>
          </a:p>
          <a:p>
            <a:r>
              <a:rPr lang="en-US" sz="1400" dirty="0"/>
              <a:t>DPA International (2020) “Slovakian Prime Minister </a:t>
            </a:r>
            <a:r>
              <a:rPr lang="en-US" sz="1400" dirty="0" err="1"/>
              <a:t>Matovic</a:t>
            </a:r>
            <a:r>
              <a:rPr lang="en-US" sz="1400" dirty="0"/>
              <a:t> latest to be accused of plagiarism”</a:t>
            </a:r>
            <a:r>
              <a:rPr lang="en-US" sz="1400" b="1" dirty="0"/>
              <a:t> </a:t>
            </a:r>
            <a:r>
              <a:rPr lang="en-US" sz="1400" u="sng" dirty="0">
                <a:hlinkClick r:id="rId3"/>
              </a:rPr>
              <a:t>https://www.dpa-international.com/topic/slovakian-prime-minister-matovic-latest-accused-plagiarism-urn:newsml:dpa.com:20090101:200716-99-821241</a:t>
            </a:r>
            <a:endParaRPr lang="en-US" sz="1400" u="sng" dirty="0"/>
          </a:p>
          <a:p>
            <a:r>
              <a:rPr lang="en-GB" sz="1400" dirty="0"/>
              <a:t>Jonathan Bailey (2020) “The Ongoing Albanian Plagiarism </a:t>
            </a:r>
            <a:r>
              <a:rPr lang="en-GB" sz="1400" dirty="0" smtClean="0"/>
              <a:t>Crisis”</a:t>
            </a:r>
            <a:r>
              <a:rPr lang="en-US" sz="1400" dirty="0" smtClean="0"/>
              <a:t> </a:t>
            </a:r>
            <a:r>
              <a:rPr lang="en-GB" sz="1400" dirty="0" smtClean="0"/>
              <a:t>Retrieved </a:t>
            </a:r>
            <a:r>
              <a:rPr lang="en-GB" sz="1400" dirty="0"/>
              <a:t>from </a:t>
            </a:r>
            <a:r>
              <a:rPr lang="en-GB" sz="1400" u="sng" dirty="0">
                <a:hlinkClick r:id="rId4"/>
              </a:rPr>
              <a:t>https://www.plagiarismtoday.com/2020/09/30/the-ongoing-albanian-plagiarism-crisis/</a:t>
            </a:r>
            <a:endParaRPr lang="ru-RU" sz="1400" dirty="0"/>
          </a:p>
          <a:p>
            <a:r>
              <a:rPr lang="en-GB" sz="1400" dirty="0"/>
              <a:t>Tirana Times (2020) “Minister of Education accused of </a:t>
            </a:r>
            <a:r>
              <a:rPr lang="en-GB" sz="1400" dirty="0" smtClean="0"/>
              <a:t>plagiarism”</a:t>
            </a:r>
            <a:r>
              <a:rPr lang="en-US" sz="1400" dirty="0" smtClean="0"/>
              <a:t> </a:t>
            </a:r>
            <a:r>
              <a:rPr lang="en-GB" sz="1400" dirty="0" smtClean="0"/>
              <a:t>Retrieved </a:t>
            </a:r>
            <a:r>
              <a:rPr lang="en-GB" sz="1400" dirty="0"/>
              <a:t>from </a:t>
            </a:r>
            <a:r>
              <a:rPr lang="en-GB" sz="1400" u="sng" dirty="0">
                <a:hlinkClick r:id="rId5"/>
              </a:rPr>
              <a:t>https://www.tiranatimes.com/?</a:t>
            </a:r>
            <a:r>
              <a:rPr lang="en-GB" sz="1400" u="sng" dirty="0" smtClean="0">
                <a:hlinkClick r:id="rId5"/>
              </a:rPr>
              <a:t>p=147294</a:t>
            </a:r>
            <a:endParaRPr lang="fr-FR" sz="1400" dirty="0"/>
          </a:p>
          <a:p>
            <a:r>
              <a:rPr lang="fr-FR" sz="1400" dirty="0"/>
              <a:t>Jonathan Bailey (2012), “The Plagiarism Insanity in Romania” Retrieved from Plagiarism Today </a:t>
            </a:r>
            <a:r>
              <a:rPr lang="fr-FR" sz="1400" dirty="0">
                <a:hlinkClick r:id="rId6"/>
              </a:rPr>
              <a:t>https://www.plagiarismtoday.com/2012/07/02/the-plagiarism-insanity-in-romania</a:t>
            </a:r>
            <a:r>
              <a:rPr lang="fr-FR" sz="1400" dirty="0" smtClean="0">
                <a:hlinkClick r:id="rId6"/>
              </a:rPr>
              <a:t>/</a:t>
            </a:r>
            <a:endParaRPr lang="fr-FR" sz="1400" dirty="0"/>
          </a:p>
          <a:p>
            <a:r>
              <a:rPr lang="fr-FR" sz="1400" dirty="0"/>
              <a:t>Irina Popescu (2016) “Former PM Victor Ponta may be disbarred after losing doctor degree”. Retrieved from Romania-Insider.com </a:t>
            </a:r>
            <a:r>
              <a:rPr lang="fr-FR" sz="1400" dirty="0">
                <a:hlinkClick r:id="rId7"/>
              </a:rPr>
              <a:t>https://</a:t>
            </a:r>
            <a:r>
              <a:rPr lang="fr-FR" sz="1400" dirty="0" smtClean="0">
                <a:hlinkClick r:id="rId7"/>
              </a:rPr>
              <a:t>www.romania-insider.com/former-pm-victor-ponta-might-excluded-bucharest-bar</a:t>
            </a:r>
            <a:endParaRPr lang="fr-FR" sz="1400" dirty="0" smtClean="0"/>
          </a:p>
          <a:p>
            <a:r>
              <a:rPr lang="en-US" sz="1400" dirty="0"/>
              <a:t>Bill </a:t>
            </a:r>
            <a:r>
              <a:rPr lang="en-US" sz="1400" dirty="0" err="1"/>
              <a:t>Graveland</a:t>
            </a:r>
            <a:r>
              <a:rPr lang="en-US" sz="1400" dirty="0"/>
              <a:t> (2018) “University of Calgary can rescind master’s degree over plagiarism: judge” Retrieved from </a:t>
            </a:r>
            <a:r>
              <a:rPr lang="en-US" sz="1400" dirty="0">
                <a:hlinkClick r:id="rId8"/>
              </a:rPr>
              <a:t>https://globalnews.ca/news/4467017/university-of-calgary-judge-masters-degree-plagiarism</a:t>
            </a:r>
            <a:r>
              <a:rPr lang="en-US" sz="1400" dirty="0" smtClean="0">
                <a:hlinkClick r:id="rId8"/>
              </a:rPr>
              <a:t>/</a:t>
            </a:r>
            <a:endParaRPr lang="en-US" sz="1400" dirty="0"/>
          </a:p>
          <a:p>
            <a:r>
              <a:rPr lang="en-US" sz="1400" dirty="0"/>
              <a:t>Jonathan Bailey (2018) “Revoking Degrees: How and Why Schools Do It?” Retrieved from Plagiarism Today </a:t>
            </a:r>
            <a:r>
              <a:rPr lang="en-US" sz="1400" dirty="0">
                <a:hlinkClick r:id="rId9"/>
              </a:rPr>
              <a:t>https://www.plagiarismtoday.com/2018/09/27/revoking-degrees-how-and-why-schools-do-it</a:t>
            </a:r>
            <a:r>
              <a:rPr lang="en-US" sz="1400" dirty="0" smtClean="0">
                <a:hlinkClick r:id="rId9"/>
              </a:rPr>
              <a:t>/</a:t>
            </a:r>
            <a:endParaRPr lang="en-US" sz="1400" dirty="0" smtClean="0"/>
          </a:p>
          <a:p>
            <a:r>
              <a:rPr lang="en-US" sz="1400" dirty="0"/>
              <a:t>Jonathan Bailey (2012), “The Plagiarism Insanity in Romania” Retrieved from Plagiarism Today </a:t>
            </a:r>
            <a:r>
              <a:rPr lang="en-US" sz="1400" dirty="0">
                <a:hlinkClick r:id="rId6"/>
              </a:rPr>
              <a:t>https://www.plagiarismtoday.com/2012/07/02/the-plagiarism-insanity-in-romania</a:t>
            </a:r>
            <a:r>
              <a:rPr lang="en-US" sz="1400" dirty="0" smtClean="0">
                <a:hlinkClick r:id="rId6"/>
              </a:rPr>
              <a:t>/</a:t>
            </a:r>
            <a:endParaRPr lang="en-US" sz="1400" dirty="0"/>
          </a:p>
          <a:p>
            <a:r>
              <a:rPr lang="en-US" sz="1400" dirty="0"/>
              <a:t>Irina </a:t>
            </a:r>
            <a:r>
              <a:rPr lang="en-US" sz="1400" dirty="0" err="1"/>
              <a:t>Popescu</a:t>
            </a:r>
            <a:r>
              <a:rPr lang="en-US" sz="1400" dirty="0"/>
              <a:t> (2016) “Former PM Victor Ponta may be disbarred after losing doctor degree”. Retrieved from Romania-Insider.com </a:t>
            </a:r>
            <a:r>
              <a:rPr lang="en-US" sz="1400" dirty="0">
                <a:hlinkClick r:id="rId7"/>
              </a:rPr>
              <a:t>https://</a:t>
            </a:r>
            <a:r>
              <a:rPr lang="en-US" sz="1400" dirty="0" smtClean="0">
                <a:hlinkClick r:id="rId7"/>
              </a:rPr>
              <a:t>www.romania-insider.com/former-pm-victor-ponta-might-excluded-bucharest-bar</a:t>
            </a:r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fr-FR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59753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John Walsh – Senator in United States from 2014 to 2015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29842" y="1116702"/>
            <a:ext cx="3868341" cy="3495758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 smtClean="0">
                <a:solidFill>
                  <a:srgbClr val="009999"/>
                </a:solidFill>
              </a:rPr>
              <a:t>Institution:</a:t>
            </a:r>
            <a:r>
              <a:rPr lang="en-US" sz="1600" b="0" dirty="0" smtClean="0"/>
              <a:t> US Army War College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 smtClean="0"/>
              <a:t>He received Master’s degree in 2007.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>
                <a:solidFill>
                  <a:srgbClr val="009999"/>
                </a:solidFill>
              </a:rPr>
              <a:t>Thesis </a:t>
            </a:r>
            <a:r>
              <a:rPr lang="en-US" sz="1600" b="0" dirty="0" smtClean="0">
                <a:solidFill>
                  <a:srgbClr val="009999"/>
                </a:solidFill>
              </a:rPr>
              <a:t>name: </a:t>
            </a:r>
            <a:r>
              <a:rPr lang="en-US" sz="1600" b="0" dirty="0"/>
              <a:t>"The Case for Democracy as a Long Term National Strategy."</a:t>
            </a:r>
            <a:endParaRPr lang="en-US" sz="1600" b="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 smtClean="0">
                <a:solidFill>
                  <a:srgbClr val="009999"/>
                </a:solidFill>
              </a:rPr>
              <a:t>Reason:</a:t>
            </a:r>
            <a:r>
              <a:rPr lang="en-US" sz="1600" b="0" dirty="0" smtClean="0"/>
              <a:t> Plagiarism by taking words </a:t>
            </a:r>
            <a:r>
              <a:rPr lang="en-US" sz="1600" b="0" dirty="0"/>
              <a:t>and ideas, without citations</a:t>
            </a:r>
            <a:r>
              <a:rPr lang="en-US" sz="1600" b="0" dirty="0" smtClean="0"/>
              <a:t> in the 14 pages of his master thesis.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 smtClean="0"/>
              <a:t>Senator accepted the plagiarism allegations, however, he told that he had not done this on purpose.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 smtClean="0">
                <a:solidFill>
                  <a:srgbClr val="009999"/>
                </a:solidFill>
              </a:rPr>
              <a:t>Result: </a:t>
            </a:r>
            <a:r>
              <a:rPr lang="en-US" sz="1600" b="0" dirty="0" smtClean="0"/>
              <a:t>His </a:t>
            </a:r>
            <a:r>
              <a:rPr lang="en-US" sz="1600" b="0" dirty="0"/>
              <a:t>m</a:t>
            </a:r>
            <a:r>
              <a:rPr lang="en-US" sz="1600" b="0" dirty="0" smtClean="0"/>
              <a:t>aster’s </a:t>
            </a:r>
            <a:r>
              <a:rPr lang="en-US" sz="1600" b="0" dirty="0"/>
              <a:t>d</a:t>
            </a:r>
            <a:r>
              <a:rPr lang="en-US" sz="1600" b="0" dirty="0" smtClean="0"/>
              <a:t>egree was revoked by university in 2014.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92115" y="1347080"/>
            <a:ext cx="2295644" cy="2907533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92115" y="4333675"/>
            <a:ext cx="2459977" cy="27878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dirty="0"/>
              <a:t>United States </a:t>
            </a:r>
            <a:r>
              <a:rPr lang="fr-FR" dirty="0" smtClean="0"/>
              <a:t>Senate http</a:t>
            </a:r>
            <a:r>
              <a:rPr lang="fr-FR" dirty="0"/>
              <a:t>://www.senate.gov/senators/113th_Congress/graphics/walsh_john.jpg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99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Suvi</a:t>
            </a:r>
            <a:r>
              <a:rPr lang="en-US" dirty="0" smtClean="0"/>
              <a:t> Orr – PhD student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29842" y="1268018"/>
            <a:ext cx="3868341" cy="33742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9999"/>
                </a:solidFill>
              </a:rPr>
              <a:t>Institution: </a:t>
            </a:r>
            <a:r>
              <a:rPr lang="en-US" sz="1600" dirty="0" smtClean="0"/>
              <a:t>University of Texas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She earned her PhD in the chemistry field in 2008.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9999"/>
                </a:solidFill>
              </a:rPr>
              <a:t>Reason:</a:t>
            </a:r>
            <a:r>
              <a:rPr lang="en-US" sz="1600" dirty="0" smtClean="0"/>
              <a:t> </a:t>
            </a:r>
            <a:r>
              <a:rPr lang="en-US" sz="1600" dirty="0"/>
              <a:t>E</a:t>
            </a:r>
            <a:r>
              <a:rPr lang="en-US" sz="1600" dirty="0" smtClean="0"/>
              <a:t>xistence of falsified data in her final work.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In 2014, </a:t>
            </a:r>
            <a:r>
              <a:rPr lang="en-US" sz="1600" dirty="0" err="1" smtClean="0"/>
              <a:t>Suvi</a:t>
            </a:r>
            <a:r>
              <a:rPr lang="en-US" sz="1600" dirty="0" smtClean="0"/>
              <a:t> Orr carried this issue to the court</a:t>
            </a:r>
            <a:r>
              <a:rPr lang="en-US" sz="1600" dirty="0"/>
              <a:t>.</a:t>
            </a:r>
            <a:endParaRPr lang="en-US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9999"/>
                </a:solidFill>
              </a:rPr>
              <a:t>Court decision: </a:t>
            </a:r>
            <a:r>
              <a:rPr lang="en-US" sz="1600" dirty="0"/>
              <a:t>U</a:t>
            </a:r>
            <a:r>
              <a:rPr lang="en-US" sz="1600" dirty="0" smtClean="0"/>
              <a:t>niversity had violated rules.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9999"/>
                </a:solidFill>
              </a:rPr>
              <a:t>Result: </a:t>
            </a:r>
            <a:r>
              <a:rPr lang="en-US" sz="1600" dirty="0" smtClean="0"/>
              <a:t>Orr won an injunction against University of Texas.</a:t>
            </a:r>
            <a:endParaRPr lang="en-US" sz="1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263235" y="4240227"/>
            <a:ext cx="2253308" cy="469337"/>
          </a:xfrm>
        </p:spPr>
        <p:txBody>
          <a:bodyPr>
            <a:normAutofit fontScale="92500" lnSpcReduction="20000"/>
          </a:bodyPr>
          <a:lstStyle/>
          <a:p>
            <a:r>
              <a:rPr lang="en-US" sz="900" b="0" dirty="0" smtClean="0"/>
              <a:t>William </a:t>
            </a:r>
            <a:r>
              <a:rPr lang="en-US" sz="900" b="0" dirty="0"/>
              <a:t>Battle - University of Texas Visual Identity </a:t>
            </a:r>
            <a:r>
              <a:rPr lang="en-US" sz="900" b="0" dirty="0" smtClean="0"/>
              <a:t>website https</a:t>
            </a:r>
            <a:r>
              <a:rPr lang="en-US" sz="900" b="0" dirty="0"/>
              <a:t>://brand.utexas.edu/identity/supporting-marks/</a:t>
            </a:r>
            <a:endParaRPr lang="ru-RU" sz="900" b="0" dirty="0"/>
          </a:p>
        </p:txBody>
      </p:sp>
      <p:pic>
        <p:nvPicPr>
          <p:cNvPr id="12" name="Объект 11" descr="Вырезка экрана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35" y="2049364"/>
            <a:ext cx="2273417" cy="2190863"/>
          </a:xfrm>
        </p:spPr>
      </p:pic>
    </p:spTree>
    <p:extLst>
      <p:ext uri="{BB962C8B-B14F-4D97-AF65-F5344CB8AC3E}">
        <p14:creationId xmlns:p14="http://schemas.microsoft.com/office/powerpoint/2010/main" val="16278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06163" y="1246666"/>
            <a:ext cx="5818367" cy="2306230"/>
          </a:xfrm>
        </p:spPr>
        <p:txBody>
          <a:bodyPr/>
          <a:lstStyle/>
          <a:p>
            <a:pPr algn="ctr"/>
            <a:r>
              <a:rPr lang="fr-FR" dirty="0" smtClean="0"/>
              <a:t>C</a:t>
            </a:r>
            <a:r>
              <a:rPr lang="en-US" dirty="0" err="1" smtClean="0"/>
              <a:t>ase</a:t>
            </a:r>
            <a:r>
              <a:rPr lang="en-US" dirty="0" smtClean="0"/>
              <a:t> in Canada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229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</a:t>
            </a:r>
            <a:r>
              <a:rPr lang="en-US" dirty="0" err="1" smtClean="0"/>
              <a:t>Measor</a:t>
            </a:r>
            <a:r>
              <a:rPr lang="en-US" dirty="0"/>
              <a:t> </a:t>
            </a:r>
            <a:r>
              <a:rPr lang="en-US" dirty="0" smtClean="0"/>
              <a:t>- teacher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9999"/>
                </a:solidFill>
              </a:rPr>
              <a:t>Institution: </a:t>
            </a:r>
            <a:r>
              <a:rPr lang="en-US" dirty="0" smtClean="0"/>
              <a:t>University of Calgary</a:t>
            </a:r>
          </a:p>
          <a:p>
            <a:r>
              <a:rPr lang="en-US" dirty="0" smtClean="0"/>
              <a:t>He obtained his master degree in 2003.</a:t>
            </a:r>
          </a:p>
          <a:p>
            <a:r>
              <a:rPr lang="en-US" dirty="0">
                <a:solidFill>
                  <a:srgbClr val="009999"/>
                </a:solidFill>
              </a:rPr>
              <a:t>Thesis name: </a:t>
            </a:r>
            <a:r>
              <a:rPr lang="en-US" dirty="0"/>
              <a:t>“Canada and the Imposition of Sanctions on Iraq: 1990-2002</a:t>
            </a:r>
            <a:r>
              <a:rPr lang="en-US" dirty="0" smtClean="0"/>
              <a:t>.”</a:t>
            </a:r>
          </a:p>
          <a:p>
            <a:r>
              <a:rPr lang="en-US" dirty="0" smtClean="0">
                <a:solidFill>
                  <a:srgbClr val="009999"/>
                </a:solidFill>
              </a:rPr>
              <a:t>Reason: </a:t>
            </a:r>
            <a:r>
              <a:rPr lang="en-US" dirty="0" smtClean="0"/>
              <a:t>Plagiarism detected in his thesis after 15 years.</a:t>
            </a:r>
          </a:p>
          <a:p>
            <a:r>
              <a:rPr lang="en-US" dirty="0" smtClean="0">
                <a:solidFill>
                  <a:srgbClr val="009999"/>
                </a:solidFill>
              </a:rPr>
              <a:t>Result: </a:t>
            </a:r>
            <a:r>
              <a:rPr lang="en-US" dirty="0" smtClean="0"/>
              <a:t>In 2018, degree was revoked.</a:t>
            </a:r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715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88340" y="273845"/>
            <a:ext cx="5755460" cy="3472767"/>
          </a:xfrm>
        </p:spPr>
        <p:txBody>
          <a:bodyPr/>
          <a:lstStyle/>
          <a:p>
            <a:pPr algn="ctr"/>
            <a:r>
              <a:rPr lang="en-US" dirty="0" smtClean="0"/>
              <a:t>Cases in Germany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30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273846"/>
            <a:ext cx="7041408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Karl Theodor </a:t>
            </a:r>
            <a:r>
              <a:rPr lang="en-US" dirty="0" err="1" smtClean="0"/>
              <a:t>zu</a:t>
            </a:r>
            <a:r>
              <a:rPr lang="en-US" dirty="0" smtClean="0"/>
              <a:t> Guttenberg- </a:t>
            </a:r>
            <a:r>
              <a:rPr lang="en-US" dirty="0" err="1" smtClean="0"/>
              <a:t>Defence</a:t>
            </a:r>
            <a:r>
              <a:rPr lang="en-US" dirty="0" smtClean="0"/>
              <a:t> Minister of Germany from 2009 to 2011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4147898" cy="27634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009999"/>
                </a:solidFill>
              </a:rPr>
              <a:t>Institution: </a:t>
            </a:r>
            <a:r>
              <a:rPr lang="en-US" sz="1600" dirty="0" smtClean="0"/>
              <a:t>University of Bayreuth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He had PhD degree in law</a:t>
            </a:r>
            <a:r>
              <a:rPr lang="sk-SK" sz="1600" dirty="0" smtClean="0"/>
              <a:t> obtained in </a:t>
            </a:r>
            <a:r>
              <a:rPr lang="en-US" sz="1600" dirty="0" smtClean="0"/>
              <a:t>2007.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009999"/>
                </a:solidFill>
              </a:rPr>
              <a:t>Reason: </a:t>
            </a:r>
            <a:r>
              <a:rPr lang="en-US" sz="1600" dirty="0" smtClean="0"/>
              <a:t>Plagiarism in his dissertation.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Minister said that “I </a:t>
            </a:r>
            <a:r>
              <a:rPr lang="en-US" sz="1600" dirty="0"/>
              <a:t>neither knowingly nor intentionally </a:t>
            </a:r>
            <a:r>
              <a:rPr lang="en-US" sz="1600" dirty="0" smtClean="0"/>
              <a:t>deceived”.</a:t>
            </a:r>
            <a:endParaRPr lang="en-US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009999"/>
                </a:solidFill>
              </a:rPr>
              <a:t>Result</a:t>
            </a:r>
            <a:r>
              <a:rPr lang="en-US" sz="1600" b="1" dirty="0">
                <a:solidFill>
                  <a:srgbClr val="009999"/>
                </a:solidFill>
              </a:rPr>
              <a:t>: </a:t>
            </a:r>
            <a:r>
              <a:rPr lang="en-US" sz="1600" dirty="0" smtClean="0"/>
              <a:t>Bayreuth </a:t>
            </a:r>
            <a:r>
              <a:rPr lang="en-US" sz="1600" dirty="0"/>
              <a:t>University revoked Guttenberg's </a:t>
            </a:r>
            <a:r>
              <a:rPr lang="en-US" sz="1600" dirty="0" smtClean="0"/>
              <a:t>PhD in 2011.</a:t>
            </a:r>
            <a:endParaRPr lang="en-US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Guttenberg </a:t>
            </a:r>
            <a:r>
              <a:rPr lang="en-US" sz="1600" dirty="0"/>
              <a:t>resigned from </a:t>
            </a:r>
            <a:r>
              <a:rPr lang="en-US" sz="1600" dirty="0" smtClean="0"/>
              <a:t>all </a:t>
            </a:r>
            <a:r>
              <a:rPr lang="en-US" sz="1600" dirty="0"/>
              <a:t>political posts </a:t>
            </a:r>
            <a:r>
              <a:rPr lang="en-US" sz="1600" dirty="0" smtClean="0"/>
              <a:t>in 2011.</a:t>
            </a:r>
          </a:p>
          <a:p>
            <a:endParaRPr lang="ru-RU" sz="16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7056255" y="4402067"/>
            <a:ext cx="2087745" cy="24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800" dirty="0"/>
              <a:t>Michael Lucan, Lizenz: CC-BY-SA 3.0 de</a:t>
            </a:r>
            <a:endParaRPr lang="ru-RU" sz="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677" y="1268018"/>
            <a:ext cx="2340323" cy="300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3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ai">
  <a:themeElements>
    <a:clrScheme name="ENAI">
      <a:dk1>
        <a:srgbClr val="484749"/>
      </a:dk1>
      <a:lt1>
        <a:sysClr val="window" lastClr="FFFFFF"/>
      </a:lt1>
      <a:dk2>
        <a:srgbClr val="44546A"/>
      </a:dk2>
      <a:lt2>
        <a:srgbClr val="E7E6E6"/>
      </a:lt2>
      <a:accent1>
        <a:srgbClr val="009999"/>
      </a:accent1>
      <a:accent2>
        <a:srgbClr val="FFD242"/>
      </a:accent2>
      <a:accent3>
        <a:srgbClr val="EB5F9B"/>
      </a:accent3>
      <a:accent4>
        <a:srgbClr val="88868A"/>
      </a:accent4>
      <a:accent5>
        <a:srgbClr val="91C7B1"/>
      </a:accent5>
      <a:accent6>
        <a:srgbClr val="009999"/>
      </a:accent6>
      <a:hlink>
        <a:srgbClr val="009999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enai</Template>
  <TotalTime>11028</TotalTime>
  <Words>2089</Words>
  <Application>Microsoft Office PowerPoint</Application>
  <PresentationFormat>Экран (16:9)</PresentationFormat>
  <Paragraphs>182</Paragraphs>
  <Slides>33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enai</vt:lpstr>
      <vt:lpstr>     Revocation of academic degrees based on real-life examples</vt:lpstr>
      <vt:lpstr>Презентация PowerPoint</vt:lpstr>
      <vt:lpstr>Cases in United States</vt:lpstr>
      <vt:lpstr>John Walsh – Senator in United States from 2014 to 2015</vt:lpstr>
      <vt:lpstr>Suvi Orr – PhD student</vt:lpstr>
      <vt:lpstr>Case in Canada </vt:lpstr>
      <vt:lpstr>John Measor - teacher</vt:lpstr>
      <vt:lpstr>Cases in Germany </vt:lpstr>
      <vt:lpstr>Karl Theodor zu Guttenberg- Defence Minister of Germany from 2009 to 2011</vt:lpstr>
      <vt:lpstr>Annette Schavan- Education Minister of Germany from 2005 to 2013</vt:lpstr>
      <vt:lpstr>Case in Hungary</vt:lpstr>
      <vt:lpstr>Pál Schmitt – President of Hungary from 2010 to 2012 </vt:lpstr>
      <vt:lpstr>Case in Finland</vt:lpstr>
      <vt:lpstr>Male foreign student </vt:lpstr>
      <vt:lpstr>Cases in Spain </vt:lpstr>
      <vt:lpstr>Cristina Cifuentes - Regional leader of Madrid from 2015 to 2018</vt:lpstr>
      <vt:lpstr>Pablo Casado – Spanish politician and current president of People’s Party (PP), 2020</vt:lpstr>
      <vt:lpstr>Carmen Monton – Minister of Health in Spain from June 2018 to September 2018</vt:lpstr>
      <vt:lpstr>Case in Czech Republic</vt:lpstr>
      <vt:lpstr>Female student </vt:lpstr>
      <vt:lpstr>Case in Slovakia</vt:lpstr>
      <vt:lpstr>Igor Matovič – Current Prime Minister of Slovakia (2020)</vt:lpstr>
      <vt:lpstr>Case in Romania</vt:lpstr>
      <vt:lpstr>Victor Ponta – Prime Minister of Romania from 2012 to 2015 </vt:lpstr>
      <vt:lpstr>Case in Albania</vt:lpstr>
      <vt:lpstr>Evis Kushi- Current Minister of Education of Albania (2020)</vt:lpstr>
      <vt:lpstr>Case in Japan</vt:lpstr>
      <vt:lpstr>Serkan Anilir – Turkish assistant professor in Japan</vt:lpstr>
      <vt:lpstr>Questions for discussion </vt:lpstr>
      <vt:lpstr>Message of material</vt:lpstr>
      <vt:lpstr>References</vt:lpstr>
      <vt:lpstr>References </vt:lpstr>
      <vt:lpstr>References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didl</dc:creator>
  <cp:lastModifiedBy>Admin</cp:lastModifiedBy>
  <cp:revision>256</cp:revision>
  <dcterms:created xsi:type="dcterms:W3CDTF">2016-09-26T15:05:02Z</dcterms:created>
  <dcterms:modified xsi:type="dcterms:W3CDTF">2020-10-27T14:02:41Z</dcterms:modified>
</cp:coreProperties>
</file>