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EUdjDLyjVxFW+XjT4NyTGFuV6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italic.fntdata"/><Relationship Id="rId16" Type="http://schemas.openxmlformats.org/officeDocument/2006/relationships/slide" Target="slides/slide12.xml"/><Relationship Id="rId38" Type="http://schemas.openxmlformats.org/officeDocument/2006/relationships/font" Target="fonts/Robo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Clr>
                <a:schemeClr val="dk1"/>
              </a:buClr>
              <a:buSzPts val="2400"/>
              <a:buNone/>
              <a:defRPr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9"/>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 name="Google Shape;21;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23" name="Google Shape;23;p29"/>
          <p:cNvPicPr preferRelativeResize="0"/>
          <p:nvPr/>
        </p:nvPicPr>
        <p:blipFill rotWithShape="1">
          <a:blip r:embed="rId2">
            <a:alphaModFix/>
          </a:blip>
          <a:srcRect b="0" l="0" r="0" t="0"/>
          <a:stretch/>
        </p:blipFill>
        <p:spPr>
          <a:xfrm>
            <a:off x="9434384" y="365126"/>
            <a:ext cx="1919416" cy="909896"/>
          </a:xfrm>
          <a:prstGeom prst="rect">
            <a:avLst/>
          </a:prstGeom>
          <a:noFill/>
          <a:ln>
            <a:noFill/>
          </a:ln>
        </p:spPr>
      </p:pic>
      <p:sp>
        <p:nvSpPr>
          <p:cNvPr id="24" name="Google Shape;24;p29"/>
          <p:cNvSpPr/>
          <p:nvPr/>
        </p:nvSpPr>
        <p:spPr>
          <a:xfrm>
            <a:off x="0" y="6185750"/>
            <a:ext cx="12192000" cy="672250"/>
          </a:xfrm>
          <a:prstGeom prst="rect">
            <a:avLst/>
          </a:prstGeom>
          <a:solidFill>
            <a:srgbClr val="FFB644"/>
          </a:solidFill>
          <a:ln cap="flat" cmpd="sng" w="12700">
            <a:solidFill>
              <a:srgbClr val="FFB6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 name="Google Shape;25;p29"/>
          <p:cNvPicPr preferRelativeResize="0"/>
          <p:nvPr/>
        </p:nvPicPr>
        <p:blipFill rotWithShape="1">
          <a:blip r:embed="rId3">
            <a:alphaModFix/>
          </a:blip>
          <a:srcRect b="0" l="0" r="0" t="0"/>
          <a:stretch/>
        </p:blipFill>
        <p:spPr>
          <a:xfrm>
            <a:off x="838200" y="6182084"/>
            <a:ext cx="5419725" cy="6759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40"/>
          <p:cNvSpPr txBox="1"/>
          <p:nvPr>
            <p:ph type="title"/>
          </p:nvPr>
        </p:nvSpPr>
        <p:spPr>
          <a:xfrm>
            <a:off x="838200" y="365126"/>
            <a:ext cx="8363857" cy="9074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txBox="1"/>
          <p:nvPr>
            <p:ph idx="1" type="body"/>
          </p:nvPr>
        </p:nvSpPr>
        <p:spPr>
          <a:xfrm rot="5400000">
            <a:off x="3821958" y="-1482617"/>
            <a:ext cx="454808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0"/>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1"/>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6" name="Shape 26"/>
        <p:cNvGrpSpPr/>
        <p:nvPr/>
      </p:nvGrpSpPr>
      <p:grpSpPr>
        <a:xfrm>
          <a:off x="0" y="0"/>
          <a:ext cx="0" cy="0"/>
          <a:chOff x="0" y="0"/>
          <a:chExt cx="0" cy="0"/>
        </a:xfrm>
      </p:grpSpPr>
      <p:sp>
        <p:nvSpPr>
          <p:cNvPr id="27" name="Google Shape;27;p32"/>
          <p:cNvSpPr txBox="1"/>
          <p:nvPr>
            <p:ph type="ctrTitle"/>
          </p:nvPr>
        </p:nvSpPr>
        <p:spPr>
          <a:xfrm>
            <a:off x="616656" y="1868353"/>
            <a:ext cx="10958145" cy="1470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2"/>
          <p:cNvSpPr txBox="1"/>
          <p:nvPr>
            <p:ph idx="1" type="subTitle"/>
          </p:nvPr>
        </p:nvSpPr>
        <p:spPr>
          <a:xfrm>
            <a:off x="616654" y="3523329"/>
            <a:ext cx="10958145" cy="1752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Clr>
                <a:schemeClr val="dk1"/>
              </a:buClr>
              <a:buSzPts val="2000"/>
              <a:buNone/>
              <a:defRPr sz="2000">
                <a:latin typeface="Calibri"/>
                <a:ea typeface="Calibri"/>
                <a:cs typeface="Calibri"/>
                <a:sym typeface="Calibri"/>
              </a:defRPr>
            </a:lvl1pPr>
            <a:lvl2pPr lvl="1" algn="ctr">
              <a:lnSpc>
                <a:spcPct val="90000"/>
              </a:lnSpc>
              <a:spcBef>
                <a:spcPts val="600"/>
              </a:spcBef>
              <a:spcAft>
                <a:spcPts val="0"/>
              </a:spcAft>
              <a:buClr>
                <a:schemeClr val="dk1"/>
              </a:buClr>
              <a:buSzPts val="2200"/>
              <a:buNone/>
              <a:defRPr/>
            </a:lvl2pPr>
            <a:lvl3pPr lvl="2" algn="ctr">
              <a:lnSpc>
                <a:spcPct val="90000"/>
              </a:lnSpc>
              <a:spcBef>
                <a:spcPts val="600"/>
              </a:spcBef>
              <a:spcAft>
                <a:spcPts val="0"/>
              </a:spcAft>
              <a:buClr>
                <a:schemeClr val="dk1"/>
              </a:buClr>
              <a:buSzPts val="2000"/>
              <a:buNone/>
              <a:defRPr/>
            </a:lvl3pPr>
            <a:lvl4pPr lvl="3" algn="ctr">
              <a:lnSpc>
                <a:spcPct val="90000"/>
              </a:lnSpc>
              <a:spcBef>
                <a:spcPts val="600"/>
              </a:spcBef>
              <a:spcAft>
                <a:spcPts val="0"/>
              </a:spcAft>
              <a:buClr>
                <a:schemeClr val="dk1"/>
              </a:buClr>
              <a:buSzPts val="1800"/>
              <a:buNone/>
              <a:defRPr/>
            </a:lvl4pPr>
            <a:lvl5pPr lvl="4" algn="ctr">
              <a:lnSpc>
                <a:spcPct val="90000"/>
              </a:lnSpc>
              <a:spcBef>
                <a:spcPts val="600"/>
              </a:spcBef>
              <a:spcAft>
                <a:spcPts val="0"/>
              </a:spcAft>
              <a:buClr>
                <a:schemeClr val="dk1"/>
              </a:buClr>
              <a:buSzPts val="1600"/>
              <a:buNone/>
              <a:defRPr/>
            </a:lvl5pPr>
            <a:lvl6pPr lvl="5" algn="ctr">
              <a:lnSpc>
                <a:spcPct val="90000"/>
              </a:lnSpc>
              <a:spcBef>
                <a:spcPts val="500"/>
              </a:spcBef>
              <a:spcAft>
                <a:spcPts val="0"/>
              </a:spcAft>
              <a:buClr>
                <a:schemeClr val="dk1"/>
              </a:buClr>
              <a:buSzPts val="1800"/>
              <a:buNone/>
              <a:defRPr/>
            </a:lvl6pPr>
            <a:lvl7pPr lvl="6" algn="ctr">
              <a:lnSpc>
                <a:spcPct val="90000"/>
              </a:lnSpc>
              <a:spcBef>
                <a:spcPts val="500"/>
              </a:spcBef>
              <a:spcAft>
                <a:spcPts val="0"/>
              </a:spcAft>
              <a:buClr>
                <a:schemeClr val="dk1"/>
              </a:buClr>
              <a:buSzPts val="1800"/>
              <a:buNone/>
              <a:defRPr/>
            </a:lvl7pPr>
            <a:lvl8pPr lvl="7" algn="ctr">
              <a:lnSpc>
                <a:spcPct val="90000"/>
              </a:lnSpc>
              <a:spcBef>
                <a:spcPts val="500"/>
              </a:spcBef>
              <a:spcAft>
                <a:spcPts val="0"/>
              </a:spcAft>
              <a:buClr>
                <a:schemeClr val="dk1"/>
              </a:buClr>
              <a:buSzPts val="1800"/>
              <a:buNone/>
              <a:defRPr/>
            </a:lvl8pPr>
            <a:lvl9pPr lvl="8" algn="ctr">
              <a:lnSpc>
                <a:spcPct val="90000"/>
              </a:lnSpc>
              <a:spcBef>
                <a:spcPts val="500"/>
              </a:spcBef>
              <a:spcAft>
                <a:spcPts val="0"/>
              </a:spcAft>
              <a:buClr>
                <a:schemeClr val="dk1"/>
              </a:buClr>
              <a:buSzPts val="1800"/>
              <a:buNone/>
              <a:defRPr/>
            </a:lvl9pPr>
          </a:lstStyle>
          <a:p/>
        </p:txBody>
      </p:sp>
      <p:cxnSp>
        <p:nvCxnSpPr>
          <p:cNvPr id="29" name="Google Shape;29;p32"/>
          <p:cNvCxnSpPr/>
          <p:nvPr/>
        </p:nvCxnSpPr>
        <p:spPr>
          <a:xfrm>
            <a:off x="607647" y="3430820"/>
            <a:ext cx="10976708" cy="0"/>
          </a:xfrm>
          <a:prstGeom prst="straightConnector1">
            <a:avLst/>
          </a:prstGeom>
          <a:noFill/>
          <a:ln cap="flat" cmpd="sng" w="12700">
            <a:solidFill>
              <a:srgbClr val="9A9A9A"/>
            </a:solidFill>
            <a:prstDash val="solid"/>
            <a:round/>
            <a:headEnd len="sm" w="sm" type="none"/>
            <a:tailEnd len="sm" w="sm" type="none"/>
          </a:ln>
        </p:spPr>
      </p:cxnSp>
      <p:pic>
        <p:nvPicPr>
          <p:cNvPr id="30" name="Google Shape;30;p32"/>
          <p:cNvPicPr preferRelativeResize="0"/>
          <p:nvPr/>
        </p:nvPicPr>
        <p:blipFill rotWithShape="1">
          <a:blip r:embed="rId2">
            <a:alphaModFix/>
          </a:blip>
          <a:srcRect b="0" l="0" r="0" t="0"/>
          <a:stretch/>
        </p:blipFill>
        <p:spPr>
          <a:xfrm>
            <a:off x="9434384" y="365126"/>
            <a:ext cx="1919416" cy="9098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rgbClr val="888888"/>
              </a:buClr>
              <a:buSzPts val="2400"/>
              <a:buNone/>
              <a:defRPr sz="2400">
                <a:solidFill>
                  <a:srgbClr val="888888"/>
                </a:solidFill>
              </a:defRPr>
            </a:lvl1pPr>
            <a:lvl2pPr indent="-228600" lvl="1" marL="914400" algn="l">
              <a:lnSpc>
                <a:spcPct val="90000"/>
              </a:lnSpc>
              <a:spcBef>
                <a:spcPts val="600"/>
              </a:spcBef>
              <a:spcAft>
                <a:spcPts val="0"/>
              </a:spcAft>
              <a:buClr>
                <a:srgbClr val="888888"/>
              </a:buClr>
              <a:buSzPts val="2000"/>
              <a:buNone/>
              <a:defRPr sz="2000">
                <a:solidFill>
                  <a:srgbClr val="888888"/>
                </a:solidFill>
              </a:defRPr>
            </a:lvl2pPr>
            <a:lvl3pPr indent="-228600" lvl="2" marL="1371600" algn="l">
              <a:lnSpc>
                <a:spcPct val="90000"/>
              </a:lnSpc>
              <a:spcBef>
                <a:spcPts val="600"/>
              </a:spcBef>
              <a:spcAft>
                <a:spcPts val="0"/>
              </a:spcAft>
              <a:buClr>
                <a:srgbClr val="888888"/>
              </a:buClr>
              <a:buSzPts val="1800"/>
              <a:buNone/>
              <a:defRPr sz="1800">
                <a:solidFill>
                  <a:srgbClr val="888888"/>
                </a:solidFill>
              </a:defRPr>
            </a:lvl3pPr>
            <a:lvl4pPr indent="-228600" lvl="3" marL="1828800" algn="l">
              <a:lnSpc>
                <a:spcPct val="90000"/>
              </a:lnSpc>
              <a:spcBef>
                <a:spcPts val="600"/>
              </a:spcBef>
              <a:spcAft>
                <a:spcPts val="0"/>
              </a:spcAft>
              <a:buClr>
                <a:srgbClr val="888888"/>
              </a:buClr>
              <a:buSzPts val="1600"/>
              <a:buNone/>
              <a:defRPr sz="1600">
                <a:solidFill>
                  <a:srgbClr val="888888"/>
                </a:solidFill>
              </a:defRPr>
            </a:lvl4pPr>
            <a:lvl5pPr indent="-228600" lvl="4" marL="2286000" algn="l">
              <a:lnSpc>
                <a:spcPct val="9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3"/>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 name="Google Shape;35;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4"/>
          <p:cNvSpPr txBox="1"/>
          <p:nvPr>
            <p:ph type="title"/>
          </p:nvPr>
        </p:nvSpPr>
        <p:spPr>
          <a:xfrm>
            <a:off x="838200" y="365126"/>
            <a:ext cx="8363857" cy="9074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4"/>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2" name="Google Shape;42;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400"/>
              <a:buNone/>
              <a:defRPr b="1" sz="2400"/>
            </a:lvl1pPr>
            <a:lvl2pPr indent="-228600" lvl="1" marL="914400" algn="l">
              <a:lnSpc>
                <a:spcPct val="90000"/>
              </a:lnSpc>
              <a:spcBef>
                <a:spcPts val="6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400"/>
              <a:buNone/>
              <a:defRPr b="1" sz="2400"/>
            </a:lvl1pPr>
            <a:lvl2pPr indent="-228600" lvl="1" marL="914400" algn="l">
              <a:lnSpc>
                <a:spcPct val="90000"/>
              </a:lnSpc>
              <a:spcBef>
                <a:spcPts val="6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5"/>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6"/>
          <p:cNvSpPr txBox="1"/>
          <p:nvPr>
            <p:ph type="title"/>
          </p:nvPr>
        </p:nvSpPr>
        <p:spPr>
          <a:xfrm>
            <a:off x="838200" y="365126"/>
            <a:ext cx="8363857" cy="9074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6"/>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37"/>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Clr>
                <a:schemeClr val="dk1"/>
              </a:buClr>
              <a:buSzPts val="3200"/>
              <a:buChar char="•"/>
              <a:defRPr sz="3200"/>
            </a:lvl1pPr>
            <a:lvl2pPr indent="-406400" lvl="1" marL="914400" algn="l">
              <a:lnSpc>
                <a:spcPct val="90000"/>
              </a:lnSpc>
              <a:spcBef>
                <a:spcPts val="600"/>
              </a:spcBef>
              <a:spcAft>
                <a:spcPts val="0"/>
              </a:spcAft>
              <a:buClr>
                <a:schemeClr val="dk1"/>
              </a:buClr>
              <a:buSzPts val="2800"/>
              <a:buChar char="•"/>
              <a:defRPr sz="2800"/>
            </a:lvl2pPr>
            <a:lvl3pPr indent="-381000" lvl="2" marL="1371600" algn="l">
              <a:lnSpc>
                <a:spcPct val="90000"/>
              </a:lnSpc>
              <a:spcBef>
                <a:spcPts val="600"/>
              </a:spcBef>
              <a:spcAft>
                <a:spcPts val="0"/>
              </a:spcAft>
              <a:buClr>
                <a:schemeClr val="dk1"/>
              </a:buClr>
              <a:buSzPts val="2400"/>
              <a:buChar char="•"/>
              <a:defRPr sz="2400"/>
            </a:lvl3pPr>
            <a:lvl4pPr indent="-355600" lvl="3" marL="1828800" algn="l">
              <a:lnSpc>
                <a:spcPct val="90000"/>
              </a:lnSpc>
              <a:spcBef>
                <a:spcPts val="600"/>
              </a:spcBef>
              <a:spcAft>
                <a:spcPts val="0"/>
              </a:spcAft>
              <a:buClr>
                <a:schemeClr val="dk1"/>
              </a:buClr>
              <a:buSzPts val="2000"/>
              <a:buChar char="•"/>
              <a:defRPr sz="2000"/>
            </a:lvl4pPr>
            <a:lvl5pPr indent="-355600" lvl="4" marL="2286000" algn="l">
              <a:lnSpc>
                <a:spcPct val="90000"/>
              </a:lnSpc>
              <a:spcBef>
                <a:spcPts val="6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600"/>
              <a:buNone/>
              <a:defRPr sz="1600"/>
            </a:lvl1pPr>
            <a:lvl2pPr indent="-228600" lvl="1" marL="914400" algn="l">
              <a:lnSpc>
                <a:spcPct val="90000"/>
              </a:lnSpc>
              <a:spcBef>
                <a:spcPts val="6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8"/>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p:nvPr>
            <p:ph idx="2" type="pic"/>
          </p:nvPr>
        </p:nvSpPr>
        <p:spPr>
          <a:xfrm>
            <a:off x="5183188" y="987425"/>
            <a:ext cx="6172200" cy="4873625"/>
          </a:xfrm>
          <a:prstGeom prst="rect">
            <a:avLst/>
          </a:prstGeom>
          <a:noFill/>
          <a:ln>
            <a:noFill/>
          </a:ln>
        </p:spPr>
      </p:sp>
      <p:sp>
        <p:nvSpPr>
          <p:cNvPr id="72" name="Google Shape;72;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600"/>
              <a:buNone/>
              <a:defRPr sz="1600"/>
            </a:lvl1pPr>
            <a:lvl2pPr indent="-228600" lvl="1" marL="914400" algn="l">
              <a:lnSpc>
                <a:spcPct val="90000"/>
              </a:lnSpc>
              <a:spcBef>
                <a:spcPts val="6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39"/>
          <p:cNvSpPr txBox="1"/>
          <p:nvPr>
            <p:ph idx="10" type="dt"/>
          </p:nvPr>
        </p:nvSpPr>
        <p:spPr>
          <a:xfrm>
            <a:off x="6413721" y="631190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4" name="Google Shape;74;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p:nvPr/>
        </p:nvSpPr>
        <p:spPr>
          <a:xfrm>
            <a:off x="0" y="6185750"/>
            <a:ext cx="12192000" cy="672250"/>
          </a:xfrm>
          <a:prstGeom prst="rect">
            <a:avLst/>
          </a:prstGeom>
          <a:solidFill>
            <a:srgbClr val="FFB644"/>
          </a:solidFill>
          <a:ln cap="flat" cmpd="sng" w="12700">
            <a:solidFill>
              <a:srgbClr val="FFB6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8"/>
          <p:cNvSpPr txBox="1"/>
          <p:nvPr>
            <p:ph type="title"/>
          </p:nvPr>
        </p:nvSpPr>
        <p:spPr>
          <a:xfrm>
            <a:off x="838200" y="365126"/>
            <a:ext cx="8363857" cy="90741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8"/>
          <p:cNvSpPr txBox="1"/>
          <p:nvPr>
            <p:ph idx="1" type="body"/>
          </p:nvPr>
        </p:nvSpPr>
        <p:spPr>
          <a:xfrm>
            <a:off x="838200" y="1501141"/>
            <a:ext cx="10515600" cy="4548084"/>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1pPr>
            <a:lvl2pPr indent="-368300" lvl="1" marL="9144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30200" lvl="4" marL="22860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cxnSp>
        <p:nvCxnSpPr>
          <p:cNvPr id="14" name="Google Shape;14;p28"/>
          <p:cNvCxnSpPr/>
          <p:nvPr/>
        </p:nvCxnSpPr>
        <p:spPr>
          <a:xfrm>
            <a:off x="830580" y="1386840"/>
            <a:ext cx="10523220" cy="0"/>
          </a:xfrm>
          <a:prstGeom prst="straightConnector1">
            <a:avLst/>
          </a:prstGeom>
          <a:noFill/>
          <a:ln cap="flat" cmpd="sng" w="9525">
            <a:solidFill>
              <a:srgbClr val="C0C0C0"/>
            </a:solidFill>
            <a:prstDash val="solid"/>
            <a:miter lim="800000"/>
            <a:headEnd len="sm" w="sm" type="none"/>
            <a:tailEnd len="sm" w="sm" type="none"/>
          </a:ln>
        </p:spPr>
      </p:cxnSp>
      <p:pic>
        <p:nvPicPr>
          <p:cNvPr id="15" name="Google Shape;15;p28"/>
          <p:cNvPicPr preferRelativeResize="0"/>
          <p:nvPr/>
        </p:nvPicPr>
        <p:blipFill rotWithShape="1">
          <a:blip r:embed="rId1">
            <a:alphaModFix/>
          </a:blip>
          <a:srcRect b="0" l="0" r="0" t="0"/>
          <a:stretch/>
        </p:blipFill>
        <p:spPr>
          <a:xfrm>
            <a:off x="9434384" y="365126"/>
            <a:ext cx="1919416" cy="909896"/>
          </a:xfrm>
          <a:prstGeom prst="rect">
            <a:avLst/>
          </a:prstGeom>
          <a:noFill/>
          <a:ln>
            <a:noFill/>
          </a:ln>
        </p:spPr>
      </p:pic>
      <p:pic>
        <p:nvPicPr>
          <p:cNvPr id="16" name="Google Shape;16;p28"/>
          <p:cNvPicPr preferRelativeResize="0"/>
          <p:nvPr/>
        </p:nvPicPr>
        <p:blipFill rotWithShape="1">
          <a:blip r:embed="rId2">
            <a:alphaModFix/>
          </a:blip>
          <a:srcRect b="0" l="0" r="0" t="0"/>
          <a:stretch/>
        </p:blipFill>
        <p:spPr>
          <a:xfrm>
            <a:off x="838200" y="6182084"/>
            <a:ext cx="5419725" cy="6759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17.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slide" Target="/ppt/slides/slide19.xml"/><Relationship Id="rId6" Type="http://schemas.openxmlformats.org/officeDocument/2006/relationships/slide" Target="/ppt/slides/slide20.xml"/><Relationship Id="rId7" Type="http://schemas.openxmlformats.org/officeDocument/2006/relationships/slide" Target="/ppt/slides/slide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slide" Target="/ppt/slides/slide24.xml"/><Relationship Id="rId4" Type="http://schemas.openxmlformats.org/officeDocument/2006/relationships/slide" Target="/ppt/slides/slide26.xml"/><Relationship Id="rId5" Type="http://schemas.openxmlformats.org/officeDocument/2006/relationships/slide" Target="/ppt/slides/slide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slide" Target="/ppt/slides/slide28.xml"/><Relationship Id="rId5" Type="http://schemas.openxmlformats.org/officeDocument/2006/relationships/slide" Target="/ppt/slides/slide29.xml"/><Relationship Id="rId6" Type="http://schemas.openxmlformats.org/officeDocument/2006/relationships/slide" Target="/ppt/slides/slide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slide" Target="/ppt/slides/slide29.xml"/><Relationship Id="rId6" Type="http://schemas.openxmlformats.org/officeDocument/2006/relationships/slide" Target="/ppt/slides/slide29.xml"/><Relationship Id="rId7" Type="http://schemas.openxmlformats.org/officeDocument/2006/relationships/slide" Target="/ppt/slides/slide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slide" Target="/ppt/slides/slide29.xml"/><Relationship Id="rId6" Type="http://schemas.openxmlformats.org/officeDocument/2006/relationships/slide" Target="/ppt/slides/slide29.xml"/><Relationship Id="rId7" Type="http://schemas.openxmlformats.org/officeDocument/2006/relationships/slide" Target="/ppt/slides/slide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slide" Target="/ppt/slides/slide29.xml"/><Relationship Id="rId6" Type="http://schemas.openxmlformats.org/officeDocument/2006/relationships/slide" Target="/ppt/slides/slide29.xml"/><Relationship Id="rId7" Type="http://schemas.openxmlformats.org/officeDocument/2006/relationships/slide" Target="/ppt/slides/slide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jpg"/><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jpg"/><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www.academicintegrity.eu/wp/guidelines/" TargetMode="External"/><Relationship Id="rId4" Type="http://schemas.openxmlformats.org/officeDocument/2006/relationships/hyperlink" Target="https://www.academicintegrity.eu/wp/materials/ethical-conduct-in-research-and-practice/" TargetMode="External"/><Relationship Id="rId5" Type="http://schemas.openxmlformats.org/officeDocument/2006/relationships/hyperlink" Target="https://www.linkedin.com/pulse/p-hacking-harking-preregistration-rcr-qrp-terms-related-kravjar/" TargetMode="External"/><Relationship Id="rId6" Type="http://schemas.openxmlformats.org/officeDocument/2006/relationships/hyperlink" Target="https://ori.hhs.gov/TheLab/"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www.academicintegrity.eu/wp/bridge/" TargetMode="External"/><Relationship Id="rId4" Type="http://schemas.openxmlformats.org/officeDocument/2006/relationships/hyperlink" Target="https://twitter.com/projectbridge_" TargetMode="External"/><Relationship Id="rId5" Type="http://schemas.openxmlformats.org/officeDocument/2006/relationships/hyperlink" Target="https://www.facebook.com/infobridgeproject" TargetMode="External"/><Relationship Id="rId6" Type="http://schemas.openxmlformats.org/officeDocument/2006/relationships/hyperlink" Target="mailto:bridgeinfo@academicintegrity.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slide" Target="/ppt/slides/slide6.xml"/><Relationship Id="rId5" Type="http://schemas.openxmlformats.org/officeDocument/2006/relationships/slide" Target="/ppt/slides/slide8.xml"/><Relationship Id="rId6" Type="http://schemas.openxmlformats.org/officeDocument/2006/relationships/slide" Target="/ppt/slides/slid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slide" Target="/ppt/slides/slide13.xml"/><Relationship Id="rId5" Type="http://schemas.openxmlformats.org/officeDocument/2006/relationships/slide" Target="/ppt/slides/slide15.xml"/><Relationship Id="rId6" Type="http://schemas.openxmlformats.org/officeDocument/2006/relationships/slide" Target="/ppt/slides/slide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348792" y="554537"/>
            <a:ext cx="8870622" cy="1349677"/>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2667"/>
              <a:buNone/>
            </a:pPr>
            <a:r>
              <a:rPr b="1" i="0" lang="en-US" sz="3600" u="none" strike="noStrike">
                <a:solidFill>
                  <a:srgbClr val="EF8600"/>
                </a:solidFill>
                <a:latin typeface="Calibri"/>
                <a:ea typeface="Calibri"/>
                <a:cs typeface="Calibri"/>
                <a:sym typeface="Calibri"/>
              </a:rPr>
              <a:t>Bridging academic integrity and research </a:t>
            </a:r>
            <a:r>
              <a:rPr b="1" lang="en-US" sz="3600">
                <a:solidFill>
                  <a:srgbClr val="EF8600"/>
                </a:solidFill>
              </a:rPr>
              <a:t>integrity </a:t>
            </a:r>
            <a:r>
              <a:rPr b="1" i="0" lang="en-US" sz="3600" u="none" strike="noStrike">
                <a:solidFill>
                  <a:srgbClr val="EF8600"/>
                </a:solidFill>
                <a:latin typeface="Calibri"/>
                <a:ea typeface="Calibri"/>
                <a:cs typeface="Calibri"/>
                <a:sym typeface="Calibri"/>
              </a:rPr>
              <a:t>in a game on falsification </a:t>
            </a:r>
            <a:endParaRPr sz="3600">
              <a:solidFill>
                <a:srgbClr val="EF8600"/>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b="52550" l="13655" r="63360" t="20379"/>
          <a:stretch/>
        </p:blipFill>
        <p:spPr>
          <a:xfrm>
            <a:off x="269289" y="2300137"/>
            <a:ext cx="2340613" cy="2045617"/>
          </a:xfrm>
          <a:prstGeom prst="rect">
            <a:avLst/>
          </a:prstGeom>
          <a:noFill/>
          <a:ln>
            <a:noFill/>
          </a:ln>
        </p:spPr>
      </p:pic>
      <p:pic>
        <p:nvPicPr>
          <p:cNvPr id="94" name="Google Shape;94;p1"/>
          <p:cNvPicPr preferRelativeResize="0"/>
          <p:nvPr/>
        </p:nvPicPr>
        <p:blipFill rotWithShape="1">
          <a:blip r:embed="rId4">
            <a:alphaModFix/>
          </a:blip>
          <a:srcRect b="62624" l="34036" r="44277" t="10226"/>
          <a:stretch/>
        </p:blipFill>
        <p:spPr>
          <a:xfrm>
            <a:off x="2968146" y="2469819"/>
            <a:ext cx="2119092" cy="1875935"/>
          </a:xfrm>
          <a:prstGeom prst="rect">
            <a:avLst/>
          </a:prstGeom>
          <a:noFill/>
          <a:ln>
            <a:noFill/>
          </a:ln>
        </p:spPr>
      </p:pic>
      <p:pic>
        <p:nvPicPr>
          <p:cNvPr id="95" name="Google Shape;95;p1"/>
          <p:cNvPicPr preferRelativeResize="0"/>
          <p:nvPr/>
        </p:nvPicPr>
        <p:blipFill rotWithShape="1">
          <a:blip r:embed="rId5">
            <a:alphaModFix/>
          </a:blip>
          <a:srcRect b="60375" l="14046" r="59721" t="3048"/>
          <a:stretch/>
        </p:blipFill>
        <p:spPr>
          <a:xfrm flipH="1">
            <a:off x="5624613" y="2601815"/>
            <a:ext cx="1819371" cy="1762814"/>
          </a:xfrm>
          <a:prstGeom prst="rect">
            <a:avLst/>
          </a:prstGeom>
          <a:noFill/>
          <a:ln>
            <a:noFill/>
          </a:ln>
        </p:spPr>
      </p:pic>
      <p:pic>
        <p:nvPicPr>
          <p:cNvPr id="96" name="Google Shape;96;p1"/>
          <p:cNvPicPr preferRelativeResize="0"/>
          <p:nvPr/>
        </p:nvPicPr>
        <p:blipFill rotWithShape="1">
          <a:blip r:embed="rId6">
            <a:alphaModFix/>
          </a:blip>
          <a:srcRect b="58566" l="62399" r="14955" t="4898"/>
          <a:stretch/>
        </p:blipFill>
        <p:spPr>
          <a:xfrm flipH="1">
            <a:off x="8231556" y="2656766"/>
            <a:ext cx="1313963" cy="1588087"/>
          </a:xfrm>
          <a:prstGeom prst="rect">
            <a:avLst/>
          </a:prstGeom>
          <a:noFill/>
          <a:ln>
            <a:noFill/>
          </a:ln>
        </p:spPr>
      </p:pic>
      <p:pic>
        <p:nvPicPr>
          <p:cNvPr id="97" name="Google Shape;97;p1"/>
          <p:cNvPicPr preferRelativeResize="0"/>
          <p:nvPr/>
        </p:nvPicPr>
        <p:blipFill rotWithShape="1">
          <a:blip r:embed="rId7">
            <a:alphaModFix/>
          </a:blip>
          <a:srcRect b="53463" l="58096" r="19510" t="9114"/>
          <a:stretch/>
        </p:blipFill>
        <p:spPr>
          <a:xfrm>
            <a:off x="9800833" y="2570719"/>
            <a:ext cx="1306087" cy="1674134"/>
          </a:xfrm>
          <a:prstGeom prst="rect">
            <a:avLst/>
          </a:prstGeom>
          <a:noFill/>
          <a:ln>
            <a:noFill/>
          </a:ln>
        </p:spPr>
      </p:pic>
      <p:sp>
        <p:nvSpPr>
          <p:cNvPr id="98" name="Google Shape;98;p1"/>
          <p:cNvSpPr txBox="1"/>
          <p:nvPr/>
        </p:nvSpPr>
        <p:spPr>
          <a:xfrm>
            <a:off x="350594" y="4387596"/>
            <a:ext cx="2119092" cy="400069"/>
          </a:xfrm>
          <a:prstGeom prst="rect">
            <a:avLst/>
          </a:prstGeom>
          <a:solidFill>
            <a:srgbClr val="FFFFFF"/>
          </a:solidFill>
          <a:ln cap="flat" cmpd="sng" w="25400">
            <a:solidFill>
              <a:srgbClr val="FFAB4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a:t>
            </a:r>
            <a:endParaRPr b="0" i="0" sz="1800" u="none" cap="none" strike="noStrike">
              <a:solidFill>
                <a:srgbClr val="000000"/>
              </a:solidFill>
              <a:latin typeface="Arial"/>
              <a:ea typeface="Arial"/>
              <a:cs typeface="Arial"/>
              <a:sym typeface="Arial"/>
            </a:endParaRPr>
          </a:p>
        </p:txBody>
      </p:sp>
      <p:sp>
        <p:nvSpPr>
          <p:cNvPr id="99" name="Google Shape;99;p1"/>
          <p:cNvSpPr txBox="1"/>
          <p:nvPr/>
        </p:nvSpPr>
        <p:spPr>
          <a:xfrm>
            <a:off x="3057675" y="4364630"/>
            <a:ext cx="1940034" cy="400069"/>
          </a:xfrm>
          <a:prstGeom prst="rect">
            <a:avLst/>
          </a:prstGeom>
          <a:solidFill>
            <a:srgbClr val="FFFFFF"/>
          </a:solidFill>
          <a:ln cap="flat" cmpd="sng" w="25400">
            <a:solidFill>
              <a:srgbClr val="FFAB4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Monica</a:t>
            </a:r>
            <a:endParaRPr b="0" i="0" sz="1800" u="none" cap="none" strike="noStrike">
              <a:solidFill>
                <a:srgbClr val="000000"/>
              </a:solidFill>
              <a:latin typeface="Arial"/>
              <a:ea typeface="Arial"/>
              <a:cs typeface="Arial"/>
              <a:sym typeface="Arial"/>
            </a:endParaRPr>
          </a:p>
        </p:txBody>
      </p:sp>
      <p:sp>
        <p:nvSpPr>
          <p:cNvPr id="100" name="Google Shape;100;p1"/>
          <p:cNvSpPr txBox="1"/>
          <p:nvPr/>
        </p:nvSpPr>
        <p:spPr>
          <a:xfrm>
            <a:off x="5707365" y="4364629"/>
            <a:ext cx="1964456" cy="400069"/>
          </a:xfrm>
          <a:prstGeom prst="rect">
            <a:avLst/>
          </a:prstGeom>
          <a:solidFill>
            <a:srgbClr val="FFFFFF"/>
          </a:solidFill>
          <a:ln cap="flat" cmpd="sng" w="25400">
            <a:solidFill>
              <a:srgbClr val="FFAB4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Slavica</a:t>
            </a:r>
            <a:endParaRPr b="0" i="0" sz="1800" u="none" cap="none" strike="noStrike">
              <a:solidFill>
                <a:srgbClr val="000000"/>
              </a:solidFill>
              <a:latin typeface="Arial"/>
              <a:ea typeface="Arial"/>
              <a:cs typeface="Arial"/>
              <a:sym typeface="Arial"/>
            </a:endParaRPr>
          </a:p>
        </p:txBody>
      </p:sp>
      <p:sp>
        <p:nvSpPr>
          <p:cNvPr id="101" name="Google Shape;101;p1"/>
          <p:cNvSpPr txBox="1"/>
          <p:nvPr/>
        </p:nvSpPr>
        <p:spPr>
          <a:xfrm>
            <a:off x="8381477" y="4345754"/>
            <a:ext cx="2328085" cy="400069"/>
          </a:xfrm>
          <a:prstGeom prst="rect">
            <a:avLst/>
          </a:prstGeom>
          <a:solidFill>
            <a:srgbClr val="FFFFFF"/>
          </a:solidFill>
          <a:ln cap="flat" cmpd="sng" w="25400">
            <a:solidFill>
              <a:srgbClr val="FFAB4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Colleagues</a:t>
            </a:r>
            <a:endParaRPr b="0" i="0" sz="1800" u="none" cap="none" strike="noStrike">
              <a:solidFill>
                <a:srgbClr val="000000"/>
              </a:solidFill>
              <a:latin typeface="Arial"/>
              <a:ea typeface="Arial"/>
              <a:cs typeface="Arial"/>
              <a:sym typeface="Arial"/>
            </a:endParaRPr>
          </a:p>
        </p:txBody>
      </p:sp>
      <p:sp>
        <p:nvSpPr>
          <p:cNvPr id="102" name="Google Shape;102;p1"/>
          <p:cNvSpPr txBox="1"/>
          <p:nvPr/>
        </p:nvSpPr>
        <p:spPr>
          <a:xfrm>
            <a:off x="6684812" y="6264710"/>
            <a:ext cx="5842200"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US" sz="1400" u="none" cap="none" strike="noStrike">
                <a:solidFill>
                  <a:srgbClr val="000000"/>
                </a:solidFill>
                <a:latin typeface="Calibri"/>
                <a:ea typeface="Calibri"/>
                <a:cs typeface="Calibri"/>
                <a:sym typeface="Calibri"/>
              </a:rPr>
              <a:t>Developed by Sonata Vyšniauskienė, picture credits: Sandra Krutulienė</a:t>
            </a:r>
            <a:endParaRPr b="0" i="1" sz="1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0"/>
          <p:cNvSpPr txBox="1"/>
          <p:nvPr/>
        </p:nvSpPr>
        <p:spPr>
          <a:xfrm>
            <a:off x="170133" y="388440"/>
            <a:ext cx="4575388"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meet their colleagues.</a:t>
            </a:r>
            <a:endParaRPr b="0" i="0" sz="2000" u="none" cap="none" strike="noStrike">
              <a:solidFill>
                <a:srgbClr val="000000"/>
              </a:solidFill>
              <a:latin typeface="Arial"/>
              <a:ea typeface="Arial"/>
              <a:cs typeface="Arial"/>
              <a:sym typeface="Arial"/>
            </a:endParaRPr>
          </a:p>
        </p:txBody>
      </p:sp>
      <p:grpSp>
        <p:nvGrpSpPr>
          <p:cNvPr id="174" name="Google Shape;174;p50"/>
          <p:cNvGrpSpPr/>
          <p:nvPr/>
        </p:nvGrpSpPr>
        <p:grpSpPr>
          <a:xfrm>
            <a:off x="5886465" y="2112712"/>
            <a:ext cx="5954849" cy="3079602"/>
            <a:chOff x="2165966" y="1103502"/>
            <a:chExt cx="5954849" cy="3079602"/>
          </a:xfrm>
        </p:grpSpPr>
        <p:pic>
          <p:nvPicPr>
            <p:cNvPr id="175" name="Google Shape;175;p50"/>
            <p:cNvPicPr preferRelativeResize="0"/>
            <p:nvPr/>
          </p:nvPicPr>
          <p:blipFill rotWithShape="1">
            <a:blip r:embed="rId3">
              <a:alphaModFix/>
            </a:blip>
            <a:srcRect b="12938" l="3029" r="54845" t="15263"/>
            <a:stretch/>
          </p:blipFill>
          <p:spPr>
            <a:xfrm>
              <a:off x="2165966" y="1602120"/>
              <a:ext cx="2018862" cy="2580984"/>
            </a:xfrm>
            <a:prstGeom prst="rect">
              <a:avLst/>
            </a:prstGeom>
            <a:noFill/>
            <a:ln>
              <a:noFill/>
            </a:ln>
          </p:spPr>
        </p:pic>
        <p:pic>
          <p:nvPicPr>
            <p:cNvPr id="176" name="Google Shape;176;p50"/>
            <p:cNvPicPr preferRelativeResize="0"/>
            <p:nvPr/>
          </p:nvPicPr>
          <p:blipFill rotWithShape="1">
            <a:blip r:embed="rId4">
              <a:alphaModFix/>
            </a:blip>
            <a:srcRect b="0" l="0" r="8711" t="0"/>
            <a:stretch/>
          </p:blipFill>
          <p:spPr>
            <a:xfrm flipH="1">
              <a:off x="4170220" y="1103502"/>
              <a:ext cx="3950595" cy="3017709"/>
            </a:xfrm>
            <a:prstGeom prst="rect">
              <a:avLst/>
            </a:prstGeom>
            <a:noFill/>
            <a:ln>
              <a:noFill/>
            </a:ln>
          </p:spPr>
        </p:pic>
      </p:grpSp>
      <p:sp>
        <p:nvSpPr>
          <p:cNvPr id="177" name="Google Shape;177;p50"/>
          <p:cNvSpPr/>
          <p:nvPr/>
        </p:nvSpPr>
        <p:spPr>
          <a:xfrm>
            <a:off x="2288225" y="1168589"/>
            <a:ext cx="3421479" cy="1894390"/>
          </a:xfrm>
          <a:prstGeom prst="wedgeRectCallout">
            <a:avLst>
              <a:gd fmla="val 62705" name="adj1"/>
              <a:gd fmla="val 6430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It is kind of embarrassing to talk about it, but there are rumours among the researchers about you, that you conduct your research in a "sloppy" manner, and in most cases do not conduct the research at all and falsify the data. </a:t>
            </a:r>
            <a:endParaRPr b="0" i="0" sz="1600" u="none" cap="none" strike="noStrike">
              <a:solidFill>
                <a:srgbClr val="000000"/>
              </a:solidFill>
              <a:latin typeface="Arial"/>
              <a:ea typeface="Arial"/>
              <a:cs typeface="Arial"/>
              <a:sym typeface="Arial"/>
            </a:endParaRPr>
          </a:p>
        </p:txBody>
      </p:sp>
      <p:sp>
        <p:nvSpPr>
          <p:cNvPr id="178" name="Google Shape;178;p50"/>
          <p:cNvSpPr/>
          <p:nvPr/>
        </p:nvSpPr>
        <p:spPr>
          <a:xfrm>
            <a:off x="5886465" y="958115"/>
            <a:ext cx="2757521" cy="1009148"/>
          </a:xfrm>
          <a:prstGeom prst="wedgeRectCallout">
            <a:avLst>
              <a:gd fmla="val 48622" name="adj1"/>
              <a:gd fmla="val 9529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Calibri"/>
                <a:ea typeface="Calibri"/>
                <a:cs typeface="Calibri"/>
                <a:sym typeface="Calibri"/>
              </a:rPr>
              <a:t>Unfortunately, we cannot continue to cooperate with you and include you in our project team. </a:t>
            </a:r>
            <a:endParaRPr b="0" i="0" sz="1400" u="none" cap="none" strike="noStrike">
              <a:solidFill>
                <a:srgbClr val="000000"/>
              </a:solidFill>
              <a:latin typeface="Arial"/>
              <a:ea typeface="Arial"/>
              <a:cs typeface="Arial"/>
              <a:sym typeface="Arial"/>
            </a:endParaRPr>
          </a:p>
        </p:txBody>
      </p:sp>
      <p:sp>
        <p:nvSpPr>
          <p:cNvPr id="179" name="Google Shape;179;p50"/>
          <p:cNvSpPr/>
          <p:nvPr/>
        </p:nvSpPr>
        <p:spPr>
          <a:xfrm>
            <a:off x="9284991" y="1363242"/>
            <a:ext cx="1800930" cy="676745"/>
          </a:xfrm>
          <a:prstGeom prst="wedgeRectCallout">
            <a:avLst>
              <a:gd fmla="val 940" name="adj1"/>
              <a:gd fmla="val 93007"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Calibri"/>
                <a:ea typeface="Calibri"/>
                <a:cs typeface="Calibri"/>
                <a:sym typeface="Calibri"/>
              </a:rPr>
              <a:t>So, let’s discuss what we need to do next. </a:t>
            </a:r>
            <a:endParaRPr b="0" i="0" sz="1400" u="none" cap="none" strike="noStrike">
              <a:solidFill>
                <a:srgbClr val="000000"/>
              </a:solidFill>
              <a:latin typeface="Arial"/>
              <a:ea typeface="Arial"/>
              <a:cs typeface="Arial"/>
              <a:sym typeface="Arial"/>
            </a:endParaRPr>
          </a:p>
        </p:txBody>
      </p:sp>
      <p:sp>
        <p:nvSpPr>
          <p:cNvPr id="180" name="Google Shape;180;p50"/>
          <p:cNvSpPr txBox="1"/>
          <p:nvPr/>
        </p:nvSpPr>
        <p:spPr>
          <a:xfrm>
            <a:off x="84841" y="4223209"/>
            <a:ext cx="6202837" cy="1894390"/>
          </a:xfrm>
          <a:prstGeom prst="rect">
            <a:avLst/>
          </a:prstGeom>
          <a:noFill/>
          <a:ln cap="flat" cmpd="sng" w="28575">
            <a:solidFill>
              <a:schemeClr val="accent4"/>
            </a:solidFill>
            <a:prstDash val="solid"/>
            <a:round/>
            <a:headEnd len="sm" w="sm" type="none"/>
            <a:tailEnd len="sm" w="sm" type="none"/>
          </a:ln>
        </p:spPr>
        <p:txBody>
          <a:bodyPr anchorCtr="0" anchor="t" bIns="34275" lIns="68550" spcFirstLastPara="1" rIns="68550" wrap="square" tIns="34275">
            <a:normAutofit fontScale="92500" lnSpcReduction="10000"/>
          </a:bodyPr>
          <a:lstStyle/>
          <a:p>
            <a:pPr indent="0" lvl="0" marL="0" marR="0" rtl="0" algn="l">
              <a:lnSpc>
                <a:spcPct val="107000"/>
              </a:lnSpc>
              <a:spcBef>
                <a:spcPts val="0"/>
              </a:spcBef>
              <a:spcAft>
                <a:spcPts val="0"/>
              </a:spcAft>
              <a:buClr>
                <a:srgbClr val="595959"/>
              </a:buClr>
              <a:buSzPct val="102702"/>
              <a:buFont typeface="Arial"/>
              <a:buNone/>
            </a:pPr>
            <a:r>
              <a:rPr b="1" i="0" lang="en-US" sz="2000" u="none" cap="none" strike="noStrike">
                <a:solidFill>
                  <a:srgbClr val="000000"/>
                </a:solidFill>
                <a:latin typeface="Calibri"/>
                <a:ea typeface="Calibri"/>
                <a:cs typeface="Calibri"/>
                <a:sym typeface="Calibri"/>
              </a:rPr>
              <a:t>What should John and Monica do in this situation?</a:t>
            </a:r>
            <a:endParaRPr b="1" i="0" sz="20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02702"/>
              <a:buFont typeface="Arial"/>
              <a:buNone/>
            </a:pPr>
            <a:r>
              <a:rPr b="0" i="0" lang="en-US" sz="2000" u="none" cap="none" strike="noStrike">
                <a:solidFill>
                  <a:srgbClr val="595959"/>
                </a:solidFill>
                <a:latin typeface="Calibri"/>
                <a:ea typeface="Calibri"/>
                <a:cs typeface="Calibri"/>
                <a:sym typeface="Calibri"/>
              </a:rPr>
              <a:t>A) </a:t>
            </a:r>
            <a:r>
              <a:rPr b="0" i="0" lang="en-US" sz="2000" u="sng" cap="none" strike="noStrike">
                <a:solidFill>
                  <a:srgbClr val="595959"/>
                </a:solidFill>
                <a:latin typeface="Calibri"/>
                <a:ea typeface="Calibri"/>
                <a:cs typeface="Calibri"/>
                <a:sym typeface="Calibri"/>
                <a:hlinkClick action="ppaction://hlinksldjump" r:id="rId5">
                  <a:extLst>
                    <a:ext uri="{A12FA001-AC4F-418D-AE19-62706E023703}">
                      <ahyp:hlinkClr val="tx"/>
                    </a:ext>
                  </a:extLst>
                </a:hlinkClick>
              </a:rPr>
              <a:t>Try to justify themselves, saying that the research company Delta forced them to sign the falsified report and that they have now severed all ties with Delta</a:t>
            </a:r>
            <a:endParaRPr b="0" i="0" sz="20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02702"/>
              <a:buFont typeface="Arial"/>
              <a:buNone/>
            </a:pPr>
            <a:r>
              <a:rPr b="0" i="0" lang="en-US" sz="2000" u="none" cap="none" strike="noStrike">
                <a:solidFill>
                  <a:srgbClr val="595959"/>
                </a:solidFill>
                <a:latin typeface="Calibri"/>
                <a:ea typeface="Calibri"/>
                <a:cs typeface="Calibri"/>
                <a:sym typeface="Calibri"/>
              </a:rPr>
              <a:t>B) </a:t>
            </a:r>
            <a:r>
              <a:rPr b="0" i="0" lang="en-US" sz="2000" u="sng" cap="none" strike="noStrike">
                <a:solidFill>
                  <a:srgbClr val="595959"/>
                </a:solidFill>
                <a:latin typeface="Calibri"/>
                <a:ea typeface="Calibri"/>
                <a:cs typeface="Calibri"/>
                <a:sym typeface="Calibri"/>
                <a:hlinkClick action="ppaction://hlinksldjump" r:id="rId6">
                  <a:extLst>
                    <a:ext uri="{A12FA001-AC4F-418D-AE19-62706E023703}">
                      <ahyp:hlinkClr val="tx"/>
                    </a:ext>
                  </a:extLst>
                </a:hlinkClick>
              </a:rPr>
              <a:t>Quietly withdraw from preparing the project application</a:t>
            </a:r>
            <a:endParaRPr b="0" i="0" sz="20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02702"/>
              <a:buFont typeface="Arial"/>
              <a:buNone/>
            </a:pPr>
            <a:r>
              <a:rPr b="0" i="0" lang="en-US" sz="2000" u="none" cap="none" strike="noStrike">
                <a:solidFill>
                  <a:srgbClr val="595959"/>
                </a:solidFill>
                <a:latin typeface="Calibri"/>
                <a:ea typeface="Calibri"/>
                <a:cs typeface="Calibri"/>
                <a:sym typeface="Calibri"/>
              </a:rPr>
              <a:t>C) </a:t>
            </a:r>
            <a:r>
              <a:rPr b="0" i="0" lang="en-US" sz="2000" u="sng" cap="none" strike="noStrike">
                <a:solidFill>
                  <a:srgbClr val="595959"/>
                </a:solidFill>
                <a:latin typeface="Calibri"/>
                <a:ea typeface="Calibri"/>
                <a:cs typeface="Calibri"/>
                <a:sym typeface="Calibri"/>
                <a:hlinkClick action="ppaction://hlinksldjump" r:id="rId7">
                  <a:extLst>
                    <a:ext uri="{A12FA001-AC4F-418D-AE19-62706E023703}">
                      <ahyp:hlinkClr val="tx"/>
                    </a:ext>
                  </a:extLst>
                </a:hlinkClick>
              </a:rPr>
              <a:t>Decide to make this story public</a:t>
            </a:r>
            <a:endParaRPr b="0" i="0" sz="20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46718"/>
              <a:buFont typeface="Arial"/>
              <a:buNone/>
            </a:pPr>
            <a:r>
              <a:t/>
            </a:r>
            <a:endParaRPr b="0" i="0" sz="1400" u="none" cap="none" strike="noStrike">
              <a:solidFill>
                <a:srgbClr val="595959"/>
              </a:solidFill>
              <a:latin typeface="Calibri"/>
              <a:ea typeface="Calibri"/>
              <a:cs typeface="Calibri"/>
              <a:sym typeface="Calibri"/>
            </a:endParaRPr>
          </a:p>
          <a:p>
            <a:pPr indent="0" lvl="0" marL="0" marR="0" rtl="0" algn="l">
              <a:lnSpc>
                <a:spcPct val="115000"/>
              </a:lnSpc>
              <a:spcBef>
                <a:spcPts val="1350"/>
              </a:spcBef>
              <a:spcAft>
                <a:spcPts val="0"/>
              </a:spcAft>
              <a:buClr>
                <a:srgbClr val="595959"/>
              </a:buClr>
              <a:buSzPct val="144144"/>
              <a:buFont typeface="Arial"/>
              <a:buNone/>
            </a:pPr>
            <a:r>
              <a:t/>
            </a:r>
            <a:endParaRPr b="0" i="0" sz="1425" u="none" cap="none" strike="noStrike">
              <a:solidFill>
                <a:srgbClr val="59595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51"/>
          <p:cNvPicPr preferRelativeResize="0"/>
          <p:nvPr/>
        </p:nvPicPr>
        <p:blipFill rotWithShape="1">
          <a:blip r:embed="rId3">
            <a:alphaModFix/>
          </a:blip>
          <a:srcRect b="1681" l="202" r="4443" t="3771"/>
          <a:stretch/>
        </p:blipFill>
        <p:spPr>
          <a:xfrm flipH="1">
            <a:off x="3780147" y="1578288"/>
            <a:ext cx="5683578" cy="4294611"/>
          </a:xfrm>
          <a:prstGeom prst="rect">
            <a:avLst/>
          </a:prstGeom>
          <a:noFill/>
          <a:ln>
            <a:noFill/>
          </a:ln>
        </p:spPr>
      </p:pic>
      <p:sp>
        <p:nvSpPr>
          <p:cNvPr id="186" name="Google Shape;186;p51"/>
          <p:cNvSpPr txBox="1"/>
          <p:nvPr/>
        </p:nvSpPr>
        <p:spPr>
          <a:xfrm>
            <a:off x="246502" y="439555"/>
            <a:ext cx="6691626" cy="113873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decide to decline the falsificated data.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They meet with </a:t>
            </a:r>
            <a:r>
              <a:rPr b="0" i="0" lang="en-US" sz="2000" u="none" cap="none" strike="noStrike">
                <a:solidFill>
                  <a:schemeClr val="dk1"/>
                </a:solidFill>
                <a:latin typeface="Calibri"/>
                <a:ea typeface="Calibri"/>
                <a:cs typeface="Calibri"/>
                <a:sym typeface="Calibri"/>
              </a:rPr>
              <a:t>Slavica </a:t>
            </a:r>
            <a:r>
              <a:rPr b="0" i="0" lang="en-US" sz="2000" u="none" cap="none" strike="noStrike">
                <a:solidFill>
                  <a:srgbClr val="000000"/>
                </a:solidFill>
                <a:latin typeface="Calibri"/>
                <a:ea typeface="Calibri"/>
                <a:cs typeface="Calibri"/>
                <a:sym typeface="Calibri"/>
              </a:rPr>
              <a:t>again.</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1"/>
          <p:cNvSpPr/>
          <p:nvPr/>
        </p:nvSpPr>
        <p:spPr>
          <a:xfrm>
            <a:off x="106442" y="1417741"/>
            <a:ext cx="3286864" cy="1471146"/>
          </a:xfrm>
          <a:prstGeom prst="wedgeRectCallout">
            <a:avLst>
              <a:gd fmla="val 86745" name="adj1"/>
              <a:gd fmla="val 39304"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800" u="none" cap="none" strike="noStrike">
                <a:solidFill>
                  <a:schemeClr val="dk1"/>
                </a:solidFill>
                <a:latin typeface="Calibri"/>
                <a:ea typeface="Calibri"/>
                <a:cs typeface="Calibri"/>
                <a:sym typeface="Calibri"/>
              </a:rPr>
              <a:t>We cannot accept these changes in the report. Of course, we can make some corrections in the report that are consistent with the research findings.</a:t>
            </a:r>
            <a:endParaRPr b="0" i="0" sz="1800" u="none" cap="none" strike="noStrike">
              <a:solidFill>
                <a:srgbClr val="000000"/>
              </a:solidFill>
              <a:latin typeface="Arial"/>
              <a:ea typeface="Arial"/>
              <a:cs typeface="Arial"/>
              <a:sym typeface="Arial"/>
            </a:endParaRPr>
          </a:p>
        </p:txBody>
      </p:sp>
      <p:sp>
        <p:nvSpPr>
          <p:cNvPr id="188" name="Google Shape;188;p51"/>
          <p:cNvSpPr/>
          <p:nvPr/>
        </p:nvSpPr>
        <p:spPr>
          <a:xfrm>
            <a:off x="9769263" y="1572873"/>
            <a:ext cx="2176235" cy="1310599"/>
          </a:xfrm>
          <a:prstGeom prst="wedgeRectCallout">
            <a:avLst>
              <a:gd fmla="val -115451" name="adj1"/>
              <a:gd fmla="val 886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I need to discuss this situation with my colleagues. I will be in touch by email shortly for a final decision.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2"/>
          <p:cNvSpPr txBox="1"/>
          <p:nvPr/>
        </p:nvSpPr>
        <p:spPr>
          <a:xfrm>
            <a:off x="150829" y="79953"/>
            <a:ext cx="4166647" cy="688383"/>
          </a:xfrm>
          <a:prstGeom prst="rect">
            <a:avLst/>
          </a:prstGeom>
          <a:solidFill>
            <a:schemeClr val="lt1"/>
          </a:solidFill>
          <a:ln>
            <a:noFill/>
          </a:ln>
        </p:spPr>
        <p:txBody>
          <a:bodyPr anchorCtr="0" anchor="t" bIns="34275" lIns="68550" spcFirstLastPara="1" rIns="68550" wrap="square" tIns="34275">
            <a:noAutofit/>
          </a:bodyPr>
          <a:lstStyle/>
          <a:p>
            <a:pPr indent="0" lvl="0" marL="0" marR="0" rtl="0" algn="just">
              <a:lnSpc>
                <a:spcPct val="107000"/>
              </a:lnSpc>
              <a:spcBef>
                <a:spcPts val="600"/>
              </a:spcBef>
              <a:spcAft>
                <a:spcPts val="0"/>
              </a:spcAft>
              <a:buClr>
                <a:schemeClr val="dk1"/>
              </a:buClr>
              <a:buSzPts val="1900"/>
              <a:buFont typeface="Arial"/>
              <a:buNone/>
            </a:pPr>
            <a:r>
              <a:rPr b="0" i="0" lang="en-US" sz="2000" u="none" cap="none" strike="noStrike">
                <a:solidFill>
                  <a:schemeClr val="dk1"/>
                </a:solidFill>
                <a:latin typeface="Calibri"/>
                <a:ea typeface="Calibri"/>
                <a:cs typeface="Calibri"/>
                <a:sym typeface="Calibri"/>
              </a:rPr>
              <a:t>After a week, John and Monica receive an e-mail from Slavica.</a:t>
            </a:r>
            <a:endParaRPr b="0" i="0" sz="3600" u="none" cap="none" strike="noStrike">
              <a:solidFill>
                <a:schemeClr val="dk1"/>
              </a:solidFill>
              <a:latin typeface="Roboto"/>
              <a:ea typeface="Roboto"/>
              <a:cs typeface="Roboto"/>
              <a:sym typeface="Roboto"/>
            </a:endParaRPr>
          </a:p>
        </p:txBody>
      </p:sp>
      <p:sp>
        <p:nvSpPr>
          <p:cNvPr id="194" name="Google Shape;194;p52"/>
          <p:cNvSpPr txBox="1"/>
          <p:nvPr/>
        </p:nvSpPr>
        <p:spPr>
          <a:xfrm>
            <a:off x="2829611" y="865789"/>
            <a:ext cx="6502925" cy="1559281"/>
          </a:xfrm>
          <a:prstGeom prst="rect">
            <a:avLst/>
          </a:prstGeom>
          <a:solidFill>
            <a:schemeClr val="lt1"/>
          </a:solidFill>
          <a:ln>
            <a:noFill/>
          </a:ln>
        </p:spPr>
        <p:txBody>
          <a:bodyPr anchorCtr="0" anchor="t" bIns="34275" lIns="68550" spcFirstLastPara="1" rIns="68550" wrap="square" tIns="34275">
            <a:noAutofit/>
          </a:bodyPr>
          <a:lstStyle/>
          <a:p>
            <a:pPr indent="0" lvl="0" marL="0" marR="0" rtl="0" algn="just">
              <a:lnSpc>
                <a:spcPct val="107000"/>
              </a:lnSpc>
              <a:spcBef>
                <a:spcPts val="600"/>
              </a:spcBef>
              <a:spcAft>
                <a:spcPts val="0"/>
              </a:spcAft>
              <a:buClr>
                <a:schemeClr val="dk2"/>
              </a:buClr>
              <a:buSzPts val="1900"/>
              <a:buFont typeface="Arial"/>
              <a:buNone/>
            </a:pPr>
            <a:r>
              <a:rPr b="1" i="1" lang="en-US" sz="1600" u="none" cap="none" strike="noStrike">
                <a:solidFill>
                  <a:schemeClr val="dk1"/>
                </a:solidFill>
                <a:latin typeface="Calibri"/>
                <a:ea typeface="Calibri"/>
                <a:cs typeface="Calibri"/>
                <a:sym typeface="Calibri"/>
              </a:rPr>
              <a:t>E-mail:</a:t>
            </a:r>
            <a:endParaRPr b="0" i="0" sz="1800" u="none" cap="none" strike="noStrike">
              <a:solidFill>
                <a:srgbClr val="000000"/>
              </a:solidFill>
              <a:latin typeface="Arial"/>
              <a:ea typeface="Arial"/>
              <a:cs typeface="Arial"/>
              <a:sym typeface="Arial"/>
            </a:endParaRPr>
          </a:p>
          <a:p>
            <a:pPr indent="0" lvl="0" marL="0" marR="0" rtl="0" algn="just">
              <a:lnSpc>
                <a:spcPct val="107000"/>
              </a:lnSpc>
              <a:spcBef>
                <a:spcPts val="600"/>
              </a:spcBef>
              <a:spcAft>
                <a:spcPts val="0"/>
              </a:spcAft>
              <a:buClr>
                <a:schemeClr val="dk2"/>
              </a:buClr>
              <a:buSzPts val="1900"/>
              <a:buFont typeface="Arial"/>
              <a:buNone/>
            </a:pPr>
            <a:r>
              <a:rPr b="0" i="1" lang="en-US" sz="1600" u="none" cap="none" strike="noStrike">
                <a:solidFill>
                  <a:schemeClr val="dk1"/>
                </a:solidFill>
                <a:latin typeface="Calibri"/>
                <a:ea typeface="Calibri"/>
                <a:cs typeface="Calibri"/>
                <a:sym typeface="Calibri"/>
              </a:rPr>
              <a:t>Dear John and Monica, </a:t>
            </a:r>
            <a:endParaRPr b="0" i="1" sz="1600" u="none" cap="none" strike="noStrike">
              <a:solidFill>
                <a:schemeClr val="dk1"/>
              </a:solidFill>
              <a:latin typeface="Calibri"/>
              <a:ea typeface="Calibri"/>
              <a:cs typeface="Calibri"/>
              <a:sym typeface="Calibri"/>
            </a:endParaRPr>
          </a:p>
          <a:p>
            <a:pPr indent="0" lvl="0" marL="0" marR="0" rtl="0" algn="just">
              <a:lnSpc>
                <a:spcPct val="107000"/>
              </a:lnSpc>
              <a:spcBef>
                <a:spcPts val="600"/>
              </a:spcBef>
              <a:spcAft>
                <a:spcPts val="0"/>
              </a:spcAft>
              <a:buClr>
                <a:schemeClr val="dk2"/>
              </a:buClr>
              <a:buSzPts val="1900"/>
              <a:buFont typeface="Arial"/>
              <a:buNone/>
            </a:pPr>
            <a:r>
              <a:rPr b="0" i="1" lang="en-US" sz="1600" u="none" cap="none" strike="noStrike">
                <a:solidFill>
                  <a:schemeClr val="dk1"/>
                </a:solidFill>
                <a:latin typeface="Calibri"/>
                <a:ea typeface="Calibri"/>
                <a:cs typeface="Calibri"/>
                <a:sym typeface="Calibri"/>
              </a:rPr>
              <a:t>I would like to inform you that Delta has rejected your research report. We regret that you were not able to investigate the research problem properly and take into account the complexity of the research data. We have decided to terminate the contract and cancel your payment. In addition, our accountant will send you an invoice as we need compensation for the inconvenience.</a:t>
            </a:r>
            <a:endParaRPr b="0" i="1" sz="1600" u="none" cap="none" strike="noStrike">
              <a:solidFill>
                <a:schemeClr val="dk1"/>
              </a:solidFill>
              <a:latin typeface="Calibri"/>
              <a:ea typeface="Calibri"/>
              <a:cs typeface="Calibri"/>
              <a:sym typeface="Calibri"/>
            </a:endParaRPr>
          </a:p>
          <a:p>
            <a:pPr indent="0" lvl="0" marL="0" marR="0" rtl="0" algn="just">
              <a:lnSpc>
                <a:spcPct val="100000"/>
              </a:lnSpc>
              <a:spcBef>
                <a:spcPts val="600"/>
              </a:spcBef>
              <a:spcAft>
                <a:spcPts val="0"/>
              </a:spcAft>
              <a:buClr>
                <a:schemeClr val="dk2"/>
              </a:buClr>
              <a:buSzPts val="1900"/>
              <a:buFont typeface="Arial"/>
              <a:buNone/>
            </a:pPr>
            <a:r>
              <a:rPr b="0" i="1" lang="en-US" sz="1600" u="none" cap="none" strike="noStrike">
                <a:solidFill>
                  <a:schemeClr val="dk1"/>
                </a:solidFill>
                <a:latin typeface="Calibri"/>
                <a:ea typeface="Calibri"/>
                <a:cs typeface="Calibri"/>
                <a:sym typeface="Calibri"/>
              </a:rPr>
              <a:t>Best regards,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chemeClr val="dk2"/>
              </a:buClr>
              <a:buSzPts val="1900"/>
              <a:buFont typeface="Arial"/>
              <a:buNone/>
            </a:pPr>
            <a:r>
              <a:rPr b="0" i="1" lang="en-US" sz="1600" u="none" cap="none" strike="noStrike">
                <a:solidFill>
                  <a:schemeClr val="dk1"/>
                </a:solidFill>
                <a:latin typeface="Calibri"/>
                <a:ea typeface="Calibri"/>
                <a:cs typeface="Calibri"/>
                <a:sym typeface="Calibri"/>
              </a:rPr>
              <a:t>Slavica</a:t>
            </a:r>
            <a:endParaRPr b="0" i="1" sz="1800" u="none" cap="none" strike="noStrike">
              <a:solidFill>
                <a:schemeClr val="dk1"/>
              </a:solidFill>
              <a:latin typeface="Calibri"/>
              <a:ea typeface="Calibri"/>
              <a:cs typeface="Calibri"/>
              <a:sym typeface="Calibri"/>
            </a:endParaRPr>
          </a:p>
        </p:txBody>
      </p:sp>
      <p:sp>
        <p:nvSpPr>
          <p:cNvPr id="195" name="Google Shape;195;p52"/>
          <p:cNvSpPr txBox="1"/>
          <p:nvPr/>
        </p:nvSpPr>
        <p:spPr>
          <a:xfrm>
            <a:off x="0" y="4234968"/>
            <a:ext cx="7437748" cy="1921333"/>
          </a:xfrm>
          <a:prstGeom prst="rect">
            <a:avLst/>
          </a:prstGeom>
          <a:noFill/>
          <a:ln cap="flat" cmpd="sng" w="25400">
            <a:solidFill>
              <a:schemeClr val="accent4"/>
            </a:solidFill>
            <a:prstDash val="solid"/>
            <a:round/>
            <a:headEnd len="sm" w="sm" type="none"/>
            <a:tailEnd len="sm" w="sm" type="none"/>
          </a:ln>
        </p:spPr>
        <p:txBody>
          <a:bodyPr anchorCtr="0" anchor="t" bIns="34275" lIns="68550" spcFirstLastPara="1" rIns="68550" wrap="square" tIns="34275">
            <a:normAutofit/>
          </a:bodyPr>
          <a:lstStyle/>
          <a:p>
            <a:pPr indent="0" lvl="0" marL="0" marR="0" rtl="0" algn="l">
              <a:lnSpc>
                <a:spcPct val="107000"/>
              </a:lnSpc>
              <a:spcBef>
                <a:spcPts val="0"/>
              </a:spcBef>
              <a:spcAft>
                <a:spcPts val="0"/>
              </a:spcAft>
              <a:buClr>
                <a:srgbClr val="595959"/>
              </a:buClr>
              <a:buSzPts val="1900"/>
              <a:buFont typeface="Arial"/>
              <a:buNone/>
            </a:pPr>
            <a:r>
              <a:rPr b="1" i="0" lang="en-US" sz="1800" u="none" cap="none" strike="noStrike">
                <a:solidFill>
                  <a:srgbClr val="000000"/>
                </a:solidFill>
                <a:latin typeface="Calibri"/>
                <a:ea typeface="Calibri"/>
                <a:cs typeface="Calibri"/>
                <a:sym typeface="Calibri"/>
              </a:rPr>
              <a:t>What should John and Monica do in this situation?</a:t>
            </a:r>
            <a:endParaRPr b="1" i="0" sz="18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ts val="1900"/>
              <a:buFont typeface="Arial"/>
              <a:buNone/>
            </a:pPr>
            <a:r>
              <a:rPr b="0" i="0" lang="en-US" sz="1800" u="none" cap="none" strike="noStrike">
                <a:solidFill>
                  <a:srgbClr val="595959"/>
                </a:solidFill>
                <a:latin typeface="Calibri"/>
                <a:ea typeface="Calibri"/>
                <a:cs typeface="Calibri"/>
                <a:sym typeface="Calibri"/>
              </a:rPr>
              <a:t>A) </a:t>
            </a:r>
            <a:r>
              <a:rPr b="0" i="0" lang="en-US" sz="1800" u="sng" cap="none" strike="noStrike">
                <a:solidFill>
                  <a:srgbClr val="595959"/>
                </a:solidFill>
                <a:latin typeface="Calibri"/>
                <a:ea typeface="Calibri"/>
                <a:cs typeface="Calibri"/>
                <a:sym typeface="Calibri"/>
                <a:hlinkClick action="ppaction://hlinksldjump" r:id="rId3">
                  <a:extLst>
                    <a:ext uri="{A12FA001-AC4F-418D-AE19-62706E023703}">
                      <ahyp:hlinkClr val="tx"/>
                    </a:ext>
                  </a:extLst>
                </a:hlinkClick>
              </a:rPr>
              <a:t>Apply to the research ethics authority regarding data falsification and refusal to pay for the work</a:t>
            </a:r>
            <a:endParaRPr b="0" i="0" sz="18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ts val="1900"/>
              <a:buFont typeface="Arial"/>
              <a:buNone/>
            </a:pPr>
            <a:r>
              <a:rPr b="0" i="0" lang="en-US" sz="1800" u="none" cap="none" strike="noStrike">
                <a:solidFill>
                  <a:srgbClr val="595959"/>
                </a:solidFill>
                <a:latin typeface="Calibri"/>
                <a:ea typeface="Calibri"/>
                <a:cs typeface="Calibri"/>
                <a:sym typeface="Calibri"/>
              </a:rPr>
              <a:t>B) </a:t>
            </a:r>
            <a:r>
              <a:rPr b="0" i="0" lang="en-US" sz="1800" u="sng" cap="none" strike="noStrike">
                <a:solidFill>
                  <a:srgbClr val="595959"/>
                </a:solidFill>
                <a:latin typeface="Calibri"/>
                <a:ea typeface="Calibri"/>
                <a:cs typeface="Calibri"/>
                <a:sym typeface="Calibri"/>
                <a:hlinkClick action="ppaction://hlinksldjump" r:id="rId4">
                  <a:extLst>
                    <a:ext uri="{A12FA001-AC4F-418D-AE19-62706E023703}">
                      <ahyp:hlinkClr val="tx"/>
                    </a:ext>
                  </a:extLst>
                </a:hlinkClick>
              </a:rPr>
              <a:t>Pay the compensation required and terminate any relationship with the Delta research company</a:t>
            </a:r>
            <a:endParaRPr b="0" i="0" sz="18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ts val="1900"/>
              <a:buFont typeface="Arial"/>
              <a:buNone/>
            </a:pPr>
            <a:r>
              <a:rPr b="0" i="0" lang="en-US" sz="1800" u="none" cap="none" strike="noStrike">
                <a:solidFill>
                  <a:srgbClr val="595959"/>
                </a:solidFill>
                <a:latin typeface="Calibri"/>
                <a:ea typeface="Calibri"/>
                <a:cs typeface="Calibri"/>
                <a:sym typeface="Calibri"/>
              </a:rPr>
              <a:t>C) </a:t>
            </a:r>
            <a:r>
              <a:rPr b="0" i="0" lang="en-US" sz="1800" u="sng" cap="none" strike="noStrike">
                <a:solidFill>
                  <a:srgbClr val="595959"/>
                </a:solidFill>
                <a:latin typeface="Calibri"/>
                <a:ea typeface="Calibri"/>
                <a:cs typeface="Calibri"/>
                <a:sym typeface="Calibri"/>
                <a:hlinkClick action="ppaction://hlinksldjump" r:id="rId5">
                  <a:extLst>
                    <a:ext uri="{A12FA001-AC4F-418D-AE19-62706E023703}">
                      <ahyp:hlinkClr val="tx"/>
                    </a:ext>
                  </a:extLst>
                </a:hlinkClick>
              </a:rPr>
              <a:t>Request a meeting with Slavica</a:t>
            </a:r>
            <a:endParaRPr b="0" i="0" sz="18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ts val="1900"/>
              <a:buFont typeface="Arial"/>
              <a:buNone/>
            </a:pPr>
            <a:r>
              <a:t/>
            </a:r>
            <a:endParaRPr b="0" i="0" sz="1800" u="none" cap="none" strike="noStrike">
              <a:solidFill>
                <a:srgbClr val="595959"/>
              </a:solidFill>
              <a:latin typeface="Calibri"/>
              <a:ea typeface="Calibri"/>
              <a:cs typeface="Calibri"/>
              <a:sym typeface="Calibri"/>
            </a:endParaRPr>
          </a:p>
          <a:p>
            <a:pPr indent="0" lvl="0" marL="0" marR="0" rtl="0" algn="l">
              <a:lnSpc>
                <a:spcPct val="115000"/>
              </a:lnSpc>
              <a:spcBef>
                <a:spcPts val="1350"/>
              </a:spcBef>
              <a:spcAft>
                <a:spcPts val="0"/>
              </a:spcAft>
              <a:buClr>
                <a:srgbClr val="595959"/>
              </a:buClr>
              <a:buSzPts val="1900"/>
              <a:buFont typeface="Arial"/>
              <a:buNone/>
            </a:pPr>
            <a:r>
              <a:t/>
            </a:r>
            <a:endParaRPr b="0" i="0" sz="1425" u="none" cap="none" strike="noStrik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53"/>
          <p:cNvPicPr preferRelativeResize="0"/>
          <p:nvPr/>
        </p:nvPicPr>
        <p:blipFill rotWithShape="1">
          <a:blip r:embed="rId3">
            <a:alphaModFix/>
          </a:blip>
          <a:srcRect b="14785" l="7071" r="9797" t="13468"/>
          <a:stretch/>
        </p:blipFill>
        <p:spPr>
          <a:xfrm>
            <a:off x="2196447" y="1687400"/>
            <a:ext cx="6146276" cy="4213780"/>
          </a:xfrm>
          <a:prstGeom prst="rect">
            <a:avLst/>
          </a:prstGeom>
          <a:noFill/>
          <a:ln>
            <a:noFill/>
          </a:ln>
        </p:spPr>
      </p:pic>
      <p:sp>
        <p:nvSpPr>
          <p:cNvPr id="201" name="Google Shape;201;p53"/>
          <p:cNvSpPr/>
          <p:nvPr/>
        </p:nvSpPr>
        <p:spPr>
          <a:xfrm>
            <a:off x="7685130" y="1475840"/>
            <a:ext cx="3588327" cy="1122315"/>
          </a:xfrm>
          <a:prstGeom prst="wedgeRectCallout">
            <a:avLst>
              <a:gd fmla="val -53649" name="adj1"/>
              <a:gd fmla="val 79087"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We refuse the payment and agree with the termination of the project, because of the data quality disagreement.</a:t>
            </a:r>
            <a:endParaRPr b="0" i="0" sz="1600" u="none" cap="none" strike="noStrike">
              <a:solidFill>
                <a:schemeClr val="dk1"/>
              </a:solidFill>
              <a:latin typeface="Calibri"/>
              <a:ea typeface="Calibri"/>
              <a:cs typeface="Calibri"/>
              <a:sym typeface="Calibri"/>
            </a:endParaRPr>
          </a:p>
        </p:txBody>
      </p:sp>
      <p:sp>
        <p:nvSpPr>
          <p:cNvPr id="202" name="Google Shape;202;p53"/>
          <p:cNvSpPr txBox="1"/>
          <p:nvPr/>
        </p:nvSpPr>
        <p:spPr>
          <a:xfrm>
            <a:off x="254891" y="335125"/>
            <a:ext cx="4731888"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2000" u="none" cap="none" strike="noStrike">
                <a:solidFill>
                  <a:srgbClr val="000000"/>
                </a:solidFill>
                <a:latin typeface="Calibri"/>
                <a:ea typeface="Calibri"/>
                <a:cs typeface="Calibri"/>
                <a:sym typeface="Calibri"/>
              </a:rPr>
              <a:t>John and Monica withdraw from the project and confirm termination due to data quality disagreement.</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54"/>
          <p:cNvSpPr txBox="1"/>
          <p:nvPr/>
        </p:nvSpPr>
        <p:spPr>
          <a:xfrm>
            <a:off x="155174" y="254525"/>
            <a:ext cx="4388545" cy="16311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 few months later, the researchers are surprised to see a published article containing their collected data mixed with falsified data. The article is presented in a prestigious journal.</a:t>
            </a:r>
            <a:endParaRPr b="0" i="0" sz="2000" u="none" cap="none" strike="noStrike">
              <a:solidFill>
                <a:srgbClr val="000000"/>
              </a:solidFill>
              <a:latin typeface="Calibri"/>
              <a:ea typeface="Calibri"/>
              <a:cs typeface="Calibri"/>
              <a:sym typeface="Calibri"/>
            </a:endParaRPr>
          </a:p>
        </p:txBody>
      </p:sp>
      <p:pic>
        <p:nvPicPr>
          <p:cNvPr id="208" name="Google Shape;208;p54"/>
          <p:cNvPicPr preferRelativeResize="0"/>
          <p:nvPr/>
        </p:nvPicPr>
        <p:blipFill rotWithShape="1">
          <a:blip r:embed="rId3">
            <a:alphaModFix/>
          </a:blip>
          <a:srcRect b="14060" l="20402" r="7068" t="20875"/>
          <a:stretch/>
        </p:blipFill>
        <p:spPr>
          <a:xfrm>
            <a:off x="6752793" y="1885700"/>
            <a:ext cx="4685121" cy="3020668"/>
          </a:xfrm>
          <a:prstGeom prst="rect">
            <a:avLst/>
          </a:prstGeom>
          <a:noFill/>
          <a:ln>
            <a:noFill/>
          </a:ln>
        </p:spPr>
      </p:pic>
      <p:sp>
        <p:nvSpPr>
          <p:cNvPr id="209" name="Google Shape;209;p54"/>
          <p:cNvSpPr/>
          <p:nvPr/>
        </p:nvSpPr>
        <p:spPr>
          <a:xfrm>
            <a:off x="7390615" y="1348033"/>
            <a:ext cx="2714919" cy="608652"/>
          </a:xfrm>
          <a:prstGeom prst="wedgeRectCallout">
            <a:avLst>
              <a:gd fmla="val 47921" name="adj1"/>
              <a:gd fmla="val 13504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What is this? We agreed not to use that data?!</a:t>
            </a:r>
            <a:endParaRPr b="0" i="0" sz="1800" u="none" cap="none" strike="noStrike">
              <a:solidFill>
                <a:srgbClr val="000000"/>
              </a:solidFill>
              <a:latin typeface="Arial"/>
              <a:ea typeface="Arial"/>
              <a:cs typeface="Arial"/>
              <a:sym typeface="Arial"/>
            </a:endParaRPr>
          </a:p>
        </p:txBody>
      </p:sp>
      <p:sp>
        <p:nvSpPr>
          <p:cNvPr id="210" name="Google Shape;210;p54"/>
          <p:cNvSpPr/>
          <p:nvPr/>
        </p:nvSpPr>
        <p:spPr>
          <a:xfrm>
            <a:off x="5590095" y="1715678"/>
            <a:ext cx="923488" cy="466357"/>
          </a:xfrm>
          <a:prstGeom prst="wedgeRectCallout">
            <a:avLst>
              <a:gd fmla="val 121784" name="adj1"/>
              <a:gd fmla="val 9084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What?!</a:t>
            </a:r>
            <a:endParaRPr b="0" i="0" sz="1800" u="none" cap="none" strike="noStrike">
              <a:solidFill>
                <a:srgbClr val="000000"/>
              </a:solidFill>
              <a:latin typeface="Arial"/>
              <a:ea typeface="Arial"/>
              <a:cs typeface="Arial"/>
              <a:sym typeface="Arial"/>
            </a:endParaRPr>
          </a:p>
        </p:txBody>
      </p:sp>
      <p:sp>
        <p:nvSpPr>
          <p:cNvPr id="211" name="Google Shape;211;p54"/>
          <p:cNvSpPr txBox="1"/>
          <p:nvPr/>
        </p:nvSpPr>
        <p:spPr>
          <a:xfrm>
            <a:off x="79760" y="4505675"/>
            <a:ext cx="7235441" cy="1631175"/>
          </a:xfrm>
          <a:prstGeom prst="rect">
            <a:avLst/>
          </a:prstGeom>
          <a:noFill/>
          <a:ln cap="flat" cmpd="sng" w="25400">
            <a:solidFill>
              <a:schemeClr val="accent4"/>
            </a:solidFill>
            <a:prstDash val="solid"/>
            <a:round/>
            <a:headEnd len="sm" w="sm" type="none"/>
            <a:tailEnd len="sm" w="sm" type="none"/>
          </a:ln>
        </p:spPr>
        <p:txBody>
          <a:bodyPr anchorCtr="0" anchor="t" bIns="34275" lIns="68550" spcFirstLastPara="1" rIns="68550" wrap="square" tIns="34275">
            <a:normAutofit fontScale="92500"/>
          </a:bodyPr>
          <a:lstStyle/>
          <a:p>
            <a:pPr indent="0" lvl="0" marL="0" marR="0" rtl="0" algn="l">
              <a:lnSpc>
                <a:spcPct val="107000"/>
              </a:lnSpc>
              <a:spcBef>
                <a:spcPts val="0"/>
              </a:spcBef>
              <a:spcAft>
                <a:spcPts val="0"/>
              </a:spcAft>
              <a:buClr>
                <a:srgbClr val="595959"/>
              </a:buClr>
              <a:buSzPct val="85585"/>
              <a:buFont typeface="Arial"/>
              <a:buNone/>
            </a:pPr>
            <a:r>
              <a:rPr b="1" i="0" lang="en-US" sz="2400" u="none" cap="none" strike="noStrike">
                <a:solidFill>
                  <a:srgbClr val="000000"/>
                </a:solidFill>
                <a:latin typeface="Calibri"/>
                <a:ea typeface="Calibri"/>
                <a:cs typeface="Calibri"/>
                <a:sym typeface="Calibri"/>
              </a:rPr>
              <a:t>What should John and Monica do in this situation?</a:t>
            </a:r>
            <a:endParaRPr b="1" i="0" sz="24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85585"/>
              <a:buFont typeface="Arial"/>
              <a:buNone/>
            </a:pPr>
            <a:r>
              <a:rPr b="0" i="0" lang="en-US" sz="2400" u="none" cap="none" strike="noStrike">
                <a:solidFill>
                  <a:srgbClr val="595959"/>
                </a:solidFill>
                <a:latin typeface="Calibri"/>
                <a:ea typeface="Calibri"/>
                <a:cs typeface="Calibri"/>
                <a:sym typeface="Calibri"/>
              </a:rPr>
              <a:t>A) </a:t>
            </a:r>
            <a:r>
              <a:rPr b="0" i="0" lang="en-US" sz="2400" u="sng" cap="none" strike="noStrike">
                <a:solidFill>
                  <a:srgbClr val="595959"/>
                </a:solidFill>
                <a:latin typeface="Calibri"/>
                <a:ea typeface="Calibri"/>
                <a:cs typeface="Calibri"/>
                <a:sym typeface="Calibri"/>
                <a:hlinkClick action="ppaction://hlinksldjump" r:id="rId4">
                  <a:extLst>
                    <a:ext uri="{A12FA001-AC4F-418D-AE19-62706E023703}">
                      <ahyp:hlinkClr val="tx"/>
                    </a:ext>
                  </a:extLst>
                </a:hlinkClick>
              </a:rPr>
              <a:t>Ignore the detected article and continue with their work</a:t>
            </a:r>
            <a:endParaRPr b="0" i="0" sz="24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85585"/>
              <a:buFont typeface="Arial"/>
              <a:buNone/>
            </a:pPr>
            <a:r>
              <a:rPr b="0" i="0" lang="en-US" sz="2400" u="none" cap="none" strike="noStrike">
                <a:solidFill>
                  <a:srgbClr val="595959"/>
                </a:solidFill>
                <a:latin typeface="Calibri"/>
                <a:ea typeface="Calibri"/>
                <a:cs typeface="Calibri"/>
                <a:sym typeface="Calibri"/>
              </a:rPr>
              <a:t>B) </a:t>
            </a:r>
            <a:r>
              <a:rPr b="0" i="0" lang="en-US" sz="2400" u="sng" cap="none" strike="noStrike">
                <a:solidFill>
                  <a:srgbClr val="595959"/>
                </a:solidFill>
                <a:latin typeface="Calibri"/>
                <a:ea typeface="Calibri"/>
                <a:cs typeface="Calibri"/>
                <a:sym typeface="Calibri"/>
                <a:hlinkClick action="ppaction://hlinksldjump" r:id="rId5">
                  <a:extLst>
                    <a:ext uri="{A12FA001-AC4F-418D-AE19-62706E023703}">
                      <ahyp:hlinkClr val="tx"/>
                    </a:ext>
                  </a:extLst>
                </a:hlinkClick>
              </a:rPr>
              <a:t>Write to the editors, informing them of the falsified data</a:t>
            </a:r>
            <a:endParaRPr b="0" i="0" sz="24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85585"/>
              <a:buFont typeface="Arial"/>
              <a:buNone/>
            </a:pPr>
            <a:r>
              <a:rPr b="0" i="0" lang="en-US" sz="2400" u="none" cap="none" strike="noStrike">
                <a:solidFill>
                  <a:srgbClr val="595959"/>
                </a:solidFill>
                <a:latin typeface="Calibri"/>
                <a:ea typeface="Calibri"/>
                <a:cs typeface="Calibri"/>
                <a:sym typeface="Calibri"/>
              </a:rPr>
              <a:t>C) </a:t>
            </a:r>
            <a:r>
              <a:rPr b="0" i="0" lang="en-US" sz="2400" u="sng" cap="none" strike="noStrike">
                <a:solidFill>
                  <a:srgbClr val="595959"/>
                </a:solidFill>
                <a:latin typeface="Calibri"/>
                <a:ea typeface="Calibri"/>
                <a:cs typeface="Calibri"/>
                <a:sym typeface="Calibri"/>
                <a:hlinkClick action="ppaction://hlinksldjump" r:id="rId6">
                  <a:extLst>
                    <a:ext uri="{A12FA001-AC4F-418D-AE19-62706E023703}">
                      <ahyp:hlinkClr val="tx"/>
                    </a:ext>
                  </a:extLst>
                </a:hlinkClick>
              </a:rPr>
              <a:t>Contact Delta’s manager about the article and falsified data</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5"/>
          <p:cNvSpPr txBox="1"/>
          <p:nvPr/>
        </p:nvSpPr>
        <p:spPr>
          <a:xfrm>
            <a:off x="90879" y="80380"/>
            <a:ext cx="6121384" cy="28622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withdraw their data and research report without consenting to further use by the research company Delta. They sign a written agreement not to use the data they collected.</a:t>
            </a:r>
            <a:endParaRPr/>
          </a:p>
          <a:p>
            <a:pPr indent="0" lvl="0" marL="0" marR="0" rtl="0" algn="just">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 few weeks later, John and Monica receive a letter from the Research Ethics Commission. Someone from Delta filed a complaint about the research conducted by John and Monica and about the report using falsified data.</a:t>
            </a:r>
            <a:endParaRPr b="0" i="0" sz="2000" u="none" cap="none" strike="noStrike">
              <a:solidFill>
                <a:srgbClr val="000000"/>
              </a:solidFill>
              <a:latin typeface="Arial"/>
              <a:ea typeface="Arial"/>
              <a:cs typeface="Arial"/>
              <a:sym typeface="Arial"/>
            </a:endParaRPr>
          </a:p>
        </p:txBody>
      </p:sp>
      <p:pic>
        <p:nvPicPr>
          <p:cNvPr id="217" name="Google Shape;217;p55"/>
          <p:cNvPicPr preferRelativeResize="0"/>
          <p:nvPr/>
        </p:nvPicPr>
        <p:blipFill rotWithShape="1">
          <a:blip r:embed="rId3">
            <a:alphaModFix/>
          </a:blip>
          <a:srcRect b="14060" l="20402" r="7068" t="20875"/>
          <a:stretch/>
        </p:blipFill>
        <p:spPr>
          <a:xfrm>
            <a:off x="7098384" y="2431953"/>
            <a:ext cx="4609706" cy="3148714"/>
          </a:xfrm>
          <a:prstGeom prst="rect">
            <a:avLst/>
          </a:prstGeom>
          <a:noFill/>
          <a:ln>
            <a:noFill/>
          </a:ln>
        </p:spPr>
      </p:pic>
      <p:sp>
        <p:nvSpPr>
          <p:cNvPr id="218" name="Google Shape;218;p55"/>
          <p:cNvSpPr/>
          <p:nvPr/>
        </p:nvSpPr>
        <p:spPr>
          <a:xfrm>
            <a:off x="8611448" y="1467619"/>
            <a:ext cx="2039329" cy="594093"/>
          </a:xfrm>
          <a:prstGeom prst="wedgeRectCallout">
            <a:avLst>
              <a:gd fmla="val 51111" name="adj1"/>
              <a:gd fmla="val 11789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Can you believe this?</a:t>
            </a:r>
            <a:endParaRPr b="0" i="0" sz="1800" u="none" cap="none" strike="noStrike">
              <a:solidFill>
                <a:schemeClr val="dk1"/>
              </a:solidFill>
              <a:latin typeface="Calibri"/>
              <a:ea typeface="Calibri"/>
              <a:cs typeface="Calibri"/>
              <a:sym typeface="Calibri"/>
            </a:endParaRPr>
          </a:p>
        </p:txBody>
      </p:sp>
      <p:sp>
        <p:nvSpPr>
          <p:cNvPr id="219" name="Google Shape;219;p55"/>
          <p:cNvSpPr/>
          <p:nvPr/>
        </p:nvSpPr>
        <p:spPr>
          <a:xfrm>
            <a:off x="6906009" y="1764665"/>
            <a:ext cx="1011692" cy="527577"/>
          </a:xfrm>
          <a:prstGeom prst="wedgeRectCallout">
            <a:avLst>
              <a:gd fmla="val 82658" name="adj1"/>
              <a:gd fmla="val 13063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What?! </a:t>
            </a:r>
            <a:endParaRPr b="0" i="0" sz="1800" u="none" cap="none" strike="noStrike">
              <a:solidFill>
                <a:schemeClr val="dk1"/>
              </a:solidFill>
              <a:latin typeface="Calibri"/>
              <a:ea typeface="Calibri"/>
              <a:cs typeface="Calibri"/>
              <a:sym typeface="Calibri"/>
            </a:endParaRPr>
          </a:p>
        </p:txBody>
      </p:sp>
      <p:sp>
        <p:nvSpPr>
          <p:cNvPr id="220" name="Google Shape;220;p55"/>
          <p:cNvSpPr txBox="1"/>
          <p:nvPr/>
        </p:nvSpPr>
        <p:spPr>
          <a:xfrm>
            <a:off x="32891" y="3628824"/>
            <a:ext cx="6873118" cy="2446783"/>
          </a:xfrm>
          <a:prstGeom prst="rect">
            <a:avLst/>
          </a:prstGeom>
          <a:no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1" i="0" lang="en-US" sz="1800" u="none" cap="none" strike="noStrike">
                <a:solidFill>
                  <a:srgbClr val="000000"/>
                </a:solidFill>
                <a:latin typeface="Calibri"/>
                <a:ea typeface="Calibri"/>
                <a:cs typeface="Calibri"/>
                <a:sym typeface="Calibri"/>
              </a:rPr>
              <a:t>What should John and Monica do in this situation?</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rgbClr val="000000"/>
                </a:solidFill>
                <a:latin typeface="Calibri"/>
                <a:ea typeface="Calibri"/>
                <a:cs typeface="Calibri"/>
                <a:sym typeface="Calibri"/>
              </a:rPr>
              <a:t>A) </a:t>
            </a:r>
            <a:r>
              <a:rPr b="0" i="0" lang="en-US" sz="1800" u="sng" cap="none" strike="noStrike">
                <a:solidFill>
                  <a:srgbClr val="000000"/>
                </a:solidFill>
                <a:latin typeface="Calibri"/>
                <a:ea typeface="Calibri"/>
                <a:cs typeface="Calibri"/>
                <a:sym typeface="Calibri"/>
                <a:hlinkClick action="ppaction://hlinksldjump" r:id="rId4">
                  <a:extLst>
                    <a:ext uri="{A12FA001-AC4F-418D-AE19-62706E023703}">
                      <ahyp:hlinkClr val="tx"/>
                    </a:ext>
                  </a:extLst>
                </a:hlinkClick>
              </a:rPr>
              <a:t>Contact the Delta manager demanding that their names be withdrawn from the complaint</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rgbClr val="000000"/>
                </a:solidFill>
                <a:latin typeface="Calibri"/>
                <a:ea typeface="Calibri"/>
                <a:cs typeface="Calibri"/>
                <a:sym typeface="Calibri"/>
              </a:rPr>
              <a:t>B) </a:t>
            </a:r>
            <a:r>
              <a:rPr b="0" i="0" lang="en-US" sz="1800" u="sng" cap="none" strike="noStrike">
                <a:solidFill>
                  <a:srgbClr val="000000"/>
                </a:solidFill>
                <a:latin typeface="Calibri"/>
                <a:ea typeface="Calibri"/>
                <a:cs typeface="Calibri"/>
                <a:sym typeface="Calibri"/>
                <a:hlinkClick action="ppaction://hlinksldjump" r:id="rId5">
                  <a:extLst>
                    <a:ext uri="{A12FA001-AC4F-418D-AE19-62706E023703}">
                      <ahyp:hlinkClr val="tx"/>
                    </a:ext>
                  </a:extLst>
                </a:hlinkClick>
              </a:rPr>
              <a:t>Submit a complaint to the Research Ethics Commission regarding the falsification of data by Delta</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rgbClr val="000000"/>
                </a:solidFill>
                <a:latin typeface="Calibri"/>
                <a:ea typeface="Calibri"/>
                <a:cs typeface="Calibri"/>
                <a:sym typeface="Calibri"/>
              </a:rPr>
              <a:t>C) </a:t>
            </a:r>
            <a:r>
              <a:rPr b="0" i="0" lang="en-US" sz="1800" u="sng" cap="none" strike="noStrike">
                <a:solidFill>
                  <a:srgbClr val="000000"/>
                </a:solidFill>
                <a:latin typeface="Calibri"/>
                <a:ea typeface="Calibri"/>
                <a:cs typeface="Calibri"/>
                <a:sym typeface="Calibri"/>
                <a:hlinkClick action="ppaction://hlinksldjump" r:id="rId6">
                  <a:extLst>
                    <a:ext uri="{A12FA001-AC4F-418D-AE19-62706E023703}">
                      <ahyp:hlinkClr val="tx"/>
                    </a:ext>
                  </a:extLst>
                </a:hlinkClick>
              </a:rPr>
              <a:t>Contact the Research Ethics Commission demanding that their names be withdrawn from the complaint and sending the original research report to them as evidence</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6"/>
          <p:cNvSpPr txBox="1"/>
          <p:nvPr/>
        </p:nvSpPr>
        <p:spPr>
          <a:xfrm>
            <a:off x="232280" y="600071"/>
            <a:ext cx="5772593" cy="123106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agreed to the changes made by the company. They sign their names on the report and say a friendly goodbye to Slavica.</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p56"/>
          <p:cNvPicPr preferRelativeResize="0"/>
          <p:nvPr/>
        </p:nvPicPr>
        <p:blipFill rotWithShape="1">
          <a:blip r:embed="rId3">
            <a:alphaModFix/>
          </a:blip>
          <a:srcRect b="11784" l="14747" r="10000" t="14007"/>
          <a:stretch/>
        </p:blipFill>
        <p:spPr>
          <a:xfrm>
            <a:off x="5335572" y="1595467"/>
            <a:ext cx="5684362" cy="38909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7"/>
          <p:cNvSpPr txBox="1"/>
          <p:nvPr/>
        </p:nvSpPr>
        <p:spPr>
          <a:xfrm>
            <a:off x="269025" y="314702"/>
            <a:ext cx="5754702" cy="22467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 few weeks later, John and Monica receive an invitation from their colleagues to collaborate and submit a joint project proposal. John and Monica agree to cooperate.</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However, a few days later, they receive a call from their colleagues inviting them to meet face to face. </a:t>
            </a:r>
            <a:endParaRPr b="0" i="0" sz="2000" u="none" cap="none" strike="noStrike">
              <a:solidFill>
                <a:srgbClr val="000000"/>
              </a:solidFill>
              <a:latin typeface="Arial"/>
              <a:ea typeface="Arial"/>
              <a:cs typeface="Arial"/>
              <a:sym typeface="Arial"/>
            </a:endParaRPr>
          </a:p>
        </p:txBody>
      </p:sp>
      <p:pic>
        <p:nvPicPr>
          <p:cNvPr id="232" name="Google Shape;232;p57"/>
          <p:cNvPicPr preferRelativeResize="0"/>
          <p:nvPr/>
        </p:nvPicPr>
        <p:blipFill rotWithShape="1">
          <a:blip r:embed="rId3">
            <a:alphaModFix/>
          </a:blip>
          <a:srcRect b="19459" l="35657" r="14041" t="19529"/>
          <a:stretch/>
        </p:blipFill>
        <p:spPr>
          <a:xfrm>
            <a:off x="6168275" y="1880167"/>
            <a:ext cx="4779390" cy="41058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58"/>
          <p:cNvSpPr txBox="1"/>
          <p:nvPr/>
        </p:nvSpPr>
        <p:spPr>
          <a:xfrm>
            <a:off x="170133" y="388440"/>
            <a:ext cx="4575388"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meet their colleagues.</a:t>
            </a:r>
            <a:endParaRPr b="0" i="0" sz="2000" u="none" cap="none" strike="noStrike">
              <a:solidFill>
                <a:srgbClr val="000000"/>
              </a:solidFill>
              <a:latin typeface="Arial"/>
              <a:ea typeface="Arial"/>
              <a:cs typeface="Arial"/>
              <a:sym typeface="Arial"/>
            </a:endParaRPr>
          </a:p>
        </p:txBody>
      </p:sp>
      <p:grpSp>
        <p:nvGrpSpPr>
          <p:cNvPr id="238" name="Google Shape;238;p58"/>
          <p:cNvGrpSpPr/>
          <p:nvPr/>
        </p:nvGrpSpPr>
        <p:grpSpPr>
          <a:xfrm>
            <a:off x="5886465" y="2112712"/>
            <a:ext cx="5954849" cy="3079602"/>
            <a:chOff x="2165966" y="1103502"/>
            <a:chExt cx="5954849" cy="3079602"/>
          </a:xfrm>
        </p:grpSpPr>
        <p:pic>
          <p:nvPicPr>
            <p:cNvPr id="239" name="Google Shape;239;p58"/>
            <p:cNvPicPr preferRelativeResize="0"/>
            <p:nvPr/>
          </p:nvPicPr>
          <p:blipFill rotWithShape="1">
            <a:blip r:embed="rId3">
              <a:alphaModFix/>
            </a:blip>
            <a:srcRect b="12938" l="3029" r="54845" t="15263"/>
            <a:stretch/>
          </p:blipFill>
          <p:spPr>
            <a:xfrm>
              <a:off x="2165966" y="1602120"/>
              <a:ext cx="2018862" cy="2580984"/>
            </a:xfrm>
            <a:prstGeom prst="rect">
              <a:avLst/>
            </a:prstGeom>
            <a:noFill/>
            <a:ln>
              <a:noFill/>
            </a:ln>
          </p:spPr>
        </p:pic>
        <p:pic>
          <p:nvPicPr>
            <p:cNvPr id="240" name="Google Shape;240;p58"/>
            <p:cNvPicPr preferRelativeResize="0"/>
            <p:nvPr/>
          </p:nvPicPr>
          <p:blipFill rotWithShape="1">
            <a:blip r:embed="rId4">
              <a:alphaModFix/>
            </a:blip>
            <a:srcRect b="0" l="0" r="8711" t="0"/>
            <a:stretch/>
          </p:blipFill>
          <p:spPr>
            <a:xfrm flipH="1">
              <a:off x="4170220" y="1103502"/>
              <a:ext cx="3950595" cy="3017709"/>
            </a:xfrm>
            <a:prstGeom prst="rect">
              <a:avLst/>
            </a:prstGeom>
            <a:noFill/>
            <a:ln>
              <a:noFill/>
            </a:ln>
          </p:spPr>
        </p:pic>
      </p:grpSp>
      <p:sp>
        <p:nvSpPr>
          <p:cNvPr id="241" name="Google Shape;241;p58"/>
          <p:cNvSpPr/>
          <p:nvPr/>
        </p:nvSpPr>
        <p:spPr>
          <a:xfrm>
            <a:off x="2288225" y="1168589"/>
            <a:ext cx="3421479" cy="1894390"/>
          </a:xfrm>
          <a:prstGeom prst="wedgeRectCallout">
            <a:avLst>
              <a:gd fmla="val 62705" name="adj1"/>
              <a:gd fmla="val 6430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It is kind of embarrassing to talk about it, but there are rumours among the researchers about you, that you conduct your research in a "sloppy" manner, and in most cases do not conduct the research at all and falsify the data. </a:t>
            </a:r>
            <a:endParaRPr b="0" i="0" sz="1600" u="none" cap="none" strike="noStrike">
              <a:solidFill>
                <a:srgbClr val="000000"/>
              </a:solidFill>
              <a:latin typeface="Arial"/>
              <a:ea typeface="Arial"/>
              <a:cs typeface="Arial"/>
              <a:sym typeface="Arial"/>
            </a:endParaRPr>
          </a:p>
        </p:txBody>
      </p:sp>
      <p:sp>
        <p:nvSpPr>
          <p:cNvPr id="242" name="Google Shape;242;p58"/>
          <p:cNvSpPr/>
          <p:nvPr/>
        </p:nvSpPr>
        <p:spPr>
          <a:xfrm>
            <a:off x="5886465" y="958115"/>
            <a:ext cx="2757521" cy="1009148"/>
          </a:xfrm>
          <a:prstGeom prst="wedgeRectCallout">
            <a:avLst>
              <a:gd fmla="val 48622" name="adj1"/>
              <a:gd fmla="val 9529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Unfortunately, we cannot continue to cooperate with you and include you in our project team. </a:t>
            </a:r>
            <a:endParaRPr b="0" i="0" sz="1600" u="none" cap="none" strike="noStrike">
              <a:solidFill>
                <a:srgbClr val="000000"/>
              </a:solidFill>
              <a:latin typeface="Arial"/>
              <a:ea typeface="Arial"/>
              <a:cs typeface="Arial"/>
              <a:sym typeface="Arial"/>
            </a:endParaRPr>
          </a:p>
        </p:txBody>
      </p:sp>
      <p:sp>
        <p:nvSpPr>
          <p:cNvPr id="243" name="Google Shape;243;p58"/>
          <p:cNvSpPr/>
          <p:nvPr/>
        </p:nvSpPr>
        <p:spPr>
          <a:xfrm>
            <a:off x="9284991" y="1385740"/>
            <a:ext cx="2102588" cy="654247"/>
          </a:xfrm>
          <a:prstGeom prst="wedgeRectCallout">
            <a:avLst>
              <a:gd fmla="val 940" name="adj1"/>
              <a:gd fmla="val 93007"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So, let’s discuss what we need to do next. </a:t>
            </a:r>
            <a:endParaRPr b="0" i="0" sz="1600" u="none" cap="none" strike="noStrike">
              <a:solidFill>
                <a:srgbClr val="000000"/>
              </a:solidFill>
              <a:latin typeface="Arial"/>
              <a:ea typeface="Arial"/>
              <a:cs typeface="Arial"/>
              <a:sym typeface="Arial"/>
            </a:endParaRPr>
          </a:p>
        </p:txBody>
      </p:sp>
      <p:sp>
        <p:nvSpPr>
          <p:cNvPr id="244" name="Google Shape;244;p58"/>
          <p:cNvSpPr txBox="1"/>
          <p:nvPr/>
        </p:nvSpPr>
        <p:spPr>
          <a:xfrm>
            <a:off x="84841" y="4223209"/>
            <a:ext cx="5703217" cy="1894390"/>
          </a:xfrm>
          <a:prstGeom prst="rect">
            <a:avLst/>
          </a:prstGeom>
          <a:noFill/>
          <a:ln cap="flat" cmpd="sng" w="28575">
            <a:solidFill>
              <a:schemeClr val="accent4"/>
            </a:solidFill>
            <a:prstDash val="solid"/>
            <a:round/>
            <a:headEnd len="sm" w="sm" type="none"/>
            <a:tailEnd len="sm" w="sm" type="none"/>
          </a:ln>
        </p:spPr>
        <p:txBody>
          <a:bodyPr anchorCtr="0" anchor="t" bIns="34275" lIns="68550" spcFirstLastPara="1" rIns="68550" wrap="square" tIns="34275">
            <a:normAutofit fontScale="92500" lnSpcReduction="20000"/>
          </a:bodyPr>
          <a:lstStyle/>
          <a:p>
            <a:pPr indent="0" lvl="0" marL="0" marR="0" rtl="0" algn="l">
              <a:lnSpc>
                <a:spcPct val="107000"/>
              </a:lnSpc>
              <a:spcBef>
                <a:spcPts val="0"/>
              </a:spcBef>
              <a:spcAft>
                <a:spcPts val="0"/>
              </a:spcAft>
              <a:buClr>
                <a:srgbClr val="595959"/>
              </a:buClr>
              <a:buSzPct val="102702"/>
              <a:buFont typeface="Arial"/>
              <a:buNone/>
            </a:pPr>
            <a:r>
              <a:rPr b="1" i="0" lang="en-US" sz="2000" u="none" cap="none" strike="noStrike">
                <a:solidFill>
                  <a:srgbClr val="000000"/>
                </a:solidFill>
                <a:latin typeface="Calibri"/>
                <a:ea typeface="Calibri"/>
                <a:cs typeface="Calibri"/>
                <a:sym typeface="Calibri"/>
              </a:rPr>
              <a:t>What should John and Monica do in this situation?</a:t>
            </a:r>
            <a:endParaRPr b="1" i="0" sz="20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02702"/>
              <a:buFont typeface="Arial"/>
              <a:buNone/>
            </a:pPr>
            <a:r>
              <a:rPr b="0" i="0" lang="en-US" sz="2000" u="none" cap="none" strike="noStrike">
                <a:solidFill>
                  <a:srgbClr val="595959"/>
                </a:solidFill>
                <a:latin typeface="Calibri"/>
                <a:ea typeface="Calibri"/>
                <a:cs typeface="Calibri"/>
                <a:sym typeface="Calibri"/>
              </a:rPr>
              <a:t>A) </a:t>
            </a:r>
            <a:r>
              <a:rPr b="0" i="0" lang="en-US" sz="2000" u="sng" cap="none" strike="noStrike">
                <a:solidFill>
                  <a:srgbClr val="595959"/>
                </a:solidFill>
                <a:latin typeface="Calibri"/>
                <a:ea typeface="Calibri"/>
                <a:cs typeface="Calibri"/>
                <a:sym typeface="Calibri"/>
                <a:hlinkClick action="ppaction://hlinksldjump" r:id="rId5">
                  <a:extLst>
                    <a:ext uri="{A12FA001-AC4F-418D-AE19-62706E023703}">
                      <ahyp:hlinkClr val="tx"/>
                    </a:ext>
                  </a:extLst>
                </a:hlinkClick>
              </a:rPr>
              <a:t>Try to justify themselves, saying that the research company Delta forced them to sign the falsified report and that they have now severed all ties with Delta</a:t>
            </a:r>
            <a:endParaRPr b="0" i="0" sz="20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02702"/>
              <a:buFont typeface="Arial"/>
              <a:buNone/>
            </a:pPr>
            <a:r>
              <a:rPr b="0" i="0" lang="en-US" sz="2000" u="none" cap="none" strike="noStrike">
                <a:solidFill>
                  <a:srgbClr val="595959"/>
                </a:solidFill>
                <a:latin typeface="Calibri"/>
                <a:ea typeface="Calibri"/>
                <a:cs typeface="Calibri"/>
                <a:sym typeface="Calibri"/>
              </a:rPr>
              <a:t>B) </a:t>
            </a:r>
            <a:r>
              <a:rPr b="0" i="0" lang="en-US" sz="2000" u="sng" cap="none" strike="noStrike">
                <a:solidFill>
                  <a:srgbClr val="595959"/>
                </a:solidFill>
                <a:latin typeface="Calibri"/>
                <a:ea typeface="Calibri"/>
                <a:cs typeface="Calibri"/>
                <a:sym typeface="Calibri"/>
                <a:hlinkClick action="ppaction://hlinksldjump" r:id="rId6">
                  <a:extLst>
                    <a:ext uri="{A12FA001-AC4F-418D-AE19-62706E023703}">
                      <ahyp:hlinkClr val="tx"/>
                    </a:ext>
                  </a:extLst>
                </a:hlinkClick>
              </a:rPr>
              <a:t>Quietly withdraw from preparing the project application</a:t>
            </a:r>
            <a:endParaRPr b="0" i="0" sz="20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02702"/>
              <a:buFont typeface="Arial"/>
              <a:buNone/>
            </a:pPr>
            <a:r>
              <a:rPr b="0" i="0" lang="en-US" sz="2000" u="none" cap="none" strike="noStrike">
                <a:solidFill>
                  <a:srgbClr val="595959"/>
                </a:solidFill>
                <a:latin typeface="Calibri"/>
                <a:ea typeface="Calibri"/>
                <a:cs typeface="Calibri"/>
                <a:sym typeface="Calibri"/>
              </a:rPr>
              <a:t>C) </a:t>
            </a:r>
            <a:r>
              <a:rPr b="0" i="0" lang="en-US" sz="2000" u="sng" cap="none" strike="noStrike">
                <a:solidFill>
                  <a:srgbClr val="595959"/>
                </a:solidFill>
                <a:latin typeface="Calibri"/>
                <a:ea typeface="Calibri"/>
                <a:cs typeface="Calibri"/>
                <a:sym typeface="Calibri"/>
                <a:hlinkClick action="ppaction://hlinksldjump" r:id="rId7">
                  <a:extLst>
                    <a:ext uri="{A12FA001-AC4F-418D-AE19-62706E023703}">
                      <ahyp:hlinkClr val="tx"/>
                    </a:ext>
                  </a:extLst>
                </a:hlinkClick>
              </a:rPr>
              <a:t>Decide to make this story public</a:t>
            </a:r>
            <a:endParaRPr b="0" i="0" sz="2000" u="none" cap="none" strike="noStrike">
              <a:solidFill>
                <a:srgbClr val="595959"/>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ct val="146718"/>
              <a:buFont typeface="Arial"/>
              <a:buNone/>
            </a:pPr>
            <a:r>
              <a:t/>
            </a:r>
            <a:endParaRPr b="0" i="0" sz="1400" u="none" cap="none" strike="noStrike">
              <a:solidFill>
                <a:srgbClr val="595959"/>
              </a:solidFill>
              <a:latin typeface="Calibri"/>
              <a:ea typeface="Calibri"/>
              <a:cs typeface="Calibri"/>
              <a:sym typeface="Calibri"/>
            </a:endParaRPr>
          </a:p>
          <a:p>
            <a:pPr indent="0" lvl="0" marL="0" marR="0" rtl="0" algn="l">
              <a:lnSpc>
                <a:spcPct val="115000"/>
              </a:lnSpc>
              <a:spcBef>
                <a:spcPts val="1350"/>
              </a:spcBef>
              <a:spcAft>
                <a:spcPts val="0"/>
              </a:spcAft>
              <a:buClr>
                <a:srgbClr val="595959"/>
              </a:buClr>
              <a:buSzPct val="144144"/>
              <a:buFont typeface="Arial"/>
              <a:buNone/>
            </a:pPr>
            <a:r>
              <a:t/>
            </a:r>
            <a:endParaRPr b="0" i="0" sz="1425" u="none" cap="none" strike="noStrike">
              <a:solidFill>
                <a:srgbClr val="59595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9"/>
          <p:cNvSpPr txBox="1"/>
          <p:nvPr/>
        </p:nvSpPr>
        <p:spPr>
          <a:xfrm>
            <a:off x="62838" y="332542"/>
            <a:ext cx="4820484"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tell their side of the story. </a:t>
            </a:r>
            <a:endParaRPr b="0" i="0" sz="2000" u="none" cap="none" strike="noStrike">
              <a:solidFill>
                <a:srgbClr val="000000"/>
              </a:solidFill>
              <a:latin typeface="Arial"/>
              <a:ea typeface="Arial"/>
              <a:cs typeface="Arial"/>
              <a:sym typeface="Arial"/>
            </a:endParaRPr>
          </a:p>
        </p:txBody>
      </p:sp>
      <p:grpSp>
        <p:nvGrpSpPr>
          <p:cNvPr id="250" name="Google Shape;250;p59"/>
          <p:cNvGrpSpPr/>
          <p:nvPr/>
        </p:nvGrpSpPr>
        <p:grpSpPr>
          <a:xfrm>
            <a:off x="4448186" y="1298514"/>
            <a:ext cx="5624017" cy="3152100"/>
            <a:chOff x="2165966" y="1103502"/>
            <a:chExt cx="5954849" cy="3079602"/>
          </a:xfrm>
        </p:grpSpPr>
        <p:pic>
          <p:nvPicPr>
            <p:cNvPr id="251" name="Google Shape;251;p59"/>
            <p:cNvPicPr preferRelativeResize="0"/>
            <p:nvPr/>
          </p:nvPicPr>
          <p:blipFill rotWithShape="1">
            <a:blip r:embed="rId3">
              <a:alphaModFix/>
            </a:blip>
            <a:srcRect b="12938" l="3029" r="54845" t="15263"/>
            <a:stretch/>
          </p:blipFill>
          <p:spPr>
            <a:xfrm>
              <a:off x="2165966" y="1602120"/>
              <a:ext cx="2018862" cy="2580984"/>
            </a:xfrm>
            <a:prstGeom prst="rect">
              <a:avLst/>
            </a:prstGeom>
            <a:noFill/>
            <a:ln>
              <a:noFill/>
            </a:ln>
          </p:spPr>
        </p:pic>
        <p:pic>
          <p:nvPicPr>
            <p:cNvPr id="252" name="Google Shape;252;p59"/>
            <p:cNvPicPr preferRelativeResize="0"/>
            <p:nvPr/>
          </p:nvPicPr>
          <p:blipFill rotWithShape="1">
            <a:blip r:embed="rId4">
              <a:alphaModFix/>
            </a:blip>
            <a:srcRect b="0" l="0" r="8711" t="0"/>
            <a:stretch/>
          </p:blipFill>
          <p:spPr>
            <a:xfrm flipH="1">
              <a:off x="4170220" y="1103502"/>
              <a:ext cx="3950595" cy="3017709"/>
            </a:xfrm>
            <a:prstGeom prst="rect">
              <a:avLst/>
            </a:prstGeom>
            <a:noFill/>
            <a:ln>
              <a:noFill/>
            </a:ln>
          </p:spPr>
        </p:pic>
      </p:grpSp>
      <p:sp>
        <p:nvSpPr>
          <p:cNvPr id="253" name="Google Shape;253;p59"/>
          <p:cNvSpPr/>
          <p:nvPr/>
        </p:nvSpPr>
        <p:spPr>
          <a:xfrm>
            <a:off x="6096000" y="820132"/>
            <a:ext cx="1706251" cy="598313"/>
          </a:xfrm>
          <a:prstGeom prst="wedgeRectCallout">
            <a:avLst>
              <a:gd fmla="val -737" name="adj1"/>
              <a:gd fmla="val 9219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You must make your story public!</a:t>
            </a:r>
            <a:endParaRPr b="0" i="0" sz="1600" u="none" cap="none" strike="noStrike">
              <a:solidFill>
                <a:schemeClr val="dk1"/>
              </a:solidFill>
              <a:latin typeface="Calibri"/>
              <a:ea typeface="Calibri"/>
              <a:cs typeface="Calibri"/>
              <a:sym typeface="Calibri"/>
            </a:endParaRPr>
          </a:p>
        </p:txBody>
      </p:sp>
      <p:sp>
        <p:nvSpPr>
          <p:cNvPr id="254" name="Google Shape;254;p59"/>
          <p:cNvSpPr/>
          <p:nvPr/>
        </p:nvSpPr>
        <p:spPr>
          <a:xfrm>
            <a:off x="9884822" y="1665599"/>
            <a:ext cx="1038959" cy="378198"/>
          </a:xfrm>
          <a:prstGeom prst="wedgeRectCallout">
            <a:avLst>
              <a:gd fmla="val -94190" name="adj1"/>
              <a:gd fmla="val 5145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Hmmm!?</a:t>
            </a:r>
            <a:endParaRPr b="0" i="0" sz="1600" u="none" cap="none" strike="noStrike">
              <a:solidFill>
                <a:schemeClr val="dk1"/>
              </a:solidFill>
              <a:latin typeface="Calibri"/>
              <a:ea typeface="Calibri"/>
              <a:cs typeface="Calibri"/>
              <a:sym typeface="Calibri"/>
            </a:endParaRPr>
          </a:p>
        </p:txBody>
      </p:sp>
      <p:sp>
        <p:nvSpPr>
          <p:cNvPr id="255" name="Google Shape;255;p59"/>
          <p:cNvSpPr/>
          <p:nvPr/>
        </p:nvSpPr>
        <p:spPr>
          <a:xfrm>
            <a:off x="2119797" y="820132"/>
            <a:ext cx="2433847" cy="914361"/>
          </a:xfrm>
          <a:prstGeom prst="wedgeRectCallout">
            <a:avLst>
              <a:gd fmla="val 92020" name="adj1"/>
              <a:gd fmla="val 7827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You must file a complaint with the Research Ethics Commission.</a:t>
            </a:r>
            <a:endParaRPr b="0" i="0" sz="1600" u="none" cap="none" strike="noStrike">
              <a:solidFill>
                <a:schemeClr val="dk1"/>
              </a:solidFill>
              <a:latin typeface="Calibri"/>
              <a:ea typeface="Calibri"/>
              <a:cs typeface="Calibri"/>
              <a:sym typeface="Calibri"/>
            </a:endParaRPr>
          </a:p>
        </p:txBody>
      </p:sp>
      <p:sp>
        <p:nvSpPr>
          <p:cNvPr id="256" name="Google Shape;256;p59"/>
          <p:cNvSpPr txBox="1"/>
          <p:nvPr/>
        </p:nvSpPr>
        <p:spPr>
          <a:xfrm>
            <a:off x="62838" y="4322439"/>
            <a:ext cx="7271753" cy="1815841"/>
          </a:xfrm>
          <a:prstGeom prst="rect">
            <a:avLst/>
          </a:prstGeom>
          <a:solidFill>
            <a:schemeClr val="lt1"/>
          </a:solid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6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A) </a:t>
            </a:r>
            <a:r>
              <a:rPr b="0" i="0" lang="en-US" sz="16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File a complaint with the Research Ethics Commission about the data falsified by the research company Delta</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B) </a:t>
            </a:r>
            <a:r>
              <a:rPr b="0" i="0" lang="en-US" sz="16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Try to convince their colleagues that there is no need to file a complaint because John and Monica put their names on the report and received payment</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C) </a:t>
            </a:r>
            <a:r>
              <a:rPr b="0" i="0" lang="en-US" sz="1600" u="sng" cap="none" strike="noStrike">
                <a:solidFill>
                  <a:schemeClr val="dk1"/>
                </a:solidFill>
                <a:latin typeface="Calibri"/>
                <a:ea typeface="Calibri"/>
                <a:cs typeface="Calibri"/>
                <a:sym typeface="Calibri"/>
                <a:hlinkClick action="ppaction://hlinksldjump" r:id="rId7">
                  <a:extLst>
                    <a:ext uri="{A12FA001-AC4F-418D-AE19-62706E023703}">
                      <ahyp:hlinkClr val="tx"/>
                    </a:ext>
                  </a:extLst>
                </a:hlinkClick>
              </a:rPr>
              <a:t>Leave the current situation and try convincing their colleagues to forget the rumours and continue working together</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2"/>
          <p:cNvSpPr txBox="1"/>
          <p:nvPr/>
        </p:nvSpPr>
        <p:spPr>
          <a:xfrm>
            <a:off x="117835" y="240070"/>
            <a:ext cx="6575196"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The research company "Delta" announced a public procurement for research services. John and Monica, researchers from the institute "Science“, applied for this procurement and received funding. During the first meeting with </a:t>
            </a:r>
            <a:r>
              <a:rPr b="0" i="0" lang="en-US" sz="2000" u="none" cap="none" strike="noStrike">
                <a:solidFill>
                  <a:schemeClr val="dk1"/>
                </a:solidFill>
                <a:latin typeface="Calibri"/>
                <a:ea typeface="Calibri"/>
                <a:cs typeface="Calibri"/>
                <a:sym typeface="Calibri"/>
              </a:rPr>
              <a:t>Slavica, </a:t>
            </a:r>
            <a:r>
              <a:rPr b="0" i="0" lang="en-US" sz="2000" u="none" cap="none" strike="noStrike">
                <a:solidFill>
                  <a:srgbClr val="000000"/>
                </a:solidFill>
                <a:latin typeface="Calibri"/>
                <a:ea typeface="Calibri"/>
                <a:cs typeface="Calibri"/>
                <a:sym typeface="Calibri"/>
              </a:rPr>
              <a:t>the head of the Delta project department, they discussed research aims, objectives, target groups, methods, and other relevant aspects. </a:t>
            </a:r>
            <a:endParaRPr b="0" i="0" sz="2000" u="none" cap="none" strike="noStrike">
              <a:solidFill>
                <a:srgbClr val="000000"/>
              </a:solidFill>
              <a:latin typeface="Arial"/>
              <a:ea typeface="Arial"/>
              <a:cs typeface="Arial"/>
              <a:sym typeface="Arial"/>
            </a:endParaRPr>
          </a:p>
        </p:txBody>
      </p:sp>
      <p:pic>
        <p:nvPicPr>
          <p:cNvPr id="108" name="Google Shape;108;p42"/>
          <p:cNvPicPr preferRelativeResize="0"/>
          <p:nvPr/>
        </p:nvPicPr>
        <p:blipFill rotWithShape="1">
          <a:blip r:embed="rId3">
            <a:alphaModFix/>
          </a:blip>
          <a:srcRect b="11282" l="13539" r="9743" t="14694"/>
          <a:stretch/>
        </p:blipFill>
        <p:spPr>
          <a:xfrm>
            <a:off x="6589336" y="1997771"/>
            <a:ext cx="4735397" cy="36677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60"/>
          <p:cNvSpPr txBox="1"/>
          <p:nvPr/>
        </p:nvSpPr>
        <p:spPr>
          <a:xfrm>
            <a:off x="155543" y="497247"/>
            <a:ext cx="609914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decide to quietly withdraw from participation in preparing the project application. </a:t>
            </a:r>
            <a:endParaRPr b="0" i="0" sz="2000" u="none" cap="none" strike="noStrike">
              <a:solidFill>
                <a:srgbClr val="000000"/>
              </a:solidFill>
              <a:latin typeface="Arial"/>
              <a:ea typeface="Arial"/>
              <a:cs typeface="Arial"/>
              <a:sym typeface="Arial"/>
            </a:endParaRPr>
          </a:p>
        </p:txBody>
      </p:sp>
      <p:pic>
        <p:nvPicPr>
          <p:cNvPr id="262" name="Google Shape;262;p60"/>
          <p:cNvPicPr preferRelativeResize="0"/>
          <p:nvPr/>
        </p:nvPicPr>
        <p:blipFill rotWithShape="1">
          <a:blip r:embed="rId3">
            <a:alphaModFix/>
          </a:blip>
          <a:srcRect b="19614" l="7373" r="19393" t="19616"/>
          <a:stretch/>
        </p:blipFill>
        <p:spPr>
          <a:xfrm>
            <a:off x="2949653" y="1923069"/>
            <a:ext cx="5968104" cy="3677340"/>
          </a:xfrm>
          <a:prstGeom prst="rect">
            <a:avLst/>
          </a:prstGeom>
          <a:noFill/>
          <a:ln>
            <a:noFill/>
          </a:ln>
        </p:spPr>
      </p:pic>
      <p:sp>
        <p:nvSpPr>
          <p:cNvPr id="263" name="Google Shape;263;p60"/>
          <p:cNvSpPr/>
          <p:nvPr/>
        </p:nvSpPr>
        <p:spPr>
          <a:xfrm>
            <a:off x="7763482" y="1320988"/>
            <a:ext cx="3181037" cy="959724"/>
          </a:xfrm>
          <a:prstGeom prst="wedgeRectCallout">
            <a:avLst>
              <a:gd fmla="val -54026" name="adj1"/>
              <a:gd fmla="val 10398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We signed our names to that report and this could get us in trouble. </a:t>
            </a:r>
            <a:endParaRPr b="0" i="0" sz="1800" u="none" cap="none" strike="noStrike">
              <a:solidFill>
                <a:srgbClr val="000000"/>
              </a:solidFill>
              <a:latin typeface="Arial"/>
              <a:ea typeface="Arial"/>
              <a:cs typeface="Arial"/>
              <a:sym typeface="Arial"/>
            </a:endParaRPr>
          </a:p>
        </p:txBody>
      </p:sp>
      <p:sp>
        <p:nvSpPr>
          <p:cNvPr id="264" name="Google Shape;264;p60"/>
          <p:cNvSpPr/>
          <p:nvPr/>
        </p:nvSpPr>
        <p:spPr>
          <a:xfrm>
            <a:off x="1169131" y="1498863"/>
            <a:ext cx="2695859" cy="819786"/>
          </a:xfrm>
          <a:prstGeom prst="wedgeRectCallout">
            <a:avLst>
              <a:gd fmla="val 61157" name="adj1"/>
              <a:gd fmla="val 113461"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I think it is better if we do not tell our colleagues about the data.</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61"/>
          <p:cNvSpPr txBox="1"/>
          <p:nvPr/>
        </p:nvSpPr>
        <p:spPr>
          <a:xfrm>
            <a:off x="288842" y="385770"/>
            <a:ext cx="4952459" cy="132339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After a while, they notice that their colleagues have started to avoid them. Their colleagues no longer offer to collaborate on articles or project applications.</a:t>
            </a:r>
            <a:endParaRPr b="0" i="0" sz="2000" u="none" cap="none" strike="noStrike">
              <a:solidFill>
                <a:srgbClr val="000000"/>
              </a:solidFill>
              <a:latin typeface="Arial"/>
              <a:ea typeface="Arial"/>
              <a:cs typeface="Arial"/>
              <a:sym typeface="Arial"/>
            </a:endParaRPr>
          </a:p>
        </p:txBody>
      </p:sp>
      <p:grpSp>
        <p:nvGrpSpPr>
          <p:cNvPr id="270" name="Google Shape;270;p61"/>
          <p:cNvGrpSpPr/>
          <p:nvPr/>
        </p:nvGrpSpPr>
        <p:grpSpPr>
          <a:xfrm flipH="1">
            <a:off x="4741682" y="1810129"/>
            <a:ext cx="6411579" cy="3465226"/>
            <a:chOff x="2165966" y="1103502"/>
            <a:chExt cx="5954849" cy="3079602"/>
          </a:xfrm>
        </p:grpSpPr>
        <p:pic>
          <p:nvPicPr>
            <p:cNvPr id="271" name="Google Shape;271;p61"/>
            <p:cNvPicPr preferRelativeResize="0"/>
            <p:nvPr/>
          </p:nvPicPr>
          <p:blipFill rotWithShape="1">
            <a:blip r:embed="rId3">
              <a:alphaModFix/>
            </a:blip>
            <a:srcRect b="12938" l="3029" r="54845" t="15263"/>
            <a:stretch/>
          </p:blipFill>
          <p:spPr>
            <a:xfrm>
              <a:off x="2165966" y="1602120"/>
              <a:ext cx="2018862" cy="2580984"/>
            </a:xfrm>
            <a:prstGeom prst="rect">
              <a:avLst/>
            </a:prstGeom>
            <a:noFill/>
            <a:ln>
              <a:noFill/>
            </a:ln>
          </p:spPr>
        </p:pic>
        <p:pic>
          <p:nvPicPr>
            <p:cNvPr id="272" name="Google Shape;272;p61"/>
            <p:cNvPicPr preferRelativeResize="0"/>
            <p:nvPr/>
          </p:nvPicPr>
          <p:blipFill rotWithShape="1">
            <a:blip r:embed="rId4">
              <a:alphaModFix/>
            </a:blip>
            <a:srcRect b="0" l="0" r="8711" t="0"/>
            <a:stretch/>
          </p:blipFill>
          <p:spPr>
            <a:xfrm flipH="1">
              <a:off x="4170220" y="1103502"/>
              <a:ext cx="3950595" cy="3017709"/>
            </a:xfrm>
            <a:prstGeom prst="rect">
              <a:avLst/>
            </a:prstGeom>
            <a:noFill/>
            <a:ln>
              <a:noFill/>
            </a:ln>
          </p:spPr>
        </p:pic>
      </p:grpSp>
      <p:sp>
        <p:nvSpPr>
          <p:cNvPr id="273" name="Google Shape;273;p61"/>
          <p:cNvSpPr/>
          <p:nvPr/>
        </p:nvSpPr>
        <p:spPr>
          <a:xfrm>
            <a:off x="5434369" y="835547"/>
            <a:ext cx="2785096" cy="974582"/>
          </a:xfrm>
          <a:prstGeom prst="wedgeRectCallout">
            <a:avLst>
              <a:gd fmla="val -14511" name="adj1"/>
              <a:gd fmla="val 7359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We are planning to prepare a project application, maybe you would like to collaborate?</a:t>
            </a:r>
            <a:endParaRPr b="0" i="0" sz="1600" u="none" cap="none" strike="noStrike">
              <a:solidFill>
                <a:schemeClr val="dk1"/>
              </a:solidFill>
              <a:latin typeface="Calibri"/>
              <a:ea typeface="Calibri"/>
              <a:cs typeface="Calibri"/>
              <a:sym typeface="Calibri"/>
            </a:endParaRPr>
          </a:p>
        </p:txBody>
      </p:sp>
      <p:sp>
        <p:nvSpPr>
          <p:cNvPr id="274" name="Google Shape;274;p61"/>
          <p:cNvSpPr/>
          <p:nvPr/>
        </p:nvSpPr>
        <p:spPr>
          <a:xfrm>
            <a:off x="8988982" y="1396601"/>
            <a:ext cx="2785096" cy="974582"/>
          </a:xfrm>
          <a:prstGeom prst="wedgeRectCallout">
            <a:avLst>
              <a:gd fmla="val -70594" name="adj1"/>
              <a:gd fmla="val 5752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We don’t know how to say this, but there is a rumour going around about the quality of your work. </a:t>
            </a:r>
            <a:endParaRPr b="0" i="0" sz="1600" u="none" cap="none" strike="noStrike">
              <a:solidFill>
                <a:srgbClr val="000000"/>
              </a:solidFill>
              <a:latin typeface="Arial"/>
              <a:ea typeface="Arial"/>
              <a:cs typeface="Arial"/>
              <a:sym typeface="Arial"/>
            </a:endParaRPr>
          </a:p>
        </p:txBody>
      </p:sp>
      <p:sp>
        <p:nvSpPr>
          <p:cNvPr id="275" name="Google Shape;275;p61"/>
          <p:cNvSpPr/>
          <p:nvPr/>
        </p:nvSpPr>
        <p:spPr>
          <a:xfrm>
            <a:off x="9275976" y="5275355"/>
            <a:ext cx="2636076" cy="675084"/>
          </a:xfrm>
          <a:prstGeom prst="wedgeRectCallout">
            <a:avLst>
              <a:gd fmla="val 1106" name="adj1"/>
              <a:gd fmla="val -205153"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Thank you for this proposal. But not this time.</a:t>
            </a:r>
            <a:endParaRPr b="0" i="0" sz="1600" u="none" cap="none" strike="noStrike">
              <a:solidFill>
                <a:srgbClr val="000000"/>
              </a:solidFill>
              <a:latin typeface="Arial"/>
              <a:ea typeface="Arial"/>
              <a:cs typeface="Arial"/>
              <a:sym typeface="Arial"/>
            </a:endParaRPr>
          </a:p>
        </p:txBody>
      </p:sp>
      <p:sp>
        <p:nvSpPr>
          <p:cNvPr id="276" name="Google Shape;276;p61"/>
          <p:cNvSpPr txBox="1"/>
          <p:nvPr/>
        </p:nvSpPr>
        <p:spPr>
          <a:xfrm>
            <a:off x="81069" y="4289196"/>
            <a:ext cx="5886098" cy="1754286"/>
          </a:xfrm>
          <a:prstGeom prst="rect">
            <a:avLst/>
          </a:prstGeom>
          <a:no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8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A) </a:t>
            </a:r>
            <a:r>
              <a:rPr b="0" i="0" lang="en-US" sz="18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Make their story public in the workplace</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B) </a:t>
            </a:r>
            <a:r>
              <a:rPr b="0" i="0" lang="en-US" sz="18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Invite colleagues to investigate the research company Delta’s work and get their story in the media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C) </a:t>
            </a:r>
            <a:r>
              <a:rPr b="0" i="0" lang="en-US" sz="1800" u="sng" cap="none" strike="noStrike">
                <a:solidFill>
                  <a:schemeClr val="dk1"/>
                </a:solidFill>
                <a:latin typeface="Calibri"/>
                <a:ea typeface="Calibri"/>
                <a:cs typeface="Calibri"/>
                <a:sym typeface="Calibri"/>
                <a:hlinkClick action="ppaction://hlinksldjump" r:id="rId7">
                  <a:extLst>
                    <a:ext uri="{A12FA001-AC4F-418D-AE19-62706E023703}">
                      <ahyp:hlinkClr val="tx"/>
                    </a:ext>
                  </a:extLst>
                </a:hlinkClick>
              </a:rPr>
              <a:t>Convince their colleagues that there is nothing worrisome about the false rumours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62"/>
          <p:cNvPicPr preferRelativeResize="0"/>
          <p:nvPr/>
        </p:nvPicPr>
        <p:blipFill rotWithShape="1">
          <a:blip r:embed="rId3">
            <a:alphaModFix/>
          </a:blip>
          <a:srcRect b="12765" l="2868" r="11447" t="12816"/>
          <a:stretch/>
        </p:blipFill>
        <p:spPr>
          <a:xfrm>
            <a:off x="3634070" y="1804838"/>
            <a:ext cx="5642343" cy="3675351"/>
          </a:xfrm>
          <a:prstGeom prst="rect">
            <a:avLst/>
          </a:prstGeom>
          <a:noFill/>
          <a:ln>
            <a:noFill/>
          </a:ln>
        </p:spPr>
      </p:pic>
      <p:sp>
        <p:nvSpPr>
          <p:cNvPr id="282" name="Google Shape;282;p62"/>
          <p:cNvSpPr txBox="1"/>
          <p:nvPr/>
        </p:nvSpPr>
        <p:spPr>
          <a:xfrm>
            <a:off x="272271" y="490194"/>
            <a:ext cx="4214887"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decide to tell their story publicly to a local university newspaper. </a:t>
            </a:r>
            <a:endParaRPr b="0" i="0" sz="2000" u="none" cap="none" strike="noStrike">
              <a:solidFill>
                <a:srgbClr val="000000"/>
              </a:solidFill>
              <a:latin typeface="Arial"/>
              <a:ea typeface="Arial"/>
              <a:cs typeface="Arial"/>
              <a:sym typeface="Arial"/>
            </a:endParaRPr>
          </a:p>
        </p:txBody>
      </p:sp>
      <p:sp>
        <p:nvSpPr>
          <p:cNvPr id="283" name="Google Shape;283;p62"/>
          <p:cNvSpPr/>
          <p:nvPr/>
        </p:nvSpPr>
        <p:spPr>
          <a:xfrm>
            <a:off x="5362684" y="688158"/>
            <a:ext cx="2574685" cy="689654"/>
          </a:xfrm>
          <a:prstGeom prst="wedgeRectCallout">
            <a:avLst>
              <a:gd fmla="val 43015" name="adj1"/>
              <a:gd fmla="val 123483"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We have to do this, there is no other way!</a:t>
            </a:r>
            <a:endParaRPr b="0" i="0" sz="1800" u="none" cap="none" strike="noStrike">
              <a:solidFill>
                <a:srgbClr val="000000"/>
              </a:solidFill>
              <a:latin typeface="Arial"/>
              <a:ea typeface="Arial"/>
              <a:cs typeface="Arial"/>
              <a:sym typeface="Arial"/>
            </a:endParaRPr>
          </a:p>
        </p:txBody>
      </p:sp>
      <p:sp>
        <p:nvSpPr>
          <p:cNvPr id="284" name="Google Shape;284;p62"/>
          <p:cNvSpPr/>
          <p:nvPr/>
        </p:nvSpPr>
        <p:spPr>
          <a:xfrm>
            <a:off x="2915587" y="1543978"/>
            <a:ext cx="913431" cy="521719"/>
          </a:xfrm>
          <a:prstGeom prst="wedgeRectCallout">
            <a:avLst>
              <a:gd fmla="val 182037" name="adj1"/>
              <a:gd fmla="val 11757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Okay!</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3"/>
          <p:cNvSpPr txBox="1"/>
          <p:nvPr/>
        </p:nvSpPr>
        <p:spPr>
          <a:xfrm>
            <a:off x="236553" y="273377"/>
            <a:ext cx="5004749"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After seeing the article in the newspaper, the research company Delta submits a claim to the Research Ethics Commission.</a:t>
            </a:r>
            <a:endParaRPr b="0" i="0" sz="2000" u="none" cap="none" strike="noStrike">
              <a:solidFill>
                <a:srgbClr val="000000"/>
              </a:solidFill>
              <a:latin typeface="Arial"/>
              <a:ea typeface="Arial"/>
              <a:cs typeface="Arial"/>
              <a:sym typeface="Arial"/>
            </a:endParaRPr>
          </a:p>
        </p:txBody>
      </p:sp>
      <p:sp>
        <p:nvSpPr>
          <p:cNvPr id="290" name="Google Shape;290;p63"/>
          <p:cNvSpPr txBox="1"/>
          <p:nvPr/>
        </p:nvSpPr>
        <p:spPr>
          <a:xfrm>
            <a:off x="236552" y="1360786"/>
            <a:ext cx="5004749" cy="16311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After its investigation, the Research Ethics Commission send John and Monica a letter stating that John and Monica had falsified data when creating a research report for Delta.</a:t>
            </a:r>
            <a:endParaRPr b="0" i="0" sz="2000" u="none" cap="none" strike="noStrike">
              <a:solidFill>
                <a:srgbClr val="000000"/>
              </a:solidFill>
              <a:latin typeface="Calibri"/>
              <a:ea typeface="Calibri"/>
              <a:cs typeface="Calibri"/>
              <a:sym typeface="Calibri"/>
            </a:endParaRPr>
          </a:p>
        </p:txBody>
      </p:sp>
      <p:pic>
        <p:nvPicPr>
          <p:cNvPr id="291" name="Google Shape;291;p63"/>
          <p:cNvPicPr preferRelativeResize="0"/>
          <p:nvPr/>
        </p:nvPicPr>
        <p:blipFill rotWithShape="1">
          <a:blip r:embed="rId3">
            <a:alphaModFix/>
          </a:blip>
          <a:srcRect b="14556" l="19198" r="7725" t="20121"/>
          <a:stretch/>
        </p:blipFill>
        <p:spPr>
          <a:xfrm>
            <a:off x="6259398" y="1971569"/>
            <a:ext cx="5192637" cy="3486551"/>
          </a:xfrm>
          <a:prstGeom prst="rect">
            <a:avLst/>
          </a:prstGeom>
          <a:noFill/>
          <a:ln>
            <a:noFill/>
          </a:ln>
        </p:spPr>
      </p:pic>
      <p:sp>
        <p:nvSpPr>
          <p:cNvPr id="292" name="Google Shape;292;p63"/>
          <p:cNvSpPr/>
          <p:nvPr/>
        </p:nvSpPr>
        <p:spPr>
          <a:xfrm>
            <a:off x="7550870" y="1365255"/>
            <a:ext cx="2129125" cy="530057"/>
          </a:xfrm>
          <a:prstGeom prst="wedgeRectCallout">
            <a:avLst>
              <a:gd fmla="val 61572" name="adj1"/>
              <a:gd fmla="val 177734"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Can you believe this?!</a:t>
            </a:r>
            <a:endParaRPr b="0" i="0" sz="1800" u="none" cap="none" strike="noStrike">
              <a:solidFill>
                <a:srgbClr val="000000"/>
              </a:solidFill>
              <a:latin typeface="Arial"/>
              <a:ea typeface="Arial"/>
              <a:cs typeface="Arial"/>
              <a:sym typeface="Arial"/>
            </a:endParaRPr>
          </a:p>
        </p:txBody>
      </p:sp>
      <p:sp>
        <p:nvSpPr>
          <p:cNvPr id="293" name="Google Shape;293;p63"/>
          <p:cNvSpPr/>
          <p:nvPr/>
        </p:nvSpPr>
        <p:spPr>
          <a:xfrm>
            <a:off x="5816338" y="1819056"/>
            <a:ext cx="905759" cy="457042"/>
          </a:xfrm>
          <a:prstGeom prst="wedgeRectCallout">
            <a:avLst>
              <a:gd fmla="val 125298" name="adj1"/>
              <a:gd fmla="val 10080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Wow?!</a:t>
            </a:r>
            <a:endParaRPr b="0" i="0" sz="1800" u="none" cap="none" strike="noStrike">
              <a:solidFill>
                <a:srgbClr val="000000"/>
              </a:solidFill>
              <a:latin typeface="Arial"/>
              <a:ea typeface="Arial"/>
              <a:cs typeface="Arial"/>
              <a:sym typeface="Arial"/>
            </a:endParaRPr>
          </a:p>
        </p:txBody>
      </p:sp>
      <p:sp>
        <p:nvSpPr>
          <p:cNvPr id="294" name="Google Shape;294;p63"/>
          <p:cNvSpPr txBox="1"/>
          <p:nvPr/>
        </p:nvSpPr>
        <p:spPr>
          <a:xfrm>
            <a:off x="117968" y="3781242"/>
            <a:ext cx="6072300" cy="2308284"/>
          </a:xfrm>
          <a:prstGeom prst="rect">
            <a:avLst/>
          </a:prstGeom>
          <a:solidFill>
            <a:schemeClr val="lt1"/>
          </a:solid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8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A) </a:t>
            </a:r>
            <a:r>
              <a:rPr b="0" i="0" lang="en-US" sz="1800" u="sng" cap="none" strike="noStrike">
                <a:solidFill>
                  <a:schemeClr val="dk1"/>
                </a:solidFill>
                <a:latin typeface="Calibri"/>
                <a:ea typeface="Calibri"/>
                <a:cs typeface="Calibri"/>
                <a:sym typeface="Calibri"/>
                <a:hlinkClick action="ppaction://hlinksldjump" r:id="rId4">
                  <a:extLst>
                    <a:ext uri="{A12FA001-AC4F-418D-AE19-62706E023703}">
                      <ahyp:hlinkClr val="tx"/>
                    </a:ext>
                  </a:extLst>
                </a:hlinkClick>
              </a:rPr>
              <a:t>Retract the article from the local newspaper and continue with their work</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B) </a:t>
            </a:r>
            <a:r>
              <a:rPr b="0" i="0" lang="en-US" sz="18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Try to find more evidence that the research company Delta falsified data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C) </a:t>
            </a:r>
            <a:r>
              <a:rPr b="0" i="0" lang="en-US" sz="18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Officially deny the conclusions of the Commission and try to prove that the report bearing their signatures is correct and does not contain falsified data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64"/>
          <p:cNvSpPr txBox="1"/>
          <p:nvPr/>
        </p:nvSpPr>
        <p:spPr>
          <a:xfrm>
            <a:off x="149323" y="421465"/>
            <a:ext cx="5167393" cy="15388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John and Monica decide to apply to the Research Ethics Commission regarding the data falsification and the refusal to pay for the work that was done.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Calibri"/>
              <a:ea typeface="Calibri"/>
              <a:cs typeface="Calibri"/>
              <a:sym typeface="Calibri"/>
            </a:endParaRPr>
          </a:p>
        </p:txBody>
      </p:sp>
      <p:pic>
        <p:nvPicPr>
          <p:cNvPr id="300" name="Google Shape;300;p64"/>
          <p:cNvPicPr preferRelativeResize="0"/>
          <p:nvPr/>
        </p:nvPicPr>
        <p:blipFill rotWithShape="1">
          <a:blip r:embed="rId3">
            <a:alphaModFix/>
          </a:blip>
          <a:srcRect b="14042" l="6385" r="8547" t="12301"/>
          <a:stretch/>
        </p:blipFill>
        <p:spPr>
          <a:xfrm>
            <a:off x="3545861" y="1781666"/>
            <a:ext cx="6305149" cy="40440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65"/>
          <p:cNvSpPr txBox="1"/>
          <p:nvPr/>
        </p:nvSpPr>
        <p:spPr>
          <a:xfrm>
            <a:off x="130469" y="510578"/>
            <a:ext cx="5657587"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After a few weeks, they receive a letter from the research company’s lawyer informing them that Delta is suing John and Monica for false accusations.</a:t>
            </a:r>
            <a:endParaRPr b="0" i="0" sz="2000" u="none" cap="none" strike="noStrike">
              <a:solidFill>
                <a:schemeClr val="dk1"/>
              </a:solidFill>
              <a:latin typeface="Calibri"/>
              <a:ea typeface="Calibri"/>
              <a:cs typeface="Calibri"/>
              <a:sym typeface="Calibri"/>
            </a:endParaRPr>
          </a:p>
        </p:txBody>
      </p:sp>
      <p:pic>
        <p:nvPicPr>
          <p:cNvPr id="306" name="Google Shape;306;p65"/>
          <p:cNvPicPr preferRelativeResize="0"/>
          <p:nvPr/>
        </p:nvPicPr>
        <p:blipFill rotWithShape="1">
          <a:blip r:embed="rId3">
            <a:alphaModFix/>
          </a:blip>
          <a:srcRect b="14042" l="6385" r="8547" t="12301"/>
          <a:stretch/>
        </p:blipFill>
        <p:spPr>
          <a:xfrm>
            <a:off x="5788056" y="2020302"/>
            <a:ext cx="5950875" cy="3664462"/>
          </a:xfrm>
          <a:prstGeom prst="rect">
            <a:avLst/>
          </a:prstGeom>
          <a:noFill/>
          <a:ln>
            <a:noFill/>
          </a:ln>
        </p:spPr>
      </p:pic>
      <p:sp>
        <p:nvSpPr>
          <p:cNvPr id="307" name="Google Shape;307;p65"/>
          <p:cNvSpPr/>
          <p:nvPr/>
        </p:nvSpPr>
        <p:spPr>
          <a:xfrm>
            <a:off x="7813980" y="1473563"/>
            <a:ext cx="1899025" cy="546739"/>
          </a:xfrm>
          <a:prstGeom prst="wedgeRectCallout">
            <a:avLst>
              <a:gd fmla="val 39177" name="adj1"/>
              <a:gd fmla="val 9009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Can you believe this?</a:t>
            </a:r>
            <a:endParaRPr b="0" i="0" sz="1600" u="none" cap="none" strike="noStrike">
              <a:solidFill>
                <a:schemeClr val="dk1"/>
              </a:solidFill>
              <a:latin typeface="Calibri"/>
              <a:ea typeface="Calibri"/>
              <a:cs typeface="Calibri"/>
              <a:sym typeface="Calibri"/>
            </a:endParaRPr>
          </a:p>
        </p:txBody>
      </p:sp>
      <p:sp>
        <p:nvSpPr>
          <p:cNvPr id="308" name="Google Shape;308;p65"/>
          <p:cNvSpPr/>
          <p:nvPr/>
        </p:nvSpPr>
        <p:spPr>
          <a:xfrm>
            <a:off x="4779386" y="1717709"/>
            <a:ext cx="2017336" cy="494102"/>
          </a:xfrm>
          <a:prstGeom prst="wedgeRectCallout">
            <a:avLst>
              <a:gd fmla="val 64516" name="adj1"/>
              <a:gd fmla="val 105339"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What should we do?</a:t>
            </a:r>
            <a:endParaRPr b="0" i="0" sz="1600" u="none" cap="none" strike="noStrike">
              <a:solidFill>
                <a:schemeClr val="dk1"/>
              </a:solidFill>
              <a:latin typeface="Calibri"/>
              <a:ea typeface="Calibri"/>
              <a:cs typeface="Calibri"/>
              <a:sym typeface="Calibri"/>
            </a:endParaRPr>
          </a:p>
        </p:txBody>
      </p:sp>
      <p:sp>
        <p:nvSpPr>
          <p:cNvPr id="309" name="Google Shape;309;p65"/>
          <p:cNvSpPr txBox="1"/>
          <p:nvPr/>
        </p:nvSpPr>
        <p:spPr>
          <a:xfrm>
            <a:off x="65234" y="4155996"/>
            <a:ext cx="5788056" cy="1938952"/>
          </a:xfrm>
          <a:prstGeom prst="rect">
            <a:avLst/>
          </a:prstGeom>
          <a:no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20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A) </a:t>
            </a:r>
            <a:r>
              <a:rPr b="0" i="0" lang="en-US" sz="2000" u="sng" cap="none" strike="noStrike">
                <a:solidFill>
                  <a:schemeClr val="dk1"/>
                </a:solidFill>
                <a:latin typeface="Calibri"/>
                <a:ea typeface="Calibri"/>
                <a:cs typeface="Calibri"/>
                <a:sym typeface="Calibri"/>
                <a:hlinkClick action="ppaction://hlinksldjump" r:id="rId4">
                  <a:extLst>
                    <a:ext uri="{A12FA001-AC4F-418D-AE19-62706E023703}">
                      <ahyp:hlinkClr val="tx"/>
                    </a:ext>
                  </a:extLst>
                </a:hlinkClick>
              </a:rPr>
              <a:t>File a complaint with the Research Ethics Commission about the data falsified by the research company Delta</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B) </a:t>
            </a:r>
            <a:r>
              <a:rPr b="0" i="0" lang="en-US" sz="20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Ask to meet with the director of Delta</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C) </a:t>
            </a:r>
            <a:r>
              <a:rPr b="0" i="0" lang="en-US" sz="20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Agree to meet with Delta in court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6"/>
          <p:cNvSpPr txBox="1"/>
          <p:nvPr/>
        </p:nvSpPr>
        <p:spPr>
          <a:xfrm>
            <a:off x="142285" y="259516"/>
            <a:ext cx="5570357" cy="22467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After discussions, John and Monica pay the compensation required and terminate any relationship with the research company Delta.</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After a while, John and Monica find the report bearing other researchers’ names publicly available on the Delta website.</a:t>
            </a:r>
            <a:endParaRPr b="0" i="0" sz="2000" u="none" cap="none" strike="noStrike">
              <a:solidFill>
                <a:schemeClr val="dk1"/>
              </a:solidFill>
              <a:latin typeface="Calibri"/>
              <a:ea typeface="Calibri"/>
              <a:cs typeface="Calibri"/>
              <a:sym typeface="Calibri"/>
            </a:endParaRPr>
          </a:p>
        </p:txBody>
      </p:sp>
      <p:pic>
        <p:nvPicPr>
          <p:cNvPr id="315" name="Google Shape;315;p66"/>
          <p:cNvPicPr preferRelativeResize="0"/>
          <p:nvPr/>
        </p:nvPicPr>
        <p:blipFill rotWithShape="1">
          <a:blip r:embed="rId3">
            <a:alphaModFix/>
          </a:blip>
          <a:srcRect b="24175" l="7676" r="20606" t="20875"/>
          <a:stretch/>
        </p:blipFill>
        <p:spPr>
          <a:xfrm>
            <a:off x="6096000" y="1669664"/>
            <a:ext cx="5403458" cy="3222847"/>
          </a:xfrm>
          <a:prstGeom prst="rect">
            <a:avLst/>
          </a:prstGeom>
          <a:noFill/>
          <a:ln>
            <a:noFill/>
          </a:ln>
        </p:spPr>
      </p:pic>
      <p:sp>
        <p:nvSpPr>
          <p:cNvPr id="316" name="Google Shape;316;p66"/>
          <p:cNvSpPr txBox="1"/>
          <p:nvPr/>
        </p:nvSpPr>
        <p:spPr>
          <a:xfrm>
            <a:off x="142285" y="4109186"/>
            <a:ext cx="6551629" cy="1938952"/>
          </a:xfrm>
          <a:prstGeom prst="rect">
            <a:avLst/>
          </a:prstGeom>
          <a:no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20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A) </a:t>
            </a:r>
            <a:r>
              <a:rPr b="0" i="0" lang="en-US" sz="2000" u="sng" cap="none" strike="noStrike">
                <a:solidFill>
                  <a:schemeClr val="dk1"/>
                </a:solidFill>
                <a:latin typeface="Calibri"/>
                <a:ea typeface="Calibri"/>
                <a:cs typeface="Calibri"/>
                <a:sym typeface="Calibri"/>
                <a:hlinkClick action="ppaction://hlinksldjump" r:id="rId4">
                  <a:extLst>
                    <a:ext uri="{A12FA001-AC4F-418D-AE19-62706E023703}">
                      <ahyp:hlinkClr val="tx"/>
                    </a:ext>
                  </a:extLst>
                </a:hlinkClick>
              </a:rPr>
              <a:t>Ignore what they found and do nothing</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B) </a:t>
            </a:r>
            <a:r>
              <a:rPr b="0" i="0" lang="en-US" sz="20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File a complaint with the Research Ethics Commission about the data falsified by the research company Delta</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C) </a:t>
            </a:r>
            <a:r>
              <a:rPr b="0" i="0" lang="en-US" sz="20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Contact the authors listed on the report and explain to them about the data falsified by the research company Delta</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67"/>
          <p:cNvPicPr preferRelativeResize="0"/>
          <p:nvPr/>
        </p:nvPicPr>
        <p:blipFill rotWithShape="1">
          <a:blip r:embed="rId3">
            <a:alphaModFix/>
          </a:blip>
          <a:srcRect b="0" l="1818" r="0" t="4256"/>
          <a:stretch/>
        </p:blipFill>
        <p:spPr>
          <a:xfrm>
            <a:off x="6180668" y="1617133"/>
            <a:ext cx="5344820" cy="3970677"/>
          </a:xfrm>
          <a:prstGeom prst="rect">
            <a:avLst/>
          </a:prstGeom>
          <a:noFill/>
          <a:ln>
            <a:noFill/>
          </a:ln>
        </p:spPr>
      </p:pic>
      <p:sp>
        <p:nvSpPr>
          <p:cNvPr id="322" name="Google Shape;322;p67"/>
          <p:cNvSpPr txBox="1"/>
          <p:nvPr/>
        </p:nvSpPr>
        <p:spPr>
          <a:xfrm>
            <a:off x="231743" y="653751"/>
            <a:ext cx="5517124"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John and Monica request a meeting with Slavica. </a:t>
            </a:r>
            <a:endParaRPr b="0" i="0" sz="2000" u="none" cap="none" strike="noStrike">
              <a:solidFill>
                <a:schemeClr val="dk1"/>
              </a:solidFill>
              <a:latin typeface="Arial"/>
              <a:ea typeface="Arial"/>
              <a:cs typeface="Arial"/>
              <a:sym typeface="Arial"/>
            </a:endParaRPr>
          </a:p>
        </p:txBody>
      </p:sp>
      <p:sp>
        <p:nvSpPr>
          <p:cNvPr id="323" name="Google Shape;323;p67"/>
          <p:cNvSpPr/>
          <p:nvPr/>
        </p:nvSpPr>
        <p:spPr>
          <a:xfrm>
            <a:off x="6587067" y="387890"/>
            <a:ext cx="2567724" cy="931789"/>
          </a:xfrm>
          <a:prstGeom prst="wedgeRectCallout">
            <a:avLst>
              <a:gd fmla="val 72987" name="adj1"/>
              <a:gd fmla="val 107197"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Calibri"/>
                <a:ea typeface="Calibri"/>
                <a:cs typeface="Calibri"/>
                <a:sym typeface="Calibri"/>
              </a:rPr>
              <a:t>That e-mail was final. Our company is planning to sue you for not fulfilling the project agreement</a:t>
            </a:r>
            <a:endParaRPr b="0" i="0" sz="1400" u="none" cap="none" strike="noStrike">
              <a:solidFill>
                <a:srgbClr val="000000"/>
              </a:solidFill>
              <a:latin typeface="Arial"/>
              <a:ea typeface="Arial"/>
              <a:cs typeface="Arial"/>
              <a:sym typeface="Arial"/>
            </a:endParaRPr>
          </a:p>
        </p:txBody>
      </p:sp>
      <p:sp>
        <p:nvSpPr>
          <p:cNvPr id="324" name="Google Shape;324;p67"/>
          <p:cNvSpPr/>
          <p:nvPr/>
        </p:nvSpPr>
        <p:spPr>
          <a:xfrm>
            <a:off x="4041741" y="1270190"/>
            <a:ext cx="2377158" cy="566497"/>
          </a:xfrm>
          <a:prstGeom prst="wedgeRectCallout">
            <a:avLst>
              <a:gd fmla="val 60241" name="adj1"/>
              <a:gd fmla="val 9966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Calibri"/>
                <a:ea typeface="Calibri"/>
                <a:cs typeface="Calibri"/>
                <a:sym typeface="Calibri"/>
              </a:rPr>
              <a:t>What should we do? We must resolve this situation!</a:t>
            </a:r>
            <a:endParaRPr b="0" i="0" sz="1400" u="none" cap="none" strike="noStrike">
              <a:solidFill>
                <a:srgbClr val="000000"/>
              </a:solidFill>
              <a:latin typeface="Arial"/>
              <a:ea typeface="Arial"/>
              <a:cs typeface="Arial"/>
              <a:sym typeface="Arial"/>
            </a:endParaRPr>
          </a:p>
        </p:txBody>
      </p:sp>
      <p:sp>
        <p:nvSpPr>
          <p:cNvPr id="325" name="Google Shape;325;p67"/>
          <p:cNvSpPr/>
          <p:nvPr/>
        </p:nvSpPr>
        <p:spPr>
          <a:xfrm>
            <a:off x="3649585" y="2388585"/>
            <a:ext cx="2675015" cy="777947"/>
          </a:xfrm>
          <a:prstGeom prst="wedgeRectCallout">
            <a:avLst>
              <a:gd fmla="val 61445" name="adj1"/>
              <a:gd fmla="val -7044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We should receive payment for the decent work that we did!</a:t>
            </a:r>
            <a:endParaRPr b="0" i="0" sz="1600" u="none" cap="none" strike="noStrike">
              <a:solidFill>
                <a:srgbClr val="000000"/>
              </a:solidFill>
              <a:latin typeface="Arial"/>
              <a:ea typeface="Arial"/>
              <a:cs typeface="Arial"/>
              <a:sym typeface="Arial"/>
            </a:endParaRPr>
          </a:p>
        </p:txBody>
      </p:sp>
      <p:sp>
        <p:nvSpPr>
          <p:cNvPr id="326" name="Google Shape;326;p67"/>
          <p:cNvSpPr txBox="1"/>
          <p:nvPr/>
        </p:nvSpPr>
        <p:spPr>
          <a:xfrm>
            <a:off x="1" y="4363724"/>
            <a:ext cx="6324600" cy="1754286"/>
          </a:xfrm>
          <a:prstGeom prst="rect">
            <a:avLst/>
          </a:prstGeom>
          <a:no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A) </a:t>
            </a:r>
            <a:r>
              <a:rPr b="0" i="0" lang="en-US" sz="1800" u="sng" cap="none" strike="noStrike">
                <a:solidFill>
                  <a:schemeClr val="dk1"/>
                </a:solidFill>
                <a:latin typeface="Calibri"/>
                <a:ea typeface="Calibri"/>
                <a:cs typeface="Calibri"/>
                <a:sym typeface="Calibri"/>
                <a:hlinkClick action="ppaction://hlinksldjump" r:id="rId4">
                  <a:extLst>
                    <a:ext uri="{A12FA001-AC4F-418D-AE19-62706E023703}">
                      <ahyp:hlinkClr val="tx"/>
                    </a:ext>
                  </a:extLst>
                </a:hlinkClick>
              </a:rPr>
              <a:t>Decide not to argue and agree to the terms of the research company Delta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B) </a:t>
            </a:r>
            <a:r>
              <a:rPr b="0" i="0" lang="en-US" sz="18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Ask to meet with the director of Delta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C) </a:t>
            </a:r>
            <a:r>
              <a:rPr b="0" i="0" lang="en-US" sz="18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File a complaint with the Research Ethics Commission about the data falsified by Delta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8"/>
          <p:cNvSpPr txBox="1"/>
          <p:nvPr/>
        </p:nvSpPr>
        <p:spPr>
          <a:xfrm>
            <a:off x="219075" y="327436"/>
            <a:ext cx="5174192" cy="19389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decide to ignore the article they discovered, continue to do their jobs, and not get involved seeking justice. After a few months of intense work on another project, the researchers run into a problem. One of their colleagues has cited the falsified article.</a:t>
            </a:r>
            <a:endParaRPr b="0" i="0" sz="2000" u="none" cap="none" strike="noStrike">
              <a:solidFill>
                <a:srgbClr val="000000"/>
              </a:solidFill>
              <a:latin typeface="Calibri"/>
              <a:ea typeface="Calibri"/>
              <a:cs typeface="Calibri"/>
              <a:sym typeface="Calibri"/>
            </a:endParaRPr>
          </a:p>
        </p:txBody>
      </p:sp>
      <p:pic>
        <p:nvPicPr>
          <p:cNvPr id="332" name="Google Shape;332;p68"/>
          <p:cNvPicPr preferRelativeResize="0"/>
          <p:nvPr/>
        </p:nvPicPr>
        <p:blipFill rotWithShape="1">
          <a:blip r:embed="rId3">
            <a:alphaModFix/>
          </a:blip>
          <a:srcRect b="-1" l="0" r="41889" t="-63"/>
          <a:stretch/>
        </p:blipFill>
        <p:spPr>
          <a:xfrm flipH="1">
            <a:off x="7154331" y="1727200"/>
            <a:ext cx="3699933" cy="4072467"/>
          </a:xfrm>
          <a:prstGeom prst="rect">
            <a:avLst/>
          </a:prstGeom>
          <a:noFill/>
          <a:ln>
            <a:noFill/>
          </a:ln>
        </p:spPr>
      </p:pic>
      <p:sp>
        <p:nvSpPr>
          <p:cNvPr id="333" name="Google Shape;333;p68"/>
          <p:cNvSpPr/>
          <p:nvPr/>
        </p:nvSpPr>
        <p:spPr>
          <a:xfrm>
            <a:off x="5782735" y="1412441"/>
            <a:ext cx="1938866" cy="629517"/>
          </a:xfrm>
          <a:prstGeom prst="wedgeRectCallout">
            <a:avLst>
              <a:gd fmla="val 56221" name="adj1"/>
              <a:gd fmla="val 96461"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What should we do?</a:t>
            </a:r>
            <a:endParaRPr b="0" i="0" sz="1600" u="none" cap="none" strike="noStrike">
              <a:solidFill>
                <a:schemeClr val="dk1"/>
              </a:solidFill>
              <a:latin typeface="Calibri"/>
              <a:ea typeface="Calibri"/>
              <a:cs typeface="Calibri"/>
              <a:sym typeface="Calibri"/>
            </a:endParaRPr>
          </a:p>
        </p:txBody>
      </p:sp>
      <p:sp>
        <p:nvSpPr>
          <p:cNvPr id="334" name="Google Shape;334;p68"/>
          <p:cNvSpPr/>
          <p:nvPr/>
        </p:nvSpPr>
        <p:spPr>
          <a:xfrm>
            <a:off x="9179694" y="1484506"/>
            <a:ext cx="2504306" cy="485386"/>
          </a:xfrm>
          <a:prstGeom prst="wedgeRectCallout">
            <a:avLst>
              <a:gd fmla="val -34664" name="adj1"/>
              <a:gd fmla="val 10930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I think we have to tell him.</a:t>
            </a:r>
            <a:endParaRPr b="0" i="0" sz="1600" u="none" cap="none" strike="noStrike">
              <a:solidFill>
                <a:schemeClr val="dk1"/>
              </a:solidFill>
              <a:latin typeface="Calibri"/>
              <a:ea typeface="Calibri"/>
              <a:cs typeface="Calibri"/>
              <a:sym typeface="Calibri"/>
            </a:endParaRPr>
          </a:p>
        </p:txBody>
      </p:sp>
      <p:sp>
        <p:nvSpPr>
          <p:cNvPr id="335" name="Google Shape;335;p68"/>
          <p:cNvSpPr txBox="1"/>
          <p:nvPr/>
        </p:nvSpPr>
        <p:spPr>
          <a:xfrm>
            <a:off x="96837" y="3763433"/>
            <a:ext cx="6473295" cy="2308284"/>
          </a:xfrm>
          <a:prstGeom prst="rect">
            <a:avLst/>
          </a:prstGeom>
          <a:solidFill>
            <a:schemeClr val="lt1"/>
          </a:solidFill>
          <a:ln cap="flat" cmpd="sng" w="2857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What should John and Monica do in this situation?</a:t>
            </a:r>
            <a:endParaRPr/>
          </a:p>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A) </a:t>
            </a:r>
            <a:r>
              <a:rPr b="0" i="0" lang="en-US" sz="1800" u="sng" cap="none" strike="noStrike">
                <a:solidFill>
                  <a:schemeClr val="dk1"/>
                </a:solidFill>
                <a:latin typeface="Calibri"/>
                <a:ea typeface="Calibri"/>
                <a:cs typeface="Calibri"/>
                <a:sym typeface="Calibri"/>
                <a:hlinkClick action="ppaction://hlinksldjump" r:id="rId4">
                  <a:extLst>
                    <a:ext uri="{A12FA001-AC4F-418D-AE19-62706E023703}">
                      <ahyp:hlinkClr val="tx"/>
                    </a:ext>
                  </a:extLst>
                </a:hlinkClick>
              </a:rPr>
              <a:t>Inform their new colleague that this article cannot be cited because it contains falsified data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B) </a:t>
            </a:r>
            <a:r>
              <a:rPr b="0" i="0" lang="en-US" sz="1800" u="sng" cap="none" strike="noStrike">
                <a:solidFill>
                  <a:schemeClr val="dk1"/>
                </a:solidFill>
                <a:latin typeface="Calibri"/>
                <a:ea typeface="Calibri"/>
                <a:cs typeface="Calibri"/>
                <a:sym typeface="Calibri"/>
                <a:hlinkClick action="ppaction://hlinksldjump" r:id="rId5">
                  <a:extLst>
                    <a:ext uri="{A12FA001-AC4F-418D-AE19-62706E023703}">
                      <ahyp:hlinkClr val="tx"/>
                    </a:ext>
                  </a:extLst>
                </a:hlinkClick>
              </a:rPr>
              <a:t>Do nothing, and hope that citing this article with falsified data in the research report of the new project will not harm the project report in any way</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C) </a:t>
            </a:r>
            <a:r>
              <a:rPr b="0" i="0" lang="en-US" sz="1800" u="sng" cap="none" strike="noStrike">
                <a:solidFill>
                  <a:schemeClr val="dk1"/>
                </a:solidFill>
                <a:latin typeface="Calibri"/>
                <a:ea typeface="Calibri"/>
                <a:cs typeface="Calibri"/>
                <a:sym typeface="Calibri"/>
                <a:hlinkClick action="ppaction://hlinksldjump" r:id="rId6">
                  <a:extLst>
                    <a:ext uri="{A12FA001-AC4F-418D-AE19-62706E023703}">
                      <ahyp:hlinkClr val="tx"/>
                    </a:ext>
                  </a:extLst>
                </a:hlinkClick>
              </a:rPr>
              <a:t>Tell your colleague about your experience working for the research company Delta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9"/>
          <p:cNvSpPr txBox="1"/>
          <p:nvPr/>
        </p:nvSpPr>
        <p:spPr>
          <a:xfrm>
            <a:off x="146116" y="1219709"/>
            <a:ext cx="10327064" cy="4960332"/>
          </a:xfrm>
          <a:prstGeom prst="rect">
            <a:avLst/>
          </a:prstGeom>
          <a:noFill/>
          <a:ln>
            <a:noFill/>
          </a:ln>
        </p:spPr>
        <p:txBody>
          <a:bodyPr anchorCtr="0" anchor="t" bIns="45700" lIns="91425" spcFirstLastPara="1" rIns="91425" wrap="square" tIns="45700">
            <a:spAutoFit/>
          </a:bodyPr>
          <a:lstStyle/>
          <a:p>
            <a:pPr indent="0" lvl="0" marL="85725" marR="0" rtl="0" algn="just">
              <a:lnSpc>
                <a:spcPct val="107000"/>
              </a:lnSpc>
              <a:spcBef>
                <a:spcPts val="0"/>
              </a:spcBef>
              <a:spcAft>
                <a:spcPts val="0"/>
              </a:spcAft>
              <a:buClr>
                <a:srgbClr val="000000"/>
              </a:buClr>
              <a:buSzPts val="2118"/>
              <a:buFont typeface="Arial"/>
              <a:buNone/>
            </a:pPr>
            <a:r>
              <a:rPr b="0" i="0" lang="en-US" sz="2400" u="none" cap="none" strike="noStrike">
                <a:solidFill>
                  <a:schemeClr val="dk1"/>
                </a:solidFill>
                <a:latin typeface="Calibri"/>
                <a:ea typeface="Calibri"/>
                <a:cs typeface="Calibri"/>
                <a:sym typeface="Calibri"/>
              </a:rPr>
              <a:t>Being in an ethical dilemma is always hard. Making the right decision or being proactive when encountering potential misconduct requires courage. </a:t>
            </a:r>
            <a:endParaRPr b="0" i="0" sz="2400" u="none" cap="none" strike="noStrike">
              <a:solidFill>
                <a:srgbClr val="000000"/>
              </a:solidFill>
              <a:latin typeface="Calibri"/>
              <a:ea typeface="Calibri"/>
              <a:cs typeface="Calibri"/>
              <a:sym typeface="Calibri"/>
            </a:endParaRPr>
          </a:p>
          <a:p>
            <a:pPr indent="0" lvl="0" marL="85725" marR="0" rtl="0" algn="just">
              <a:lnSpc>
                <a:spcPct val="107000"/>
              </a:lnSpc>
              <a:spcBef>
                <a:spcPts val="1350"/>
              </a:spcBef>
              <a:spcAft>
                <a:spcPts val="0"/>
              </a:spcAft>
              <a:buClr>
                <a:srgbClr val="000000"/>
              </a:buClr>
              <a:buSzPts val="2118"/>
              <a:buFont typeface="Arial"/>
              <a:buNone/>
            </a:pPr>
            <a:r>
              <a:rPr b="0" i="0" lang="en-US" sz="2400" u="none" cap="none" strike="noStrike">
                <a:solidFill>
                  <a:schemeClr val="dk1"/>
                </a:solidFill>
                <a:latin typeface="Calibri"/>
                <a:ea typeface="Calibri"/>
                <a:cs typeface="Calibri"/>
                <a:sym typeface="Calibri"/>
              </a:rPr>
              <a:t>Falsification is a breach of research ethics. Therefore, it is important to recognise it as misconduct and deal with it.</a:t>
            </a:r>
            <a:endParaRPr/>
          </a:p>
          <a:p>
            <a:pPr indent="0" lvl="0" marL="85725" marR="0" rtl="0" algn="just">
              <a:lnSpc>
                <a:spcPct val="107000"/>
              </a:lnSpc>
              <a:spcBef>
                <a:spcPts val="1350"/>
              </a:spcBef>
              <a:spcAft>
                <a:spcPts val="0"/>
              </a:spcAft>
              <a:buClr>
                <a:srgbClr val="000000"/>
              </a:buClr>
              <a:buSzPts val="2118"/>
              <a:buFont typeface="Arial"/>
              <a:buNone/>
            </a:pPr>
            <a:r>
              <a:rPr b="0" i="0" lang="en-US" sz="2400" u="none" cap="none" strike="noStrike">
                <a:solidFill>
                  <a:schemeClr val="dk1"/>
                </a:solidFill>
                <a:latin typeface="Calibri"/>
                <a:ea typeface="Calibri"/>
                <a:cs typeface="Calibri"/>
                <a:sym typeface="Calibri"/>
              </a:rPr>
              <a:t>If you suspect falsification, you should take responsibility for your further actions, even if they are difficult or may bring unpleasant feelings. Ignoring it or proceeding with the work is not in line with the principles of responsible research conduct. You can always start by consulting a responsible person.</a:t>
            </a:r>
            <a:endParaRPr b="0" i="0" sz="2400" u="none" cap="none" strike="noStrike">
              <a:solidFill>
                <a:srgbClr val="000000"/>
              </a:solidFill>
              <a:latin typeface="Calibri"/>
              <a:ea typeface="Calibri"/>
              <a:cs typeface="Calibri"/>
              <a:sym typeface="Calibri"/>
            </a:endParaRPr>
          </a:p>
          <a:p>
            <a:pPr indent="0" lvl="0" marL="85725" marR="0" rtl="0" algn="just">
              <a:lnSpc>
                <a:spcPct val="107000"/>
              </a:lnSpc>
              <a:spcBef>
                <a:spcPts val="1350"/>
              </a:spcBef>
              <a:spcAft>
                <a:spcPts val="0"/>
              </a:spcAft>
              <a:buClr>
                <a:srgbClr val="000000"/>
              </a:buClr>
              <a:buSzPts val="2118"/>
              <a:buFont typeface="Arial"/>
              <a:buNone/>
            </a:pPr>
            <a:r>
              <a:rPr b="0" i="0" lang="en-US" sz="2400" u="none" cap="none" strike="noStrike">
                <a:solidFill>
                  <a:schemeClr val="dk1"/>
                </a:solidFill>
                <a:latin typeface="Calibri"/>
                <a:ea typeface="Calibri"/>
                <a:cs typeface="Calibri"/>
                <a:sym typeface="Calibri"/>
              </a:rPr>
              <a:t>Please, examine in more detail the suggested material explaining falsification, the consequences of misconduct, and what could be done when it is encountered.</a:t>
            </a:r>
            <a:endParaRPr/>
          </a:p>
        </p:txBody>
      </p:sp>
      <p:sp>
        <p:nvSpPr>
          <p:cNvPr id="341" name="Google Shape;341;p69"/>
          <p:cNvSpPr txBox="1"/>
          <p:nvPr/>
        </p:nvSpPr>
        <p:spPr>
          <a:xfrm>
            <a:off x="260047" y="406613"/>
            <a:ext cx="7886700" cy="993775"/>
          </a:xfrm>
          <a:prstGeom prst="rect">
            <a:avLst/>
          </a:prstGeom>
          <a:noFill/>
          <a:ln>
            <a:noFill/>
          </a:ln>
        </p:spPr>
        <p:txBody>
          <a:bodyPr anchorCtr="0" anchor="ctr" bIns="34275" lIns="68550" spcFirstLastPara="1" rIns="68550" wrap="square" tIns="34275">
            <a:normAutofit fontScale="92500" lnSpcReduction="20000"/>
          </a:bodyPr>
          <a:lstStyle/>
          <a:p>
            <a:pPr indent="0" lvl="0" marL="0" marR="0" rtl="0" algn="l">
              <a:lnSpc>
                <a:spcPct val="100000"/>
              </a:lnSpc>
              <a:spcBef>
                <a:spcPts val="0"/>
              </a:spcBef>
              <a:spcAft>
                <a:spcPts val="0"/>
              </a:spcAft>
              <a:buClr>
                <a:srgbClr val="000000"/>
              </a:buClr>
              <a:buSzPct val="77616"/>
              <a:buFont typeface="Arial"/>
              <a:buNone/>
            </a:pPr>
            <a:r>
              <a:rPr b="1" i="0" lang="en-US" sz="3900" u="none" cap="none" strike="noStrike">
                <a:solidFill>
                  <a:schemeClr val="accent2"/>
                </a:solidFill>
                <a:latin typeface="Calibri"/>
                <a:ea typeface="Calibri"/>
                <a:cs typeface="Calibri"/>
                <a:sym typeface="Calibri"/>
              </a:rPr>
              <a:t>Concluding narrative</a:t>
            </a:r>
            <a:br>
              <a:rPr b="0" i="0" lang="en-US" sz="3600" u="none" cap="none" strike="noStrike">
                <a:solidFill>
                  <a:srgbClr val="000000"/>
                </a:solidFill>
                <a:latin typeface="Arial"/>
                <a:ea typeface="Arial"/>
                <a:cs typeface="Arial"/>
                <a:sym typeface="Arial"/>
              </a:rPr>
            </a:b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3"/>
          <p:cNvSpPr txBox="1"/>
          <p:nvPr/>
        </p:nvSpPr>
        <p:spPr>
          <a:xfrm>
            <a:off x="226243" y="213524"/>
            <a:ext cx="5797485" cy="19389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chemeClr val="dk1"/>
                </a:solidFill>
                <a:latin typeface="Calibri"/>
                <a:ea typeface="Calibri"/>
                <a:cs typeface="Calibri"/>
                <a:sym typeface="Calibri"/>
              </a:rPr>
              <a:t>John and Monica start the research. After gathering all the necessary information, they submit the final report. A few weeks after the submission, John and Monica received an invitation to meet with Slavica. According to Slavica, the research findings presented in the report do not meet company expectations. </a:t>
            </a:r>
            <a:endParaRPr b="0" i="0" sz="2000" u="none" cap="none" strike="noStrike">
              <a:solidFill>
                <a:srgbClr val="000000"/>
              </a:solidFill>
              <a:latin typeface="Arial"/>
              <a:ea typeface="Arial"/>
              <a:cs typeface="Arial"/>
              <a:sym typeface="Arial"/>
            </a:endParaRPr>
          </a:p>
        </p:txBody>
      </p:sp>
      <p:pic>
        <p:nvPicPr>
          <p:cNvPr id="114" name="Google Shape;114;p43"/>
          <p:cNvPicPr preferRelativeResize="0"/>
          <p:nvPr/>
        </p:nvPicPr>
        <p:blipFill rotWithShape="1">
          <a:blip r:embed="rId3">
            <a:alphaModFix/>
          </a:blip>
          <a:srcRect b="2627" l="1918" r="506" t="4174"/>
          <a:stretch/>
        </p:blipFill>
        <p:spPr>
          <a:xfrm>
            <a:off x="6023728" y="2312608"/>
            <a:ext cx="5797485" cy="3692266"/>
          </a:xfrm>
          <a:prstGeom prst="rect">
            <a:avLst/>
          </a:prstGeom>
          <a:noFill/>
          <a:ln>
            <a:noFill/>
          </a:ln>
        </p:spPr>
      </p:pic>
      <p:sp>
        <p:nvSpPr>
          <p:cNvPr id="115" name="Google Shape;115;p43"/>
          <p:cNvSpPr/>
          <p:nvPr/>
        </p:nvSpPr>
        <p:spPr>
          <a:xfrm>
            <a:off x="8838699" y="1389890"/>
            <a:ext cx="2468407" cy="687048"/>
          </a:xfrm>
          <a:prstGeom prst="wedgeRectCallout">
            <a:avLst>
              <a:gd fmla="val -7243" name="adj1"/>
              <a:gd fmla="val 85751"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We think that the research had to be done differently.</a:t>
            </a:r>
            <a:endParaRPr b="0" i="0" sz="1600" u="none" cap="none" strike="noStrike">
              <a:solidFill>
                <a:srgbClr val="000000"/>
              </a:solidFill>
              <a:latin typeface="Calibri"/>
              <a:ea typeface="Calibri"/>
              <a:cs typeface="Calibri"/>
              <a:sym typeface="Calibri"/>
            </a:endParaRPr>
          </a:p>
        </p:txBody>
      </p:sp>
      <p:sp>
        <p:nvSpPr>
          <p:cNvPr id="116" name="Google Shape;116;p43"/>
          <p:cNvSpPr/>
          <p:nvPr/>
        </p:nvSpPr>
        <p:spPr>
          <a:xfrm>
            <a:off x="226243" y="4549469"/>
            <a:ext cx="5352000" cy="1213500"/>
          </a:xfrm>
          <a:prstGeom prst="wedgeRectCallout">
            <a:avLst>
              <a:gd fmla="val 128973" name="adj1"/>
              <a:gd fmla="val -126834"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It would be better not to present some research findings in the report because they do not match the company’s expectations. As we are financing the research, we expect you to move the research results in the right direction.</a:t>
            </a:r>
            <a:endParaRPr b="0" i="0" sz="1400" u="none" cap="none" strike="noStrike">
              <a:solidFill>
                <a:srgbClr val="000000"/>
              </a:solidFill>
              <a:latin typeface="Arial"/>
              <a:ea typeface="Arial"/>
              <a:cs typeface="Arial"/>
              <a:sym typeface="Arial"/>
            </a:endParaRPr>
          </a:p>
        </p:txBody>
      </p:sp>
      <p:sp>
        <p:nvSpPr>
          <p:cNvPr id="117" name="Google Shape;117;p43"/>
          <p:cNvSpPr/>
          <p:nvPr/>
        </p:nvSpPr>
        <p:spPr>
          <a:xfrm>
            <a:off x="4157064" y="3207570"/>
            <a:ext cx="1866664" cy="286804"/>
          </a:xfrm>
          <a:prstGeom prst="wedgeRectCallout">
            <a:avLst>
              <a:gd fmla="val 77932" name="adj1"/>
              <a:gd fmla="val -14749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What do you mean?</a:t>
            </a:r>
            <a:endParaRPr b="0" i="0" sz="1600" u="none" cap="none" strike="noStrike">
              <a:solidFill>
                <a:schemeClr val="dk1"/>
              </a:solidFill>
              <a:latin typeface="Calibri"/>
              <a:ea typeface="Calibri"/>
              <a:cs typeface="Calibri"/>
              <a:sym typeface="Calibri"/>
            </a:endParaRPr>
          </a:p>
        </p:txBody>
      </p:sp>
      <p:sp>
        <p:nvSpPr>
          <p:cNvPr id="118" name="Google Shape;118;p43"/>
          <p:cNvSpPr/>
          <p:nvPr/>
        </p:nvSpPr>
        <p:spPr>
          <a:xfrm>
            <a:off x="7290702" y="2047582"/>
            <a:ext cx="797495" cy="530051"/>
          </a:xfrm>
          <a:prstGeom prst="wedgeRectCallout">
            <a:avLst>
              <a:gd fmla="val 58215" name="adj1"/>
              <a:gd fmla="val 13067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2000" u="none" cap="none" strike="noStrike">
                <a:solidFill>
                  <a:schemeClr val="dk1"/>
                </a:solidFill>
                <a:latin typeface="Calibri"/>
                <a:ea typeface="Calibri"/>
                <a:cs typeface="Calibri"/>
                <a:sym typeface="Calibri"/>
              </a:rPr>
              <a:t>Why?</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70"/>
          <p:cNvSpPr txBox="1"/>
          <p:nvPr/>
        </p:nvSpPr>
        <p:spPr>
          <a:xfrm>
            <a:off x="136688" y="1535597"/>
            <a:ext cx="10996368" cy="4314707"/>
          </a:xfrm>
          <a:prstGeom prst="rect">
            <a:avLst/>
          </a:prstGeom>
          <a:noFill/>
          <a:ln>
            <a:noFill/>
          </a:ln>
        </p:spPr>
        <p:txBody>
          <a:bodyPr anchorCtr="0" anchor="t" bIns="45700" lIns="91425" spcFirstLastPara="1" rIns="91425" wrap="square" tIns="45700">
            <a:spAutoFit/>
          </a:bodyPr>
          <a:lstStyle/>
          <a:p>
            <a:pPr indent="0" lvl="0" marL="114300" marR="0" rtl="0" algn="l">
              <a:lnSpc>
                <a:spcPct val="115000"/>
              </a:lnSpc>
              <a:spcBef>
                <a:spcPts val="0"/>
              </a:spcBef>
              <a:spcAft>
                <a:spcPts val="0"/>
              </a:spcAft>
              <a:buClr>
                <a:srgbClr val="000000"/>
              </a:buClr>
              <a:buSzPts val="1800"/>
              <a:buFont typeface="Arial"/>
              <a:buNone/>
            </a:pPr>
            <a:r>
              <a:rPr b="0" i="0" lang="en-US" sz="2400" u="sng" cap="none" strike="noStrike">
                <a:solidFill>
                  <a:srgbClr val="000000"/>
                </a:solidFill>
                <a:latin typeface="Calibri"/>
                <a:ea typeface="Calibri"/>
                <a:cs typeface="Calibri"/>
                <a:sym typeface="Calibri"/>
              </a:rPr>
              <a:t>Discuss these questions with your students/participants:</a:t>
            </a:r>
            <a:endParaRPr/>
          </a:p>
          <a:p>
            <a:pPr indent="0" lvl="0" marL="114300" marR="0" rtl="0" algn="l">
              <a:lnSpc>
                <a:spcPct val="115000"/>
              </a:lnSpc>
              <a:spcBef>
                <a:spcPts val="0"/>
              </a:spcBef>
              <a:spcAft>
                <a:spcPts val="0"/>
              </a:spcAft>
              <a:buClr>
                <a:srgbClr val="000000"/>
              </a:buClr>
              <a:buSzPts val="1800"/>
              <a:buFont typeface="Arial"/>
              <a:buNone/>
            </a:pPr>
            <a:r>
              <a:t/>
            </a:r>
            <a:endParaRPr b="0" i="0" sz="2400" u="sng"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Calibri"/>
              <a:buChar char="●"/>
            </a:pPr>
            <a:r>
              <a:rPr b="0" i="0" lang="en-US" sz="2400" u="none" cap="none" strike="noStrike">
                <a:solidFill>
                  <a:srgbClr val="000000"/>
                </a:solidFill>
                <a:latin typeface="Calibri"/>
                <a:ea typeface="Calibri"/>
                <a:cs typeface="Calibri"/>
                <a:sym typeface="Calibri"/>
              </a:rPr>
              <a:t>Why do you think such data falsification occurs in real-life situations, such as cooperating with business entities? </a:t>
            </a:r>
            <a:endParaRPr/>
          </a:p>
          <a:p>
            <a:pPr indent="-342900" lvl="0" marL="457200" marR="0" rtl="0" algn="l">
              <a:lnSpc>
                <a:spcPct val="115000"/>
              </a:lnSpc>
              <a:spcBef>
                <a:spcPts val="0"/>
              </a:spcBef>
              <a:spcAft>
                <a:spcPts val="0"/>
              </a:spcAft>
              <a:buClr>
                <a:srgbClr val="000000"/>
              </a:buClr>
              <a:buSzPts val="1800"/>
              <a:buFont typeface="Calibri"/>
              <a:buChar char="●"/>
            </a:pPr>
            <a:r>
              <a:rPr b="0" i="0" lang="en-US" sz="2400" u="none" cap="none" strike="noStrike">
                <a:solidFill>
                  <a:srgbClr val="000000"/>
                </a:solidFill>
                <a:latin typeface="Calibri"/>
                <a:ea typeface="Calibri"/>
                <a:cs typeface="Calibri"/>
                <a:sym typeface="Calibri"/>
              </a:rPr>
              <a:t>How do you think it is necessary to act in such a situation, regarding data safety and the agreement with the company? What would be the best/fairest way to react in this situation?</a:t>
            </a:r>
            <a:endParaRPr/>
          </a:p>
          <a:p>
            <a:pPr indent="-342900" lvl="0" marL="457200" marR="0" rtl="0" algn="l">
              <a:lnSpc>
                <a:spcPct val="115000"/>
              </a:lnSpc>
              <a:spcBef>
                <a:spcPts val="0"/>
              </a:spcBef>
              <a:spcAft>
                <a:spcPts val="0"/>
              </a:spcAft>
              <a:buClr>
                <a:srgbClr val="000000"/>
              </a:buClr>
              <a:buSzPts val="1800"/>
              <a:buFont typeface="Calibri"/>
              <a:buChar char="●"/>
            </a:pPr>
            <a:r>
              <a:rPr b="0" i="0" lang="en-US" sz="2400" u="none" cap="none" strike="noStrike">
                <a:solidFill>
                  <a:srgbClr val="000000"/>
                </a:solidFill>
                <a:latin typeface="Calibri"/>
                <a:ea typeface="Calibri"/>
                <a:cs typeface="Calibri"/>
                <a:sym typeface="Calibri"/>
              </a:rPr>
              <a:t>What kind of complaint would you write to the Research Integrity Officer? Provide examples illustrating what type of complaint that would be. Form pairs in class and write an example of such a complaint.</a:t>
            </a:r>
            <a:endParaRPr/>
          </a:p>
        </p:txBody>
      </p:sp>
      <p:sp>
        <p:nvSpPr>
          <p:cNvPr id="347" name="Google Shape;347;p70"/>
          <p:cNvSpPr txBox="1"/>
          <p:nvPr/>
        </p:nvSpPr>
        <p:spPr>
          <a:xfrm>
            <a:off x="-1310326" y="207673"/>
            <a:ext cx="5920034" cy="993775"/>
          </a:xfrm>
          <a:prstGeom prst="rect">
            <a:avLst/>
          </a:prstGeom>
          <a:noFill/>
          <a:ln>
            <a:noFill/>
          </a:ln>
        </p:spPr>
        <p:txBody>
          <a:bodyPr anchorCtr="0" anchor="ctr" bIns="34275" lIns="68550" spcFirstLastPara="1" rIns="68550" wrap="square" tIns="34275">
            <a:normAutofit/>
          </a:bodyPr>
          <a:lstStyle/>
          <a:p>
            <a:pPr indent="0" lvl="0" marL="0" marR="0" rtl="0" algn="ctr">
              <a:lnSpc>
                <a:spcPct val="100000"/>
              </a:lnSpc>
              <a:spcBef>
                <a:spcPts val="0"/>
              </a:spcBef>
              <a:spcAft>
                <a:spcPts val="0"/>
              </a:spcAft>
              <a:buClr>
                <a:srgbClr val="000000"/>
              </a:buClr>
              <a:buSzPts val="2800"/>
              <a:buFont typeface="Arial"/>
              <a:buNone/>
            </a:pPr>
            <a:r>
              <a:rPr b="1" i="0" lang="en-US" sz="3600" u="none" cap="none" strike="noStrike">
                <a:solidFill>
                  <a:schemeClr val="accent2"/>
                </a:solidFill>
                <a:latin typeface="Calibri"/>
                <a:ea typeface="Calibri"/>
                <a:cs typeface="Calibri"/>
                <a:sym typeface="Calibri"/>
              </a:rPr>
              <a:t>Feedback</a:t>
            </a:r>
            <a:endParaRPr b="0" i="0" sz="3600" u="none" cap="none" strike="noStrike">
              <a:solidFill>
                <a:srgbClr val="000000"/>
              </a:solidFill>
              <a:latin typeface="Arial"/>
              <a:ea typeface="Arial"/>
              <a:cs typeface="Arial"/>
              <a:sym typeface="Arial"/>
            </a:endParaRPr>
          </a:p>
        </p:txBody>
      </p:sp>
      <p:sp>
        <p:nvSpPr>
          <p:cNvPr id="348" name="Google Shape;348;p7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71"/>
          <p:cNvSpPr txBox="1"/>
          <p:nvPr/>
        </p:nvSpPr>
        <p:spPr>
          <a:xfrm>
            <a:off x="0" y="1647353"/>
            <a:ext cx="11279171" cy="4314707"/>
          </a:xfrm>
          <a:prstGeom prst="rect">
            <a:avLst/>
          </a:prstGeom>
          <a:noFill/>
          <a:ln>
            <a:noFill/>
          </a:ln>
        </p:spPr>
        <p:txBody>
          <a:bodyPr anchorCtr="0" anchor="t" bIns="45700" lIns="91425" spcFirstLastPara="1" rIns="91425" wrap="square" tIns="45700">
            <a:spAutoFit/>
          </a:bodyPr>
          <a:lstStyle/>
          <a:p>
            <a:pPr indent="-342900" lvl="0" marL="457200" marR="0" rtl="0" algn="l">
              <a:lnSpc>
                <a:spcPct val="115000"/>
              </a:lnSpc>
              <a:spcBef>
                <a:spcPts val="0"/>
              </a:spcBef>
              <a:spcAft>
                <a:spcPts val="0"/>
              </a:spcAft>
              <a:buClr>
                <a:srgbClr val="000000"/>
              </a:buClr>
              <a:buSzPts val="2595"/>
              <a:buFont typeface="Arial"/>
              <a:buChar char="•"/>
            </a:pPr>
            <a:r>
              <a:rPr b="0" i="0" lang="en-US" sz="2400" u="none" cap="none" strike="noStrike">
                <a:solidFill>
                  <a:schemeClr val="dk1"/>
                </a:solidFill>
                <a:latin typeface="Calibri"/>
                <a:ea typeface="Calibri"/>
                <a:cs typeface="Calibri"/>
                <a:sym typeface="Calibri"/>
              </a:rPr>
              <a:t>General guidelines for academic integrity: </a:t>
            </a:r>
            <a:r>
              <a:rPr b="0" i="0" lang="en-US" sz="2400" u="sng" cap="none" strike="noStrike">
                <a:solidFill>
                  <a:schemeClr val="accent1"/>
                </a:solidFill>
                <a:latin typeface="Calibri"/>
                <a:ea typeface="Calibri"/>
                <a:cs typeface="Calibri"/>
                <a:sym typeface="Calibri"/>
                <a:hlinkClick r:id="rId3">
                  <a:extLst>
                    <a:ext uri="{A12FA001-AC4F-418D-AE19-62706E023703}">
                      <ahyp:hlinkClr val="tx"/>
                    </a:ext>
                  </a:extLst>
                </a:hlinkClick>
              </a:rPr>
              <a:t>https://www.academicintegrity.eu/wp/guidelines/</a:t>
            </a:r>
            <a:r>
              <a:rPr b="0" i="0" lang="en-US" sz="2400" u="sng" cap="none" strike="noStrike">
                <a:solidFill>
                  <a:schemeClr val="accent1"/>
                </a:solidFill>
                <a:latin typeface="Calibri"/>
                <a:ea typeface="Calibri"/>
                <a:cs typeface="Calibri"/>
                <a:sym typeface="Calibri"/>
              </a:rPr>
              <a:t> </a:t>
            </a:r>
            <a:endParaRPr b="0" i="0" sz="2400" u="none" cap="none" strike="noStrike">
              <a:solidFill>
                <a:schemeClr val="accent1"/>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2595"/>
              <a:buFont typeface="Arial"/>
              <a:buChar char="•"/>
            </a:pPr>
            <a:r>
              <a:rPr b="0" i="0" lang="en-US" sz="2400" u="none" cap="none" strike="noStrike">
                <a:solidFill>
                  <a:schemeClr val="dk1"/>
                </a:solidFill>
                <a:latin typeface="Calibri"/>
                <a:ea typeface="Calibri"/>
                <a:cs typeface="Calibri"/>
                <a:sym typeface="Calibri"/>
              </a:rPr>
              <a:t>Ethical conduct in research and practice (workshop): </a:t>
            </a:r>
            <a:r>
              <a:rPr b="0" i="0" lang="en-US" sz="2400" u="sng" cap="none" strike="noStrike">
                <a:solidFill>
                  <a:schemeClr val="accent1"/>
                </a:solidFill>
                <a:latin typeface="Calibri"/>
                <a:ea typeface="Calibri"/>
                <a:cs typeface="Calibri"/>
                <a:sym typeface="Calibri"/>
                <a:hlinkClick r:id="rId4">
                  <a:extLst>
                    <a:ext uri="{A12FA001-AC4F-418D-AE19-62706E023703}">
                      <ahyp:hlinkClr val="tx"/>
                    </a:ext>
                  </a:extLst>
                </a:hlinkClick>
              </a:rPr>
              <a:t>https://www.academicintegrity.eu/wp/materials/ethical-conduct-in-research-and-practice/</a:t>
            </a:r>
            <a:r>
              <a:rPr b="0" i="0" lang="en-US" sz="2400" u="none" cap="none" strike="noStrike">
                <a:solidFill>
                  <a:schemeClr val="accent1"/>
                </a:solidFill>
                <a:latin typeface="Calibri"/>
                <a:ea typeface="Calibri"/>
                <a:cs typeface="Calibri"/>
                <a:sym typeface="Calibri"/>
              </a:rPr>
              <a:t> </a:t>
            </a:r>
            <a:endParaRPr b="0" i="0" sz="2400" u="none" cap="none" strike="noStrike">
              <a:solidFill>
                <a:schemeClr val="accent1"/>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2595"/>
              <a:buFont typeface="Arial"/>
              <a:buChar char="•"/>
            </a:pPr>
            <a:r>
              <a:rPr b="0" i="0" lang="en-US" sz="2400" u="none" cap="none" strike="noStrike">
                <a:solidFill>
                  <a:schemeClr val="dk1"/>
                </a:solidFill>
                <a:latin typeface="Calibri"/>
                <a:ea typeface="Calibri"/>
                <a:cs typeface="Calibri"/>
                <a:sym typeface="Calibri"/>
              </a:rPr>
              <a:t>Responsible/irresponsible research practices: </a:t>
            </a:r>
            <a:r>
              <a:rPr b="0" i="1" lang="en-US" sz="2400" u="none" cap="none" strike="noStrike">
                <a:solidFill>
                  <a:schemeClr val="dk1"/>
                </a:solidFill>
                <a:latin typeface="Calibri"/>
                <a:ea typeface="Calibri"/>
                <a:cs typeface="Calibri"/>
                <a:sym typeface="Calibri"/>
              </a:rPr>
              <a:t>p</a:t>
            </a:r>
            <a:r>
              <a:rPr b="0" i="0" lang="en-US" sz="2400" u="none" cap="none" strike="noStrike">
                <a:solidFill>
                  <a:schemeClr val="dk1"/>
                </a:solidFill>
                <a:latin typeface="Calibri"/>
                <a:ea typeface="Calibri"/>
                <a:cs typeface="Calibri"/>
                <a:sym typeface="Calibri"/>
              </a:rPr>
              <a:t>-kacking, HARKing, preregistration, RCR, QRP, etc. </a:t>
            </a:r>
            <a:r>
              <a:rPr b="0" i="0" lang="en-US" sz="2400" u="none" cap="none" strike="noStrike">
                <a:solidFill>
                  <a:srgbClr val="000000"/>
                </a:solidFill>
                <a:latin typeface="Calibri"/>
                <a:ea typeface="Calibri"/>
                <a:cs typeface="Calibri"/>
                <a:sym typeface="Calibri"/>
              </a:rPr>
              <a:t>– a</a:t>
            </a:r>
            <a:r>
              <a:rPr b="0" i="0" lang="en-US" sz="2400" u="none" cap="none" strike="noStrike">
                <a:solidFill>
                  <a:schemeClr val="dk1"/>
                </a:solidFill>
                <a:latin typeface="Calibri"/>
                <a:ea typeface="Calibri"/>
                <a:cs typeface="Calibri"/>
                <a:sym typeface="Calibri"/>
              </a:rPr>
              <a:t>re you familiar with them? </a:t>
            </a:r>
            <a:r>
              <a:rPr b="0" i="0" lang="en-US" sz="2400" u="sng" cap="none" strike="noStrike">
                <a:solidFill>
                  <a:schemeClr val="accent1"/>
                </a:solidFill>
                <a:latin typeface="Calibri"/>
                <a:ea typeface="Calibri"/>
                <a:cs typeface="Calibri"/>
                <a:sym typeface="Calibri"/>
                <a:hlinkClick r:id="rId5">
                  <a:extLst>
                    <a:ext uri="{A12FA001-AC4F-418D-AE19-62706E023703}">
                      <ahyp:hlinkClr val="tx"/>
                    </a:ext>
                  </a:extLst>
                </a:hlinkClick>
              </a:rPr>
              <a:t>https://www.linkedin.com/pulse/p-hacking-harking-preregistration-rcr-qrp-terms-related-kravjar/</a:t>
            </a:r>
            <a:r>
              <a:rPr b="0" i="0" lang="en-US" sz="2400" u="none" cap="none" strike="noStrike">
                <a:solidFill>
                  <a:schemeClr val="accent1"/>
                </a:solidFill>
                <a:latin typeface="Calibri"/>
                <a:ea typeface="Calibri"/>
                <a:cs typeface="Calibri"/>
                <a:sym typeface="Calibri"/>
              </a:rPr>
              <a:t> </a:t>
            </a:r>
            <a:endParaRPr b="0" i="0" sz="2400" u="none" cap="none" strike="noStrike">
              <a:solidFill>
                <a:schemeClr val="accent1"/>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2595"/>
              <a:buFont typeface="Arial"/>
              <a:buChar char="•"/>
            </a:pPr>
            <a:r>
              <a:rPr b="0" i="0" lang="en-US" sz="2400" u="none" cap="none" strike="noStrike">
                <a:solidFill>
                  <a:schemeClr val="dk1"/>
                </a:solidFill>
                <a:latin typeface="Calibri"/>
                <a:ea typeface="Calibri"/>
                <a:cs typeface="Calibri"/>
                <a:sym typeface="Calibri"/>
              </a:rPr>
              <a:t>The lab: Avoiding research misconduct (interactive video): </a:t>
            </a:r>
            <a:r>
              <a:rPr b="0" i="0" lang="en-US" sz="2400" u="sng" cap="none" strike="noStrike">
                <a:solidFill>
                  <a:schemeClr val="accent1"/>
                </a:solidFill>
                <a:latin typeface="Calibri"/>
                <a:ea typeface="Calibri"/>
                <a:cs typeface="Calibri"/>
                <a:sym typeface="Calibri"/>
                <a:hlinkClick r:id="rId6">
                  <a:extLst>
                    <a:ext uri="{A12FA001-AC4F-418D-AE19-62706E023703}">
                      <ahyp:hlinkClr val="tx"/>
                    </a:ext>
                  </a:extLst>
                </a:hlinkClick>
              </a:rPr>
              <a:t>https://ori.hhs.gov/TheLab/</a:t>
            </a:r>
            <a:r>
              <a:rPr b="0" i="0" lang="en-US" sz="2400" u="sng" cap="none" strike="noStrike">
                <a:solidFill>
                  <a:schemeClr val="accent1"/>
                </a:solidFill>
                <a:latin typeface="Calibri"/>
                <a:ea typeface="Calibri"/>
                <a:cs typeface="Calibri"/>
                <a:sym typeface="Calibri"/>
              </a:rPr>
              <a:t> </a:t>
            </a:r>
            <a:r>
              <a:rPr b="0" i="0" lang="en-US" sz="2400" u="none" cap="none" strike="noStrike">
                <a:solidFill>
                  <a:schemeClr val="accent1"/>
                </a:solidFill>
                <a:latin typeface="Calibri"/>
                <a:ea typeface="Calibri"/>
                <a:cs typeface="Calibri"/>
                <a:sym typeface="Calibri"/>
              </a:rPr>
              <a:t> </a:t>
            </a:r>
            <a:endParaRPr b="0" i="0" sz="2400" u="none" cap="none" strike="noStrike">
              <a:solidFill>
                <a:schemeClr val="accent1"/>
              </a:solidFill>
              <a:latin typeface="Calibri"/>
              <a:ea typeface="Calibri"/>
              <a:cs typeface="Calibri"/>
              <a:sym typeface="Calibri"/>
            </a:endParaRPr>
          </a:p>
        </p:txBody>
      </p:sp>
      <p:sp>
        <p:nvSpPr>
          <p:cNvPr id="354" name="Google Shape;354;p71"/>
          <p:cNvSpPr txBox="1"/>
          <p:nvPr/>
        </p:nvSpPr>
        <p:spPr>
          <a:xfrm>
            <a:off x="195018" y="399052"/>
            <a:ext cx="8468216" cy="993775"/>
          </a:xfrm>
          <a:prstGeom prst="rect">
            <a:avLst/>
          </a:prstGeom>
          <a:noFill/>
          <a:ln>
            <a:noFill/>
          </a:ln>
        </p:spPr>
        <p:txBody>
          <a:bodyPr anchorCtr="0" anchor="ctr" bIns="34275" lIns="68550" spcFirstLastPara="1" rIns="68550" wrap="square" tIns="34275">
            <a:normAutofit lnSpcReduction="10000"/>
          </a:bodyPr>
          <a:lstStyle/>
          <a:p>
            <a:pPr indent="0" lvl="0" marL="0" marR="0" rtl="0" algn="l">
              <a:lnSpc>
                <a:spcPct val="100000"/>
              </a:lnSpc>
              <a:spcBef>
                <a:spcPts val="0"/>
              </a:spcBef>
              <a:spcAft>
                <a:spcPts val="0"/>
              </a:spcAft>
              <a:buClr>
                <a:schemeClr val="dk1"/>
              </a:buClr>
              <a:buSzPts val="2800"/>
              <a:buFont typeface="Arial"/>
              <a:buNone/>
            </a:pPr>
            <a:r>
              <a:rPr b="1" i="0" lang="en-US" sz="3200" u="none" cap="none" strike="noStrike">
                <a:solidFill>
                  <a:schemeClr val="accent2"/>
                </a:solidFill>
                <a:latin typeface="Calibri"/>
                <a:ea typeface="Calibri"/>
                <a:cs typeface="Calibri"/>
                <a:sym typeface="Calibri"/>
              </a:rPr>
              <a:t>Useful resources to learn more about how to deal with situations of misconduct</a:t>
            </a:r>
            <a:endParaRPr b="0" i="0" sz="4400" u="none" cap="none" strike="noStrike">
              <a:solidFill>
                <a:schemeClr val="accent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72"/>
          <p:cNvSpPr txBox="1"/>
          <p:nvPr/>
        </p:nvSpPr>
        <p:spPr>
          <a:xfrm>
            <a:off x="1835700" y="3630263"/>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sng" cap="none" strike="noStrike">
                <a:solidFill>
                  <a:schemeClr val="accent1"/>
                </a:solidFill>
                <a:latin typeface="Calibri"/>
                <a:ea typeface="Calibri"/>
                <a:cs typeface="Calibri"/>
                <a:sym typeface="Calibri"/>
                <a:hlinkClick r:id="rId3">
                  <a:extLst>
                    <a:ext uri="{A12FA001-AC4F-418D-AE19-62706E023703}">
                      <ahyp:hlinkClr val="tx"/>
                    </a:ext>
                  </a:extLst>
                </a:hlinkClick>
              </a:rPr>
              <a:t>http://www.academicintegrity.eu/wp/bridge/</a:t>
            </a:r>
            <a:r>
              <a:rPr b="1" i="0" lang="en-US" sz="3200" u="none" cap="none" strike="noStrike">
                <a:solidFill>
                  <a:schemeClr val="accent1"/>
                </a:solidFill>
                <a:latin typeface="Calibri"/>
                <a:ea typeface="Calibri"/>
                <a:cs typeface="Calibri"/>
                <a:sym typeface="Calibri"/>
              </a:rPr>
              <a:t> </a:t>
            </a:r>
            <a:br>
              <a:rPr b="1" i="0" lang="en-US" sz="3200" u="none" cap="none" strike="noStrike">
                <a:solidFill>
                  <a:schemeClr val="accent1"/>
                </a:solidFill>
                <a:latin typeface="Calibri"/>
                <a:ea typeface="Calibri"/>
                <a:cs typeface="Calibri"/>
                <a:sym typeface="Calibri"/>
              </a:rPr>
            </a:br>
            <a:r>
              <a:rPr b="1" i="0" lang="en-US" sz="3200" u="sng" cap="none" strike="noStrike">
                <a:solidFill>
                  <a:schemeClr val="accent1"/>
                </a:solidFill>
                <a:latin typeface="Calibri"/>
                <a:ea typeface="Calibri"/>
                <a:cs typeface="Calibri"/>
                <a:sym typeface="Calibri"/>
                <a:hlinkClick r:id="rId4">
                  <a:extLst>
                    <a:ext uri="{A12FA001-AC4F-418D-AE19-62706E023703}">
                      <ahyp:hlinkClr val="tx"/>
                    </a:ext>
                  </a:extLst>
                </a:hlinkClick>
              </a:rPr>
              <a:t>https://twitter.com/projectbridge_</a:t>
            </a:r>
            <a:r>
              <a:rPr b="1" i="0" lang="en-US" sz="3200" u="none" cap="none" strike="noStrike">
                <a:solidFill>
                  <a:schemeClr val="accent1"/>
                </a:solidFill>
                <a:latin typeface="Calibri"/>
                <a:ea typeface="Calibri"/>
                <a:cs typeface="Calibri"/>
                <a:sym typeface="Calibri"/>
              </a:rPr>
              <a:t> </a:t>
            </a:r>
            <a:br>
              <a:rPr b="1" i="0" lang="en-US" sz="3200" u="none" cap="none" strike="noStrike">
                <a:solidFill>
                  <a:schemeClr val="accent1"/>
                </a:solidFill>
                <a:latin typeface="Calibri"/>
                <a:ea typeface="Calibri"/>
                <a:cs typeface="Calibri"/>
                <a:sym typeface="Calibri"/>
              </a:rPr>
            </a:br>
            <a:r>
              <a:rPr b="1" i="0" lang="en-US" sz="3200" u="sng" cap="none" strike="noStrike">
                <a:solidFill>
                  <a:schemeClr val="accent1"/>
                </a:solidFill>
                <a:latin typeface="Calibri"/>
                <a:ea typeface="Calibri"/>
                <a:cs typeface="Calibri"/>
                <a:sym typeface="Calibri"/>
                <a:hlinkClick r:id="rId5">
                  <a:extLst>
                    <a:ext uri="{A12FA001-AC4F-418D-AE19-62706E023703}">
                      <ahyp:hlinkClr val="tx"/>
                    </a:ext>
                  </a:extLst>
                </a:hlinkClick>
              </a:rPr>
              <a:t>https://www.facebook.com/infobridgeproject</a:t>
            </a:r>
            <a:r>
              <a:rPr b="1" i="0" lang="en-US" sz="3200" u="none" cap="none" strike="noStrike">
                <a:solidFill>
                  <a:schemeClr val="accent1"/>
                </a:solidFill>
                <a:latin typeface="Calibri"/>
                <a:ea typeface="Calibri"/>
                <a:cs typeface="Calibri"/>
                <a:sym typeface="Calibri"/>
              </a:rPr>
              <a:t> </a:t>
            </a:r>
            <a:br>
              <a:rPr b="1" i="0" lang="en-US" sz="2400" u="none" cap="none" strike="noStrike">
                <a:solidFill>
                  <a:schemeClr val="accent1"/>
                </a:solidFill>
                <a:latin typeface="Arial"/>
                <a:ea typeface="Arial"/>
                <a:cs typeface="Arial"/>
                <a:sym typeface="Arial"/>
              </a:rPr>
            </a:br>
            <a:br>
              <a:rPr b="1" i="0" lang="en-US" sz="2400" u="none" cap="none" strike="noStrike">
                <a:solidFill>
                  <a:schemeClr val="accent1"/>
                </a:solidFill>
                <a:latin typeface="Arial"/>
                <a:ea typeface="Arial"/>
                <a:cs typeface="Arial"/>
                <a:sym typeface="Arial"/>
              </a:rPr>
            </a:br>
            <a:endParaRPr b="1" i="0" sz="2400" u="none" cap="none" strike="noStrike">
              <a:solidFill>
                <a:schemeClr val="accent1"/>
              </a:solidFill>
              <a:latin typeface="Arial"/>
              <a:ea typeface="Arial"/>
              <a:cs typeface="Arial"/>
              <a:sym typeface="Arial"/>
            </a:endParaRPr>
          </a:p>
        </p:txBody>
      </p:sp>
      <p:sp>
        <p:nvSpPr>
          <p:cNvPr id="360" name="Google Shape;360;p72"/>
          <p:cNvSpPr txBox="1"/>
          <p:nvPr/>
        </p:nvSpPr>
        <p:spPr>
          <a:xfrm>
            <a:off x="2795439" y="4375905"/>
            <a:ext cx="686703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sng" cap="none" strike="noStrike">
                <a:solidFill>
                  <a:schemeClr val="accent1"/>
                </a:solidFill>
                <a:latin typeface="Calibri"/>
                <a:ea typeface="Calibri"/>
                <a:cs typeface="Calibri"/>
                <a:sym typeface="Calibri"/>
                <a:hlinkClick r:id="rId6">
                  <a:extLst>
                    <a:ext uri="{A12FA001-AC4F-418D-AE19-62706E023703}">
                      <ahyp:hlinkClr val="tx"/>
                    </a:ext>
                  </a:extLst>
                </a:hlinkClick>
              </a:rPr>
              <a:t>bridgeinfo@academicintegrity.eu</a:t>
            </a:r>
            <a:endParaRPr b="1" i="0" sz="3200" u="none" cap="none" strike="noStrike">
              <a:solidFill>
                <a:schemeClr val="accent1"/>
              </a:solidFill>
              <a:latin typeface="Calibri"/>
              <a:ea typeface="Calibri"/>
              <a:cs typeface="Calibri"/>
              <a:sym typeface="Calibri"/>
            </a:endParaRPr>
          </a:p>
        </p:txBody>
      </p:sp>
      <p:sp>
        <p:nvSpPr>
          <p:cNvPr id="361" name="Google Shape;361;p72"/>
          <p:cNvSpPr txBox="1"/>
          <p:nvPr/>
        </p:nvSpPr>
        <p:spPr>
          <a:xfrm>
            <a:off x="3046429" y="1852413"/>
            <a:ext cx="6099142" cy="7540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00"/>
              <a:buFont typeface="Arial"/>
              <a:buNone/>
            </a:pPr>
            <a:r>
              <a:rPr b="0" i="0" lang="en-US" sz="4300" u="none" cap="none" strike="noStrike">
                <a:solidFill>
                  <a:schemeClr val="accent2"/>
                </a:solidFill>
                <a:latin typeface="Calibri"/>
                <a:ea typeface="Calibri"/>
                <a:cs typeface="Calibri"/>
                <a:sym typeface="Calibri"/>
              </a:rPr>
              <a:t>THANK YOU</a:t>
            </a:r>
            <a:endParaRPr b="0" i="0" sz="1400" u="none" cap="none" strike="noStrike">
              <a:solidFill>
                <a:schemeClr val="accent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4"/>
          <p:cNvSpPr txBox="1"/>
          <p:nvPr/>
        </p:nvSpPr>
        <p:spPr>
          <a:xfrm>
            <a:off x="130469" y="398043"/>
            <a:ext cx="5516185"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After the meeting, John and Monica received a significantly revised version of the report from </a:t>
            </a:r>
            <a:r>
              <a:rPr b="0" i="0" lang="en-US" sz="2000" u="none" cap="none" strike="noStrike">
                <a:solidFill>
                  <a:schemeClr val="dk1"/>
                </a:solidFill>
                <a:latin typeface="Calibri"/>
                <a:ea typeface="Calibri"/>
                <a:cs typeface="Calibri"/>
                <a:sym typeface="Calibri"/>
              </a:rPr>
              <a:t>Slavica</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pic>
        <p:nvPicPr>
          <p:cNvPr id="124" name="Google Shape;124;p44"/>
          <p:cNvPicPr preferRelativeResize="0"/>
          <p:nvPr/>
        </p:nvPicPr>
        <p:blipFill rotWithShape="1">
          <a:blip r:embed="rId3">
            <a:alphaModFix/>
          </a:blip>
          <a:srcRect b="0" l="0" r="807" t="13063"/>
          <a:stretch/>
        </p:blipFill>
        <p:spPr>
          <a:xfrm>
            <a:off x="330911" y="1847654"/>
            <a:ext cx="6748619" cy="4138367"/>
          </a:xfrm>
          <a:prstGeom prst="rect">
            <a:avLst/>
          </a:prstGeom>
          <a:noFill/>
          <a:ln>
            <a:noFill/>
          </a:ln>
        </p:spPr>
      </p:pic>
      <p:sp>
        <p:nvSpPr>
          <p:cNvPr id="125" name="Google Shape;125;p44"/>
          <p:cNvSpPr/>
          <p:nvPr/>
        </p:nvSpPr>
        <p:spPr>
          <a:xfrm>
            <a:off x="8345150" y="1668830"/>
            <a:ext cx="3164978" cy="1620839"/>
          </a:xfrm>
          <a:prstGeom prst="wedgeRectCallout">
            <a:avLst>
              <a:gd fmla="val -100229" name="adj1"/>
              <a:gd fmla="val 52055"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Here, let me help you with the research report. I’ve added important changes so it works better now. We will now make this version public, I just need your signatures.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5"/>
          <p:cNvSpPr txBox="1"/>
          <p:nvPr/>
        </p:nvSpPr>
        <p:spPr>
          <a:xfrm>
            <a:off x="322818" y="443060"/>
            <a:ext cx="5773182" cy="16311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ask for some time to review the new version of the report. After reviewing the updated version in detail, they notice that significant parts of the research data, text, and conclusions have been changed, forged, or falsified. </a:t>
            </a:r>
            <a:endParaRPr b="0" i="0" sz="2000" u="none" cap="none" strike="noStrike">
              <a:solidFill>
                <a:srgbClr val="000000"/>
              </a:solidFill>
              <a:latin typeface="Arial"/>
              <a:ea typeface="Arial"/>
              <a:cs typeface="Arial"/>
              <a:sym typeface="Arial"/>
            </a:endParaRPr>
          </a:p>
        </p:txBody>
      </p:sp>
      <p:pic>
        <p:nvPicPr>
          <p:cNvPr id="131" name="Google Shape;131;p45"/>
          <p:cNvPicPr preferRelativeResize="0"/>
          <p:nvPr/>
        </p:nvPicPr>
        <p:blipFill rotWithShape="1">
          <a:blip r:embed="rId3">
            <a:alphaModFix/>
          </a:blip>
          <a:srcRect b="24599" l="6969" r="20605" t="18047"/>
          <a:stretch/>
        </p:blipFill>
        <p:spPr>
          <a:xfrm>
            <a:off x="6096000" y="1963260"/>
            <a:ext cx="5128665" cy="3098755"/>
          </a:xfrm>
          <a:prstGeom prst="rect">
            <a:avLst/>
          </a:prstGeom>
          <a:noFill/>
          <a:ln>
            <a:noFill/>
          </a:ln>
        </p:spPr>
      </p:pic>
      <p:sp>
        <p:nvSpPr>
          <p:cNvPr id="132" name="Google Shape;132;p45"/>
          <p:cNvSpPr/>
          <p:nvPr/>
        </p:nvSpPr>
        <p:spPr>
          <a:xfrm>
            <a:off x="9897329" y="1258647"/>
            <a:ext cx="2087301" cy="908722"/>
          </a:xfrm>
          <a:prstGeom prst="wedgeRectCallout">
            <a:avLst>
              <a:gd fmla="val -38516" name="adj1"/>
              <a:gd fmla="val 98722"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800" u="none" cap="none" strike="noStrike">
                <a:solidFill>
                  <a:schemeClr val="dk1"/>
                </a:solidFill>
                <a:latin typeface="Calibri"/>
                <a:ea typeface="Calibri"/>
                <a:cs typeface="Calibri"/>
                <a:sym typeface="Calibri"/>
              </a:rPr>
              <a:t>In some tables, the significance level is changed!</a:t>
            </a:r>
            <a:endParaRPr b="0" i="0" sz="1600" u="none" cap="none" strike="noStrike">
              <a:solidFill>
                <a:srgbClr val="000000"/>
              </a:solidFill>
              <a:latin typeface="Arial"/>
              <a:ea typeface="Arial"/>
              <a:cs typeface="Arial"/>
              <a:sym typeface="Arial"/>
            </a:endParaRPr>
          </a:p>
        </p:txBody>
      </p:sp>
      <p:sp>
        <p:nvSpPr>
          <p:cNvPr id="133" name="Google Shape;133;p45"/>
          <p:cNvSpPr/>
          <p:nvPr/>
        </p:nvSpPr>
        <p:spPr>
          <a:xfrm>
            <a:off x="3657600" y="2163296"/>
            <a:ext cx="2909603" cy="908722"/>
          </a:xfrm>
          <a:prstGeom prst="wedgeRectCallout">
            <a:avLst>
              <a:gd fmla="val 71923" name="adj1"/>
              <a:gd fmla="val 7388"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800" u="none" cap="none" strike="noStrike">
                <a:solidFill>
                  <a:schemeClr val="dk1"/>
                </a:solidFill>
                <a:latin typeface="Calibri"/>
                <a:ea typeface="Calibri"/>
                <a:cs typeface="Calibri"/>
                <a:sym typeface="Calibri"/>
              </a:rPr>
              <a:t>They added additional conclusions not supported by the research findings!</a:t>
            </a:r>
            <a:endParaRPr b="0" i="0" sz="1600" u="none" cap="none" strike="noStrike">
              <a:solidFill>
                <a:srgbClr val="000000"/>
              </a:solidFill>
              <a:latin typeface="Arial"/>
              <a:ea typeface="Arial"/>
              <a:cs typeface="Arial"/>
              <a:sym typeface="Arial"/>
            </a:endParaRPr>
          </a:p>
        </p:txBody>
      </p:sp>
      <p:sp>
        <p:nvSpPr>
          <p:cNvPr id="134" name="Google Shape;134;p45"/>
          <p:cNvSpPr/>
          <p:nvPr/>
        </p:nvSpPr>
        <p:spPr>
          <a:xfrm>
            <a:off x="9700181" y="5241839"/>
            <a:ext cx="2284449" cy="686771"/>
          </a:xfrm>
          <a:prstGeom prst="wedgeRectCallout">
            <a:avLst>
              <a:gd fmla="val -55526" name="adj1"/>
              <a:gd fmla="val -26260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800" u="none" cap="none" strike="noStrike">
                <a:solidFill>
                  <a:schemeClr val="dk1"/>
                </a:solidFill>
                <a:latin typeface="Calibri"/>
                <a:ea typeface="Calibri"/>
                <a:cs typeface="Calibri"/>
                <a:sym typeface="Calibri"/>
              </a:rPr>
              <a:t>Some of the data are completely falsified!</a:t>
            </a:r>
            <a:endParaRPr b="0" i="0" sz="1600" u="none" cap="none" strike="noStrike">
              <a:solidFill>
                <a:srgbClr val="000000"/>
              </a:solidFill>
              <a:latin typeface="Arial"/>
              <a:ea typeface="Arial"/>
              <a:cs typeface="Arial"/>
              <a:sym typeface="Arial"/>
            </a:endParaRPr>
          </a:p>
        </p:txBody>
      </p:sp>
      <p:sp>
        <p:nvSpPr>
          <p:cNvPr id="135" name="Google Shape;135;p45"/>
          <p:cNvSpPr txBox="1"/>
          <p:nvPr/>
        </p:nvSpPr>
        <p:spPr>
          <a:xfrm>
            <a:off x="65988" y="4015595"/>
            <a:ext cx="6938100" cy="2092800"/>
          </a:xfrm>
          <a:prstGeom prst="rect">
            <a:avLst/>
          </a:prstGeom>
          <a:no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1" i="0" lang="en-US" sz="2000" u="none" cap="none" strike="noStrike">
                <a:solidFill>
                  <a:srgbClr val="000000"/>
                </a:solidFill>
                <a:latin typeface="Calibri"/>
                <a:ea typeface="Calibri"/>
                <a:cs typeface="Calibri"/>
                <a:sym typeface="Calibri"/>
              </a:rPr>
              <a:t>What should John and Monica do in this situation?</a:t>
            </a:r>
            <a:endParaRPr b="1"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 </a:t>
            </a:r>
            <a:r>
              <a:rPr b="0" i="0" lang="en-US" sz="2000" u="sng" cap="none" strike="noStrike">
                <a:solidFill>
                  <a:srgbClr val="000000"/>
                </a:solidFill>
                <a:latin typeface="Calibri"/>
                <a:ea typeface="Calibri"/>
                <a:cs typeface="Calibri"/>
                <a:sym typeface="Calibri"/>
                <a:hlinkClick action="ppaction://hlinksldjump" r:id="rId4">
                  <a:extLst>
                    <a:ext uri="{A12FA001-AC4F-418D-AE19-62706E023703}">
                      <ahyp:hlinkClr val="tx"/>
                    </a:ext>
                  </a:extLst>
                </a:hlinkClick>
              </a:rPr>
              <a:t>Talk with the Delta manager about the findings</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B) </a:t>
            </a:r>
            <a:r>
              <a:rPr b="0" i="0" lang="en-US" sz="2000" u="sng" cap="none" strike="noStrike">
                <a:solidFill>
                  <a:srgbClr val="000000"/>
                </a:solidFill>
                <a:latin typeface="Calibri"/>
                <a:ea typeface="Calibri"/>
                <a:cs typeface="Calibri"/>
                <a:sym typeface="Calibri"/>
                <a:hlinkClick action="ppaction://hlinksldjump" r:id="rId5">
                  <a:extLst>
                    <a:ext uri="{A12FA001-AC4F-418D-AE19-62706E023703}">
                      <ahyp:hlinkClr val="tx"/>
                    </a:ext>
                  </a:extLst>
                </a:hlinkClick>
              </a:rPr>
              <a:t>Agree to the changes and proceed with the payment for the project</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C) </a:t>
            </a:r>
            <a:r>
              <a:rPr b="0" i="0" lang="en-US" sz="2000" u="sng" cap="none" strike="noStrike">
                <a:solidFill>
                  <a:srgbClr val="000000"/>
                </a:solidFill>
                <a:latin typeface="Calibri"/>
                <a:ea typeface="Calibri"/>
                <a:cs typeface="Calibri"/>
                <a:sym typeface="Calibri"/>
                <a:hlinkClick action="ppaction://hlinksldjump" r:id="rId6">
                  <a:extLst>
                    <a:ext uri="{A12FA001-AC4F-418D-AE19-62706E023703}">
                      <ahyp:hlinkClr val="tx"/>
                    </a:ext>
                  </a:extLst>
                </a:hlinkClick>
              </a:rPr>
              <a:t>Decline the falsified data and refuse to sign the modified report</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6"/>
          <p:cNvSpPr txBox="1"/>
          <p:nvPr/>
        </p:nvSpPr>
        <p:spPr>
          <a:xfrm>
            <a:off x="200312" y="446886"/>
            <a:ext cx="5616026" cy="98144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900"/>
              <a:buFont typeface="Arial"/>
              <a:buNone/>
            </a:pPr>
            <a:r>
              <a:rPr b="0" i="0" lang="en-US" sz="2000" u="none" cap="none" strike="noStrike">
                <a:solidFill>
                  <a:schemeClr val="dk1"/>
                </a:solidFill>
                <a:latin typeface="Calibri"/>
                <a:ea typeface="Calibri"/>
                <a:cs typeface="Calibri"/>
                <a:sym typeface="Calibri"/>
              </a:rPr>
              <a:t>John and Monica meet with Slavica.</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9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900"/>
              <a:buFont typeface="Arial"/>
              <a:buNone/>
            </a:pPr>
            <a:r>
              <a:t/>
            </a:r>
            <a:endParaRPr b="0" i="0" sz="1400" u="none" cap="none" strike="noStrike">
              <a:solidFill>
                <a:schemeClr val="dk1"/>
              </a:solidFill>
              <a:latin typeface="Calibri"/>
              <a:ea typeface="Calibri"/>
              <a:cs typeface="Calibri"/>
              <a:sym typeface="Calibri"/>
            </a:endParaRPr>
          </a:p>
        </p:txBody>
      </p:sp>
      <p:pic>
        <p:nvPicPr>
          <p:cNvPr id="141" name="Google Shape;141;p46"/>
          <p:cNvPicPr preferRelativeResize="0"/>
          <p:nvPr/>
        </p:nvPicPr>
        <p:blipFill rotWithShape="1">
          <a:blip r:embed="rId3">
            <a:alphaModFix/>
          </a:blip>
          <a:srcRect b="9762" l="4848" r="48310" t="10234"/>
          <a:stretch/>
        </p:blipFill>
        <p:spPr>
          <a:xfrm>
            <a:off x="1825278" y="1428333"/>
            <a:ext cx="3609986" cy="4414947"/>
          </a:xfrm>
          <a:prstGeom prst="rect">
            <a:avLst/>
          </a:prstGeom>
          <a:noFill/>
          <a:ln>
            <a:noFill/>
          </a:ln>
        </p:spPr>
      </p:pic>
      <p:pic>
        <p:nvPicPr>
          <p:cNvPr id="142" name="Google Shape;142;p46"/>
          <p:cNvPicPr preferRelativeResize="0"/>
          <p:nvPr/>
        </p:nvPicPr>
        <p:blipFill rotWithShape="1">
          <a:blip r:embed="rId3">
            <a:alphaModFix/>
          </a:blip>
          <a:srcRect b="2066" l="55554" r="18989" t="23647"/>
          <a:stretch/>
        </p:blipFill>
        <p:spPr>
          <a:xfrm>
            <a:off x="7484884" y="1428333"/>
            <a:ext cx="2067400" cy="4414947"/>
          </a:xfrm>
          <a:prstGeom prst="rect">
            <a:avLst/>
          </a:prstGeom>
          <a:noFill/>
          <a:ln>
            <a:noFill/>
          </a:ln>
        </p:spPr>
      </p:pic>
      <p:sp>
        <p:nvSpPr>
          <p:cNvPr id="143" name="Google Shape;143;p46"/>
          <p:cNvSpPr/>
          <p:nvPr/>
        </p:nvSpPr>
        <p:spPr>
          <a:xfrm>
            <a:off x="4218978" y="787223"/>
            <a:ext cx="3405928" cy="1163231"/>
          </a:xfrm>
          <a:prstGeom prst="wedgeRectCallout">
            <a:avLst>
              <a:gd fmla="val -55664" name="adj1"/>
              <a:gd fmla="val 8833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We could accept corrections if they were consistent with the research findings, but these changes are fictional, based on falsified data.</a:t>
            </a:r>
            <a:endParaRPr b="0" i="0" sz="1400" u="none" cap="none" strike="noStrike">
              <a:solidFill>
                <a:srgbClr val="000000"/>
              </a:solidFill>
              <a:latin typeface="Arial"/>
              <a:ea typeface="Arial"/>
              <a:cs typeface="Arial"/>
              <a:sym typeface="Arial"/>
            </a:endParaRPr>
          </a:p>
        </p:txBody>
      </p:sp>
      <p:sp>
        <p:nvSpPr>
          <p:cNvPr id="144" name="Google Shape;144;p46"/>
          <p:cNvSpPr/>
          <p:nvPr/>
        </p:nvSpPr>
        <p:spPr>
          <a:xfrm>
            <a:off x="113415" y="1253236"/>
            <a:ext cx="2027710" cy="981447"/>
          </a:xfrm>
          <a:prstGeom prst="wedgeRectCallout">
            <a:avLst>
              <a:gd fmla="val 46779" name="adj1"/>
              <a:gd fmla="val 7479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The version of the report that you want us to sign has been significantly modified. </a:t>
            </a:r>
            <a:endParaRPr b="0" i="0" sz="1400" u="none" cap="none" strike="noStrike">
              <a:solidFill>
                <a:srgbClr val="000000"/>
              </a:solidFill>
              <a:latin typeface="Arial"/>
              <a:ea typeface="Arial"/>
              <a:cs typeface="Arial"/>
              <a:sym typeface="Arial"/>
            </a:endParaRPr>
          </a:p>
        </p:txBody>
      </p:sp>
      <p:sp>
        <p:nvSpPr>
          <p:cNvPr id="145" name="Google Shape;145;p46"/>
          <p:cNvSpPr/>
          <p:nvPr/>
        </p:nvSpPr>
        <p:spPr>
          <a:xfrm>
            <a:off x="4464544" y="2591564"/>
            <a:ext cx="2248171" cy="911460"/>
          </a:xfrm>
          <a:prstGeom prst="wedgeRectCallout">
            <a:avLst>
              <a:gd fmla="val -70162" name="adj1"/>
              <a:gd fmla="val -57997"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600" u="none" cap="none" strike="noStrike">
                <a:solidFill>
                  <a:schemeClr val="dk1"/>
                </a:solidFill>
                <a:latin typeface="Calibri"/>
                <a:ea typeface="Calibri"/>
                <a:cs typeface="Calibri"/>
                <a:sym typeface="Calibri"/>
              </a:rPr>
              <a:t>We cannot sign and meet the terms of the contract given such a report.</a:t>
            </a:r>
            <a:endParaRPr b="0" i="0" sz="1400" u="none" cap="none" strike="noStrike">
              <a:solidFill>
                <a:srgbClr val="000000"/>
              </a:solidFill>
              <a:latin typeface="Arial"/>
              <a:ea typeface="Arial"/>
              <a:cs typeface="Arial"/>
              <a:sym typeface="Arial"/>
            </a:endParaRPr>
          </a:p>
        </p:txBody>
      </p:sp>
      <p:sp>
        <p:nvSpPr>
          <p:cNvPr id="146" name="Google Shape;146;p46"/>
          <p:cNvSpPr/>
          <p:nvPr/>
        </p:nvSpPr>
        <p:spPr>
          <a:xfrm>
            <a:off x="9426762" y="1743960"/>
            <a:ext cx="971003" cy="518473"/>
          </a:xfrm>
          <a:prstGeom prst="wedgeRectCallout">
            <a:avLst>
              <a:gd fmla="val -82390" name="adj1"/>
              <a:gd fmla="val 73437"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2000" u="none" cap="none" strike="noStrike">
                <a:solidFill>
                  <a:schemeClr val="dk1"/>
                </a:solidFill>
                <a:latin typeface="Calibri"/>
                <a:ea typeface="Calibri"/>
                <a:cs typeface="Calibri"/>
                <a:sym typeface="Calibri"/>
              </a:rPr>
              <a: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47"/>
          <p:cNvPicPr preferRelativeResize="0"/>
          <p:nvPr/>
        </p:nvPicPr>
        <p:blipFill rotWithShape="1">
          <a:blip r:embed="rId3">
            <a:alphaModFix/>
          </a:blip>
          <a:srcRect b="9762" l="4848" r="48310" t="10234"/>
          <a:stretch/>
        </p:blipFill>
        <p:spPr>
          <a:xfrm flipH="1">
            <a:off x="8646622" y="1836996"/>
            <a:ext cx="3068167" cy="3969915"/>
          </a:xfrm>
          <a:prstGeom prst="rect">
            <a:avLst/>
          </a:prstGeom>
          <a:noFill/>
          <a:ln>
            <a:noFill/>
          </a:ln>
        </p:spPr>
      </p:pic>
      <p:pic>
        <p:nvPicPr>
          <p:cNvPr id="152" name="Google Shape;152;p47"/>
          <p:cNvPicPr preferRelativeResize="0"/>
          <p:nvPr/>
        </p:nvPicPr>
        <p:blipFill rotWithShape="1">
          <a:blip r:embed="rId3">
            <a:alphaModFix/>
          </a:blip>
          <a:srcRect b="2066" l="55554" r="18989" t="23647"/>
          <a:stretch/>
        </p:blipFill>
        <p:spPr>
          <a:xfrm flipH="1">
            <a:off x="6881566" y="1836996"/>
            <a:ext cx="1909187" cy="4130169"/>
          </a:xfrm>
          <a:prstGeom prst="rect">
            <a:avLst/>
          </a:prstGeom>
          <a:noFill/>
          <a:ln>
            <a:noFill/>
          </a:ln>
        </p:spPr>
      </p:pic>
      <p:sp>
        <p:nvSpPr>
          <p:cNvPr id="153" name="Google Shape;153;p47"/>
          <p:cNvSpPr/>
          <p:nvPr/>
        </p:nvSpPr>
        <p:spPr>
          <a:xfrm>
            <a:off x="2960301" y="189751"/>
            <a:ext cx="4618850" cy="1402167"/>
          </a:xfrm>
          <a:prstGeom prst="wedgeRectCallout">
            <a:avLst>
              <a:gd fmla="val 44205" name="adj1"/>
              <a:gd fmla="val 81526"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We think that inappropriate research methodology and data analysis methods were chosen in your research.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3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Delta has data from its previous research and we think that our data are more suitable.</a:t>
            </a:r>
            <a:endParaRPr b="0" i="0" sz="1600" u="none" cap="none" strike="noStrike">
              <a:solidFill>
                <a:srgbClr val="000000"/>
              </a:solidFill>
              <a:latin typeface="Arial"/>
              <a:ea typeface="Arial"/>
              <a:cs typeface="Arial"/>
              <a:sym typeface="Arial"/>
            </a:endParaRPr>
          </a:p>
        </p:txBody>
      </p:sp>
      <p:sp>
        <p:nvSpPr>
          <p:cNvPr id="154" name="Google Shape;154;p47"/>
          <p:cNvSpPr/>
          <p:nvPr/>
        </p:nvSpPr>
        <p:spPr>
          <a:xfrm>
            <a:off x="1923068" y="1743960"/>
            <a:ext cx="4083933" cy="1469438"/>
          </a:xfrm>
          <a:prstGeom prst="wedgeRectCallout">
            <a:avLst>
              <a:gd fmla="val 79855" name="adj1"/>
              <a:gd fmla="val -11854"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Let’s avoid debate and continue to work together.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3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300"/>
              <a:buFont typeface="Arial"/>
              <a:buNone/>
            </a:pPr>
            <a:r>
              <a:rPr b="0" i="0" lang="en-US" sz="1600" u="none" cap="none" strike="noStrike">
                <a:solidFill>
                  <a:schemeClr val="dk1"/>
                </a:solidFill>
                <a:latin typeface="Calibri"/>
                <a:ea typeface="Calibri"/>
                <a:cs typeface="Calibri"/>
                <a:sym typeface="Calibri"/>
              </a:rPr>
              <a:t>If you want to terminate the contract, we will not be able to pay you as you have not fulfilled the terms of the agreement.</a:t>
            </a:r>
            <a:endParaRPr b="0" i="0" sz="1600" u="none" cap="none" strike="noStrike">
              <a:solidFill>
                <a:srgbClr val="000000"/>
              </a:solidFill>
              <a:latin typeface="Arial"/>
              <a:ea typeface="Arial"/>
              <a:cs typeface="Arial"/>
              <a:sym typeface="Arial"/>
            </a:endParaRPr>
          </a:p>
        </p:txBody>
      </p:sp>
      <p:sp>
        <p:nvSpPr>
          <p:cNvPr id="155" name="Google Shape;155;p47"/>
          <p:cNvSpPr/>
          <p:nvPr/>
        </p:nvSpPr>
        <p:spPr>
          <a:xfrm>
            <a:off x="8276734" y="1300899"/>
            <a:ext cx="1126699" cy="443061"/>
          </a:xfrm>
          <a:prstGeom prst="wedgeRectCallout">
            <a:avLst>
              <a:gd fmla="val 100068" name="adj1"/>
              <a:gd fmla="val 19312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Calibri"/>
                <a:ea typeface="Calibri"/>
                <a:cs typeface="Calibri"/>
                <a:sym typeface="Calibri"/>
              </a:rPr>
              <a:t>What?!?</a:t>
            </a:r>
            <a:endParaRPr b="0" i="0" sz="1800" u="none" cap="none" strike="noStrike">
              <a:solidFill>
                <a:srgbClr val="000000"/>
              </a:solidFill>
              <a:latin typeface="Arial"/>
              <a:ea typeface="Arial"/>
              <a:cs typeface="Arial"/>
              <a:sym typeface="Arial"/>
            </a:endParaRPr>
          </a:p>
        </p:txBody>
      </p:sp>
      <p:sp>
        <p:nvSpPr>
          <p:cNvPr id="156" name="Google Shape;156;p47"/>
          <p:cNvSpPr txBox="1"/>
          <p:nvPr/>
        </p:nvSpPr>
        <p:spPr>
          <a:xfrm>
            <a:off x="0" y="4368345"/>
            <a:ext cx="6408182" cy="1787358"/>
          </a:xfrm>
          <a:prstGeom prst="rect">
            <a:avLst/>
          </a:prstGeom>
          <a:noFill/>
          <a:ln cap="flat" cmpd="sng" w="25400">
            <a:solidFill>
              <a:schemeClr val="accent4"/>
            </a:solidFill>
            <a:prstDash val="solid"/>
            <a:round/>
            <a:headEnd len="sm" w="sm" type="none"/>
            <a:tailEnd len="sm" w="sm" type="none"/>
          </a:ln>
        </p:spPr>
        <p:txBody>
          <a:bodyPr anchorCtr="0" anchor="t" bIns="34275" lIns="68550" spcFirstLastPara="1" rIns="68550" wrap="square" tIns="34275">
            <a:normAutofit lnSpcReduction="10000"/>
          </a:bodyPr>
          <a:lstStyle/>
          <a:p>
            <a:pPr indent="0" lvl="0" marL="0" marR="0" rtl="0" algn="l">
              <a:lnSpc>
                <a:spcPct val="107000"/>
              </a:lnSpc>
              <a:spcBef>
                <a:spcPts val="0"/>
              </a:spcBef>
              <a:spcAft>
                <a:spcPts val="0"/>
              </a:spcAft>
              <a:buClr>
                <a:srgbClr val="595959"/>
              </a:buClr>
              <a:buSzPts val="1797"/>
              <a:buFont typeface="Arial"/>
              <a:buNone/>
            </a:pPr>
            <a:r>
              <a:rPr b="1" i="0" lang="en-US" sz="1800" u="none" cap="none" strike="noStrike">
                <a:solidFill>
                  <a:srgbClr val="000000"/>
                </a:solidFill>
                <a:latin typeface="Calibri"/>
                <a:ea typeface="Calibri"/>
                <a:cs typeface="Calibri"/>
                <a:sym typeface="Calibri"/>
              </a:rPr>
              <a:t>What should John and Monica do in this situation?</a:t>
            </a:r>
            <a:endParaRPr b="1" i="0" sz="18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595959"/>
              </a:buClr>
              <a:buSzPts val="1797"/>
              <a:buFont typeface="Arial"/>
              <a:buNone/>
            </a:pPr>
            <a:r>
              <a:rPr b="0" i="0" lang="en-US" sz="1800" u="none" cap="none" strike="noStrike">
                <a:solidFill>
                  <a:srgbClr val="000000"/>
                </a:solidFill>
                <a:latin typeface="Arial"/>
                <a:ea typeface="Arial"/>
                <a:cs typeface="Arial"/>
                <a:sym typeface="Arial"/>
              </a:rPr>
              <a:t>A) </a:t>
            </a:r>
            <a:r>
              <a:rPr b="0" i="0" lang="en-US" sz="1800" u="sng" cap="none" strike="noStrike">
                <a:solidFill>
                  <a:srgbClr val="000000"/>
                </a:solidFill>
                <a:latin typeface="Arial"/>
                <a:ea typeface="Arial"/>
                <a:cs typeface="Arial"/>
                <a:sym typeface="Arial"/>
                <a:hlinkClick action="ppaction://hlinksldjump" r:id="rId4">
                  <a:extLst>
                    <a:ext uri="{A12FA001-AC4F-418D-AE19-62706E023703}">
                      <ahyp:hlinkClr val="tx"/>
                    </a:ext>
                  </a:extLst>
                </a:hlinkClick>
              </a:rPr>
              <a:t>Withdraw from the project and confirm failure due to the data quality disagreement</a:t>
            </a:r>
            <a:endParaRPr b="0" i="0" sz="18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595959"/>
              </a:buClr>
              <a:buSzPts val="1797"/>
              <a:buFont typeface="Arial"/>
              <a:buNone/>
            </a:pPr>
            <a:r>
              <a:rPr b="0" i="0" lang="en-US" sz="1800" u="none" cap="none" strike="noStrike">
                <a:solidFill>
                  <a:srgbClr val="000000"/>
                </a:solidFill>
                <a:latin typeface="Arial"/>
                <a:ea typeface="Arial"/>
                <a:cs typeface="Arial"/>
                <a:sym typeface="Arial"/>
              </a:rPr>
              <a:t>B) </a:t>
            </a:r>
            <a:r>
              <a:rPr b="0" i="0" lang="en-US" sz="1800" u="sng" cap="none" strike="noStrike">
                <a:solidFill>
                  <a:srgbClr val="000000"/>
                </a:solidFill>
                <a:latin typeface="Arial"/>
                <a:ea typeface="Arial"/>
                <a:cs typeface="Arial"/>
                <a:sym typeface="Arial"/>
                <a:hlinkClick action="ppaction://hlinksldjump" r:id="rId5">
                  <a:extLst>
                    <a:ext uri="{A12FA001-AC4F-418D-AE19-62706E023703}">
                      <ahyp:hlinkClr val="tx"/>
                    </a:ext>
                  </a:extLst>
                </a:hlinkClick>
              </a:rPr>
              <a:t>Withdraw their collected survey data and the report without consent to further use of the data</a:t>
            </a:r>
            <a:endParaRPr b="0" i="0" sz="18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595959"/>
              </a:buClr>
              <a:buSzPts val="1797"/>
              <a:buFont typeface="Arial"/>
              <a:buNone/>
            </a:pPr>
            <a:r>
              <a:rPr b="0" i="0" lang="en-US" sz="1800" u="none" cap="none" strike="noStrike">
                <a:solidFill>
                  <a:srgbClr val="000000"/>
                </a:solidFill>
                <a:latin typeface="Arial"/>
                <a:ea typeface="Arial"/>
                <a:cs typeface="Arial"/>
                <a:sym typeface="Arial"/>
              </a:rPr>
              <a:t>C) </a:t>
            </a:r>
            <a:r>
              <a:rPr b="0" i="0" lang="en-US" sz="1800" u="sng" cap="none" strike="noStrike">
                <a:solidFill>
                  <a:srgbClr val="000000"/>
                </a:solidFill>
                <a:latin typeface="Arial"/>
                <a:ea typeface="Arial"/>
                <a:cs typeface="Arial"/>
                <a:sym typeface="Arial"/>
                <a:hlinkClick action="ppaction://hlinksldjump" r:id="rId6">
                  <a:extLst>
                    <a:ext uri="{A12FA001-AC4F-418D-AE19-62706E023703}">
                      <ahyp:hlinkClr val="tx"/>
                    </a:ext>
                  </a:extLst>
                </a:hlinkClick>
              </a:rPr>
              <a:t>Accept Slavica's offer and get paid for the project</a:t>
            </a:r>
            <a:endParaRPr b="0" i="0" sz="18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595959"/>
              </a:buClr>
              <a:buSzPts val="1797"/>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595959"/>
              </a:buClr>
              <a:buSzPts val="2054"/>
              <a:buFont typeface="Arial"/>
              <a:buNone/>
            </a:pPr>
            <a:r>
              <a:t/>
            </a:r>
            <a:endParaRPr b="0" i="0" sz="1600" u="none" cap="none" strike="noStrike">
              <a:solidFill>
                <a:srgbClr val="59595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8"/>
          <p:cNvSpPr txBox="1"/>
          <p:nvPr/>
        </p:nvSpPr>
        <p:spPr>
          <a:xfrm>
            <a:off x="232280" y="600071"/>
            <a:ext cx="5772593" cy="123106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John and Monica agreed to the changes made by the company. They sign their names on the report and say a friendly goodbye to Slavica.</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48"/>
          <p:cNvPicPr preferRelativeResize="0"/>
          <p:nvPr/>
        </p:nvPicPr>
        <p:blipFill rotWithShape="1">
          <a:blip r:embed="rId3">
            <a:alphaModFix/>
          </a:blip>
          <a:srcRect b="11784" l="14747" r="10000" t="14007"/>
          <a:stretch/>
        </p:blipFill>
        <p:spPr>
          <a:xfrm>
            <a:off x="5335572" y="1595467"/>
            <a:ext cx="5684362" cy="38909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9"/>
          <p:cNvSpPr txBox="1"/>
          <p:nvPr/>
        </p:nvSpPr>
        <p:spPr>
          <a:xfrm>
            <a:off x="269025" y="314702"/>
            <a:ext cx="5754702" cy="22467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A few weeks later, John and Monica receive an invitation from their colleagues to collaborate and submit a joint project proposal. John and Monica agree to cooperate.</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Calibri"/>
                <a:ea typeface="Calibri"/>
                <a:cs typeface="Calibri"/>
                <a:sym typeface="Calibri"/>
              </a:rPr>
              <a:t>However, a few days later, they receive a call from their colleagues inviting them to meet face to face. </a:t>
            </a:r>
            <a:endParaRPr b="0" i="0" sz="2000" u="none" cap="none" strike="noStrike">
              <a:solidFill>
                <a:srgbClr val="000000"/>
              </a:solidFill>
              <a:latin typeface="Arial"/>
              <a:ea typeface="Arial"/>
              <a:cs typeface="Arial"/>
              <a:sym typeface="Arial"/>
            </a:endParaRPr>
          </a:p>
        </p:txBody>
      </p:sp>
      <p:pic>
        <p:nvPicPr>
          <p:cNvPr id="168" name="Google Shape;168;p49"/>
          <p:cNvPicPr preferRelativeResize="0"/>
          <p:nvPr/>
        </p:nvPicPr>
        <p:blipFill rotWithShape="1">
          <a:blip r:embed="rId3">
            <a:alphaModFix/>
          </a:blip>
          <a:srcRect b="19459" l="35657" r="14041" t="19529"/>
          <a:stretch/>
        </p:blipFill>
        <p:spPr>
          <a:xfrm>
            <a:off x="6168275" y="1880167"/>
            <a:ext cx="4779390" cy="41058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2023-03-09T07:23:11Z</dcterms:created>
  <dc:creator>Jana Dannhoferová</dc:creator>
</cp:coreProperties>
</file>