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83" r:id="rId2"/>
    <p:sldId id="285" r:id="rId3"/>
    <p:sldId id="282" r:id="rId4"/>
    <p:sldId id="256" r:id="rId5"/>
    <p:sldId id="257" r:id="rId6"/>
    <p:sldId id="258" r:id="rId7"/>
    <p:sldId id="259" r:id="rId8"/>
    <p:sldId id="260" r:id="rId9"/>
    <p:sldId id="261" r:id="rId10"/>
    <p:sldId id="284" r:id="rId11"/>
    <p:sldId id="278" r:id="rId12"/>
    <p:sldId id="279" r:id="rId13"/>
    <p:sldId id="280" r:id="rId14"/>
    <p:sldId id="281" r:id="rId15"/>
  </p:sldIdLst>
  <p:sldSz cx="12192000" cy="6858000"/>
  <p:notesSz cx="6858000" cy="9144000"/>
  <p:embeddedFontLst>
    <p:embeddedFont>
      <p:font typeface="Roboto"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EhguZ38RibWGnldniJ+4PwkSl2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370" y="18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4006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200"/>
              </a:spcBef>
              <a:spcAft>
                <a:spcPts val="0"/>
              </a:spcAft>
              <a:buClr>
                <a:schemeClr val="dk1"/>
              </a:buClr>
              <a:buSzPts val="2400"/>
              <a:buNone/>
              <a:defRPr sz="2400"/>
            </a:lvl1pPr>
            <a:lvl2pPr lvl="1" algn="ctr">
              <a:lnSpc>
                <a:spcPct val="90000"/>
              </a:lnSpc>
              <a:spcBef>
                <a:spcPts val="6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9"/>
          <p:cNvSpPr txBox="1">
            <a:spLocks noGrp="1"/>
          </p:cNvSpPr>
          <p:nvPr>
            <p:ph type="dt" idx="10"/>
          </p:nvPr>
        </p:nvSpPr>
        <p:spPr>
          <a:xfrm>
            <a:off x="6413721" y="631190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p29"/>
          <p:cNvPicPr preferRelativeResize="0"/>
          <p:nvPr/>
        </p:nvPicPr>
        <p:blipFill rotWithShape="1">
          <a:blip r:embed="rId2">
            <a:alphaModFix/>
          </a:blip>
          <a:srcRect/>
          <a:stretch/>
        </p:blipFill>
        <p:spPr>
          <a:xfrm>
            <a:off x="9434384" y="365126"/>
            <a:ext cx="1919416" cy="909896"/>
          </a:xfrm>
          <a:prstGeom prst="rect">
            <a:avLst/>
          </a:prstGeom>
          <a:noFill/>
          <a:ln>
            <a:noFill/>
          </a:ln>
        </p:spPr>
      </p:pic>
      <p:sp>
        <p:nvSpPr>
          <p:cNvPr id="24" name="Google Shape;24;p29"/>
          <p:cNvSpPr/>
          <p:nvPr/>
        </p:nvSpPr>
        <p:spPr>
          <a:xfrm>
            <a:off x="0" y="6185750"/>
            <a:ext cx="12192000" cy="672250"/>
          </a:xfrm>
          <a:prstGeom prst="rect">
            <a:avLst/>
          </a:prstGeom>
          <a:solidFill>
            <a:srgbClr val="FFB644"/>
          </a:solidFill>
          <a:ln w="12700" cap="flat" cmpd="sng">
            <a:solidFill>
              <a:srgbClr val="FFB6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 name="Google Shape;25;p29"/>
          <p:cNvPicPr preferRelativeResize="0"/>
          <p:nvPr/>
        </p:nvPicPr>
        <p:blipFill rotWithShape="1">
          <a:blip r:embed="rId3">
            <a:alphaModFix/>
          </a:blip>
          <a:srcRect/>
          <a:stretch/>
        </p:blipFill>
        <p:spPr>
          <a:xfrm>
            <a:off x="838200" y="6182084"/>
            <a:ext cx="5419725" cy="67591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40"/>
          <p:cNvSpPr txBox="1">
            <a:spLocks noGrp="1"/>
          </p:cNvSpPr>
          <p:nvPr>
            <p:ph type="title"/>
          </p:nvPr>
        </p:nvSpPr>
        <p:spPr>
          <a:xfrm>
            <a:off x="838200" y="365126"/>
            <a:ext cx="8363857" cy="9074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0"/>
          <p:cNvSpPr txBox="1">
            <a:spLocks noGrp="1"/>
          </p:cNvSpPr>
          <p:nvPr>
            <p:ph type="body" idx="1"/>
          </p:nvPr>
        </p:nvSpPr>
        <p:spPr>
          <a:xfrm rot="5400000">
            <a:off x="3821958" y="-1482617"/>
            <a:ext cx="4548084"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0"/>
          <p:cNvSpPr txBox="1">
            <a:spLocks noGrp="1"/>
          </p:cNvSpPr>
          <p:nvPr>
            <p:ph type="dt" idx="10"/>
          </p:nvPr>
        </p:nvSpPr>
        <p:spPr>
          <a:xfrm>
            <a:off x="6413721" y="631190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1"/>
          <p:cNvSpPr txBox="1">
            <a:spLocks noGrp="1"/>
          </p:cNvSpPr>
          <p:nvPr>
            <p:ph type="dt" idx="10"/>
          </p:nvPr>
        </p:nvSpPr>
        <p:spPr>
          <a:xfrm>
            <a:off x="6413721" y="631190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26"/>
        <p:cNvGrpSpPr/>
        <p:nvPr/>
      </p:nvGrpSpPr>
      <p:grpSpPr>
        <a:xfrm>
          <a:off x="0" y="0"/>
          <a:ext cx="0" cy="0"/>
          <a:chOff x="0" y="0"/>
          <a:chExt cx="0" cy="0"/>
        </a:xfrm>
      </p:grpSpPr>
      <p:sp>
        <p:nvSpPr>
          <p:cNvPr id="27" name="Google Shape;27;p32"/>
          <p:cNvSpPr txBox="1">
            <a:spLocks noGrp="1"/>
          </p:cNvSpPr>
          <p:nvPr>
            <p:ph type="ctrTitle"/>
          </p:nvPr>
        </p:nvSpPr>
        <p:spPr>
          <a:xfrm>
            <a:off x="616656" y="1868353"/>
            <a:ext cx="10958145" cy="147002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2"/>
          <p:cNvSpPr txBox="1">
            <a:spLocks noGrp="1"/>
          </p:cNvSpPr>
          <p:nvPr>
            <p:ph type="subTitle" idx="1"/>
          </p:nvPr>
        </p:nvSpPr>
        <p:spPr>
          <a:xfrm>
            <a:off x="616654" y="3523329"/>
            <a:ext cx="10958145" cy="17526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Clr>
                <a:schemeClr val="dk1"/>
              </a:buClr>
              <a:buSzPts val="2000"/>
              <a:buNone/>
              <a:defRPr sz="2000">
                <a:latin typeface="Calibri"/>
                <a:ea typeface="Calibri"/>
                <a:cs typeface="Calibri"/>
                <a:sym typeface="Calibri"/>
              </a:defRPr>
            </a:lvl1pPr>
            <a:lvl2pPr lvl="1" algn="ctr">
              <a:lnSpc>
                <a:spcPct val="90000"/>
              </a:lnSpc>
              <a:spcBef>
                <a:spcPts val="600"/>
              </a:spcBef>
              <a:spcAft>
                <a:spcPts val="0"/>
              </a:spcAft>
              <a:buClr>
                <a:schemeClr val="dk1"/>
              </a:buClr>
              <a:buSzPts val="2200"/>
              <a:buNone/>
              <a:defRPr/>
            </a:lvl2pPr>
            <a:lvl3pPr lvl="2" algn="ctr">
              <a:lnSpc>
                <a:spcPct val="90000"/>
              </a:lnSpc>
              <a:spcBef>
                <a:spcPts val="600"/>
              </a:spcBef>
              <a:spcAft>
                <a:spcPts val="0"/>
              </a:spcAft>
              <a:buClr>
                <a:schemeClr val="dk1"/>
              </a:buClr>
              <a:buSzPts val="2000"/>
              <a:buNone/>
              <a:defRPr/>
            </a:lvl3pPr>
            <a:lvl4pPr lvl="3" algn="ctr">
              <a:lnSpc>
                <a:spcPct val="90000"/>
              </a:lnSpc>
              <a:spcBef>
                <a:spcPts val="600"/>
              </a:spcBef>
              <a:spcAft>
                <a:spcPts val="0"/>
              </a:spcAft>
              <a:buClr>
                <a:schemeClr val="dk1"/>
              </a:buClr>
              <a:buSzPts val="1800"/>
              <a:buNone/>
              <a:defRPr/>
            </a:lvl4pPr>
            <a:lvl5pPr lvl="4" algn="ctr">
              <a:lnSpc>
                <a:spcPct val="90000"/>
              </a:lnSpc>
              <a:spcBef>
                <a:spcPts val="600"/>
              </a:spcBef>
              <a:spcAft>
                <a:spcPts val="0"/>
              </a:spcAft>
              <a:buClr>
                <a:schemeClr val="dk1"/>
              </a:buClr>
              <a:buSzPts val="1600"/>
              <a:buNone/>
              <a:defRPr/>
            </a:lvl5pPr>
            <a:lvl6pPr lvl="5" algn="ctr">
              <a:lnSpc>
                <a:spcPct val="90000"/>
              </a:lnSpc>
              <a:spcBef>
                <a:spcPts val="500"/>
              </a:spcBef>
              <a:spcAft>
                <a:spcPts val="0"/>
              </a:spcAft>
              <a:buClr>
                <a:schemeClr val="dk1"/>
              </a:buClr>
              <a:buSzPts val="1800"/>
              <a:buNone/>
              <a:defRPr/>
            </a:lvl6pPr>
            <a:lvl7pPr lvl="6" algn="ctr">
              <a:lnSpc>
                <a:spcPct val="90000"/>
              </a:lnSpc>
              <a:spcBef>
                <a:spcPts val="500"/>
              </a:spcBef>
              <a:spcAft>
                <a:spcPts val="0"/>
              </a:spcAft>
              <a:buClr>
                <a:schemeClr val="dk1"/>
              </a:buClr>
              <a:buSzPts val="1800"/>
              <a:buNone/>
              <a:defRPr/>
            </a:lvl7pPr>
            <a:lvl8pPr lvl="7" algn="ctr">
              <a:lnSpc>
                <a:spcPct val="90000"/>
              </a:lnSpc>
              <a:spcBef>
                <a:spcPts val="500"/>
              </a:spcBef>
              <a:spcAft>
                <a:spcPts val="0"/>
              </a:spcAft>
              <a:buClr>
                <a:schemeClr val="dk1"/>
              </a:buClr>
              <a:buSzPts val="1800"/>
              <a:buNone/>
              <a:defRPr/>
            </a:lvl8pPr>
            <a:lvl9pPr lvl="8" algn="ctr">
              <a:lnSpc>
                <a:spcPct val="90000"/>
              </a:lnSpc>
              <a:spcBef>
                <a:spcPts val="500"/>
              </a:spcBef>
              <a:spcAft>
                <a:spcPts val="0"/>
              </a:spcAft>
              <a:buClr>
                <a:schemeClr val="dk1"/>
              </a:buClr>
              <a:buSzPts val="1800"/>
              <a:buNone/>
              <a:defRPr/>
            </a:lvl9pPr>
          </a:lstStyle>
          <a:p>
            <a:endParaRPr/>
          </a:p>
        </p:txBody>
      </p:sp>
      <p:cxnSp>
        <p:nvCxnSpPr>
          <p:cNvPr id="29" name="Google Shape;29;p32"/>
          <p:cNvCxnSpPr/>
          <p:nvPr/>
        </p:nvCxnSpPr>
        <p:spPr>
          <a:xfrm>
            <a:off x="607647" y="3430820"/>
            <a:ext cx="10976708" cy="0"/>
          </a:xfrm>
          <a:prstGeom prst="straightConnector1">
            <a:avLst/>
          </a:prstGeom>
          <a:noFill/>
          <a:ln w="12700" cap="flat" cmpd="sng">
            <a:solidFill>
              <a:srgbClr val="9A9A9A"/>
            </a:solidFill>
            <a:prstDash val="solid"/>
            <a:round/>
            <a:headEnd type="none" w="sm" len="sm"/>
            <a:tailEnd type="none" w="sm" len="sm"/>
          </a:ln>
        </p:spPr>
      </p:cxnSp>
      <p:pic>
        <p:nvPicPr>
          <p:cNvPr id="30" name="Google Shape;30;p32"/>
          <p:cNvPicPr preferRelativeResize="0"/>
          <p:nvPr/>
        </p:nvPicPr>
        <p:blipFill rotWithShape="1">
          <a:blip r:embed="rId2">
            <a:alphaModFix/>
          </a:blip>
          <a:srcRect/>
          <a:stretch/>
        </p:blipFill>
        <p:spPr>
          <a:xfrm>
            <a:off x="9434384" y="365126"/>
            <a:ext cx="1919416" cy="90989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rgbClr val="888888"/>
              </a:buClr>
              <a:buSzPts val="2400"/>
              <a:buNone/>
              <a:defRPr sz="2400">
                <a:solidFill>
                  <a:srgbClr val="888888"/>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3"/>
          <p:cNvSpPr txBox="1">
            <a:spLocks noGrp="1"/>
          </p:cNvSpPr>
          <p:nvPr>
            <p:ph type="dt" idx="10"/>
          </p:nvPr>
        </p:nvSpPr>
        <p:spPr>
          <a:xfrm>
            <a:off x="6413721" y="631190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4"/>
          <p:cNvSpPr txBox="1">
            <a:spLocks noGrp="1"/>
          </p:cNvSpPr>
          <p:nvPr>
            <p:ph type="title"/>
          </p:nvPr>
        </p:nvSpPr>
        <p:spPr>
          <a:xfrm>
            <a:off x="838200" y="365126"/>
            <a:ext cx="8363857" cy="9074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4"/>
          <p:cNvSpPr txBox="1">
            <a:spLocks noGrp="1"/>
          </p:cNvSpPr>
          <p:nvPr>
            <p:ph type="dt" idx="10"/>
          </p:nvPr>
        </p:nvSpPr>
        <p:spPr>
          <a:xfrm>
            <a:off x="6413721" y="631190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200"/>
              </a:spcBef>
              <a:spcAft>
                <a:spcPts val="0"/>
              </a:spcAft>
              <a:buClr>
                <a:schemeClr val="dk1"/>
              </a:buClr>
              <a:buSzPts val="2400"/>
              <a:buNone/>
              <a:defRPr sz="2400" b="1"/>
            </a:lvl1pPr>
            <a:lvl2pPr marL="914400" lvl="1" indent="-228600" algn="l">
              <a:lnSpc>
                <a:spcPct val="90000"/>
              </a:lnSpc>
              <a:spcBef>
                <a:spcPts val="6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200"/>
              </a:spcBef>
              <a:spcAft>
                <a:spcPts val="0"/>
              </a:spcAft>
              <a:buClr>
                <a:schemeClr val="dk1"/>
              </a:buClr>
              <a:buSzPts val="2400"/>
              <a:buNone/>
              <a:defRPr sz="2400" b="1"/>
            </a:lvl1pPr>
            <a:lvl2pPr marL="914400" lvl="1" indent="-228600" algn="l">
              <a:lnSpc>
                <a:spcPct val="90000"/>
              </a:lnSpc>
              <a:spcBef>
                <a:spcPts val="6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5"/>
          <p:cNvSpPr txBox="1">
            <a:spLocks noGrp="1"/>
          </p:cNvSpPr>
          <p:nvPr>
            <p:ph type="dt" idx="10"/>
          </p:nvPr>
        </p:nvSpPr>
        <p:spPr>
          <a:xfrm>
            <a:off x="6413721" y="631190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838200" y="365126"/>
            <a:ext cx="8363857" cy="9074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6"/>
          <p:cNvSpPr txBox="1">
            <a:spLocks noGrp="1"/>
          </p:cNvSpPr>
          <p:nvPr>
            <p:ph type="dt" idx="10"/>
          </p:nvPr>
        </p:nvSpPr>
        <p:spPr>
          <a:xfrm>
            <a:off x="6413721" y="631190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37"/>
          <p:cNvSpPr txBox="1">
            <a:spLocks noGrp="1"/>
          </p:cNvSpPr>
          <p:nvPr>
            <p:ph type="dt" idx="10"/>
          </p:nvPr>
        </p:nvSpPr>
        <p:spPr>
          <a:xfrm>
            <a:off x="6413721" y="631190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200"/>
              </a:spcBef>
              <a:spcAft>
                <a:spcPts val="0"/>
              </a:spcAft>
              <a:buClr>
                <a:schemeClr val="dk1"/>
              </a:buClr>
              <a:buSzPts val="3200"/>
              <a:buChar char="•"/>
              <a:defRPr sz="3200"/>
            </a:lvl1pPr>
            <a:lvl2pPr marL="914400" lvl="1" indent="-406400" algn="l">
              <a:lnSpc>
                <a:spcPct val="90000"/>
              </a:lnSpc>
              <a:spcBef>
                <a:spcPts val="600"/>
              </a:spcBef>
              <a:spcAft>
                <a:spcPts val="0"/>
              </a:spcAft>
              <a:buClr>
                <a:schemeClr val="dk1"/>
              </a:buClr>
              <a:buSzPts val="2800"/>
              <a:buChar char="•"/>
              <a:defRPr sz="2800"/>
            </a:lvl2pPr>
            <a:lvl3pPr marL="1371600" lvl="2" indent="-381000" algn="l">
              <a:lnSpc>
                <a:spcPct val="90000"/>
              </a:lnSpc>
              <a:spcBef>
                <a:spcPts val="600"/>
              </a:spcBef>
              <a:spcAft>
                <a:spcPts val="0"/>
              </a:spcAft>
              <a:buClr>
                <a:schemeClr val="dk1"/>
              </a:buClr>
              <a:buSzPts val="2400"/>
              <a:buChar char="•"/>
              <a:defRPr sz="2400"/>
            </a:lvl3pPr>
            <a:lvl4pPr marL="1828800" lvl="3" indent="-355600" algn="l">
              <a:lnSpc>
                <a:spcPct val="90000"/>
              </a:lnSpc>
              <a:spcBef>
                <a:spcPts val="600"/>
              </a:spcBef>
              <a:spcAft>
                <a:spcPts val="0"/>
              </a:spcAft>
              <a:buClr>
                <a:schemeClr val="dk1"/>
              </a:buClr>
              <a:buSzPts val="2000"/>
              <a:buChar char="•"/>
              <a:defRPr sz="2000"/>
            </a:lvl4pPr>
            <a:lvl5pPr marL="2286000" lvl="4" indent="-355600" algn="l">
              <a:lnSpc>
                <a:spcPct val="90000"/>
              </a:lnSpc>
              <a:spcBef>
                <a:spcPts val="6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1600"/>
              <a:buNone/>
              <a:defRPr sz="1600"/>
            </a:lvl1pPr>
            <a:lvl2pPr marL="914400" lvl="1" indent="-228600" algn="l">
              <a:lnSpc>
                <a:spcPct val="90000"/>
              </a:lnSpc>
              <a:spcBef>
                <a:spcPts val="6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8"/>
          <p:cNvSpPr txBox="1">
            <a:spLocks noGrp="1"/>
          </p:cNvSpPr>
          <p:nvPr>
            <p:ph type="dt" idx="10"/>
          </p:nvPr>
        </p:nvSpPr>
        <p:spPr>
          <a:xfrm>
            <a:off x="6413721" y="631190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9"/>
          <p:cNvSpPr>
            <a:spLocks noGrp="1"/>
          </p:cNvSpPr>
          <p:nvPr>
            <p:ph type="pic" idx="2"/>
          </p:nvPr>
        </p:nvSpPr>
        <p:spPr>
          <a:xfrm>
            <a:off x="5183188" y="987425"/>
            <a:ext cx="6172200" cy="4873625"/>
          </a:xfrm>
          <a:prstGeom prst="rect">
            <a:avLst/>
          </a:prstGeom>
          <a:noFill/>
          <a:ln>
            <a:noFill/>
          </a:ln>
        </p:spPr>
      </p:sp>
      <p:sp>
        <p:nvSpPr>
          <p:cNvPr id="72" name="Google Shape;72;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1600"/>
              <a:buNone/>
              <a:defRPr sz="1600"/>
            </a:lvl1pPr>
            <a:lvl2pPr marL="914400" lvl="1" indent="-228600" algn="l">
              <a:lnSpc>
                <a:spcPct val="90000"/>
              </a:lnSpc>
              <a:spcBef>
                <a:spcPts val="6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39"/>
          <p:cNvSpPr txBox="1">
            <a:spLocks noGrp="1"/>
          </p:cNvSpPr>
          <p:nvPr>
            <p:ph type="dt" idx="10"/>
          </p:nvPr>
        </p:nvSpPr>
        <p:spPr>
          <a:xfrm>
            <a:off x="6413721" y="631190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p:nvPr/>
        </p:nvSpPr>
        <p:spPr>
          <a:xfrm>
            <a:off x="0" y="6185750"/>
            <a:ext cx="12192000" cy="672250"/>
          </a:xfrm>
          <a:prstGeom prst="rect">
            <a:avLst/>
          </a:prstGeom>
          <a:solidFill>
            <a:srgbClr val="FFB644"/>
          </a:solidFill>
          <a:ln w="12700" cap="flat" cmpd="sng">
            <a:solidFill>
              <a:srgbClr val="FFB6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28"/>
          <p:cNvSpPr txBox="1">
            <a:spLocks noGrp="1"/>
          </p:cNvSpPr>
          <p:nvPr>
            <p:ph type="title"/>
          </p:nvPr>
        </p:nvSpPr>
        <p:spPr>
          <a:xfrm>
            <a:off x="838200" y="365126"/>
            <a:ext cx="8363857" cy="90741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8"/>
          <p:cNvSpPr txBox="1">
            <a:spLocks noGrp="1"/>
          </p:cNvSpPr>
          <p:nvPr>
            <p:ph type="body" idx="1"/>
          </p:nvPr>
        </p:nvSpPr>
        <p:spPr>
          <a:xfrm>
            <a:off x="838200" y="1501141"/>
            <a:ext cx="10515600" cy="4548084"/>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2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1pPr>
            <a:lvl2pPr marL="914400" marR="0" lvl="1"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6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cxnSp>
        <p:nvCxnSpPr>
          <p:cNvPr id="14" name="Google Shape;14;p28"/>
          <p:cNvCxnSpPr/>
          <p:nvPr/>
        </p:nvCxnSpPr>
        <p:spPr>
          <a:xfrm>
            <a:off x="830580" y="1386840"/>
            <a:ext cx="10523220" cy="0"/>
          </a:xfrm>
          <a:prstGeom prst="straightConnector1">
            <a:avLst/>
          </a:prstGeom>
          <a:noFill/>
          <a:ln w="9525" cap="flat" cmpd="sng">
            <a:solidFill>
              <a:srgbClr val="C0C0C0"/>
            </a:solidFill>
            <a:prstDash val="solid"/>
            <a:miter lim="800000"/>
            <a:headEnd type="none" w="sm" len="sm"/>
            <a:tailEnd type="none" w="sm" len="sm"/>
          </a:ln>
        </p:spPr>
      </p:cxnSp>
      <p:pic>
        <p:nvPicPr>
          <p:cNvPr id="15" name="Google Shape;15;p28"/>
          <p:cNvPicPr preferRelativeResize="0"/>
          <p:nvPr/>
        </p:nvPicPr>
        <p:blipFill rotWithShape="1">
          <a:blip r:embed="rId13">
            <a:alphaModFix/>
          </a:blip>
          <a:srcRect/>
          <a:stretch/>
        </p:blipFill>
        <p:spPr>
          <a:xfrm>
            <a:off x="9434384" y="365126"/>
            <a:ext cx="1919416" cy="909896"/>
          </a:xfrm>
          <a:prstGeom prst="rect">
            <a:avLst/>
          </a:prstGeom>
          <a:noFill/>
          <a:ln>
            <a:noFill/>
          </a:ln>
        </p:spPr>
      </p:pic>
      <p:pic>
        <p:nvPicPr>
          <p:cNvPr id="16" name="Google Shape;16;p28"/>
          <p:cNvPicPr preferRelativeResize="0"/>
          <p:nvPr/>
        </p:nvPicPr>
        <p:blipFill rotWithShape="1">
          <a:blip r:embed="rId14">
            <a:alphaModFix/>
          </a:blip>
          <a:srcRect/>
          <a:stretch/>
        </p:blipFill>
        <p:spPr>
          <a:xfrm>
            <a:off x="838200" y="6182084"/>
            <a:ext cx="5419725" cy="67591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academicintegrity.eu/wp/guideline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Guidelines%20for%20Research%20Ethics%20and%20Research%20Integrity%20in%20Citizen%20Science" TargetMode="External"/><Relationship Id="rId4" Type="http://schemas.openxmlformats.org/officeDocument/2006/relationships/hyperlink" Target="https://www.allea.org/wp-content/uploads/2017/05/ALLEA-European-Code-of-Conduct-for-Research-Integrity-2017.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academicintegrity.eu/wp/bridge/"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mailto:bridgeinfo@academicintegrity.eu" TargetMode="External"/><Relationship Id="rId5" Type="http://schemas.openxmlformats.org/officeDocument/2006/relationships/hyperlink" Target="https://www.facebook.com/infobridgeproject" TargetMode="External"/><Relationship Id="rId4" Type="http://schemas.openxmlformats.org/officeDocument/2006/relationships/hyperlink" Target="https://twitter.com/projectbridge_"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academicintegrity.org/images/pdfs/20019_ICAI-Fundamental-Values_R12.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allea.org/wp-content/uploads/2017/05/ALLEA-European-Code-of-Conduct-for-Research-Integrity-2017.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240990" y="648806"/>
            <a:ext cx="8797760" cy="1082257"/>
          </a:xfrm>
          <a:prstGeom prst="rect">
            <a:avLst/>
          </a:prstGeom>
          <a:noFill/>
          <a:ln>
            <a:noFill/>
          </a:ln>
        </p:spPr>
        <p:txBody>
          <a:bodyPr spcFirstLastPara="1" wrap="square" lIns="91425" tIns="91425" rIns="91425" bIns="91425" anchor="b" anchorCtr="0">
            <a:noAutofit/>
          </a:bodyPr>
          <a:lstStyle/>
          <a:p>
            <a:pPr lvl="0">
              <a:lnSpc>
                <a:spcPct val="100000"/>
              </a:lnSpc>
              <a:buSzPts val="2667"/>
            </a:pPr>
            <a:r>
              <a:rPr lang="en-GB" sz="3600" b="1" dirty="0"/>
              <a:t>Role play  on FFP </a:t>
            </a:r>
            <a:r>
              <a:rPr lang="en-GB" sz="3600" b="1" dirty="0" smtClean="0"/>
              <a:t/>
            </a:r>
            <a:br>
              <a:rPr lang="en-GB" sz="3600" b="1" dirty="0" smtClean="0"/>
            </a:br>
            <a:r>
              <a:rPr lang="en-GB" sz="3600" b="1" dirty="0" smtClean="0"/>
              <a:t>(</a:t>
            </a:r>
            <a:r>
              <a:rPr lang="en-GB" sz="3600" b="1" dirty="0"/>
              <a:t>Fabrication Falsification Plagiarism) </a:t>
            </a:r>
            <a:endParaRPr sz="3600" dirty="0">
              <a:solidFill>
                <a:srgbClr val="EF8600"/>
              </a:solidFill>
              <a:latin typeface="Calibri"/>
              <a:ea typeface="Calibri"/>
              <a:cs typeface="Calibri"/>
              <a:sym typeface="Calibri"/>
            </a:endParaRPr>
          </a:p>
        </p:txBody>
      </p:sp>
      <p:sp>
        <p:nvSpPr>
          <p:cNvPr id="102" name="Google Shape;102;p1"/>
          <p:cNvSpPr txBox="1"/>
          <p:nvPr/>
        </p:nvSpPr>
        <p:spPr>
          <a:xfrm>
            <a:off x="767408" y="1628800"/>
            <a:ext cx="10585176" cy="4339609"/>
          </a:xfrm>
          <a:prstGeom prst="rect">
            <a:avLst/>
          </a:prstGeom>
          <a:solidFill>
            <a:srgbClr val="FFFFFF"/>
          </a:solidFill>
          <a:ln w="25400" cap="flat" cmpd="sng">
            <a:solidFill>
              <a:srgbClr val="FFAB40"/>
            </a:solidFill>
            <a:prstDash val="solid"/>
            <a:round/>
            <a:headEnd type="none" w="sm" len="sm"/>
            <a:tailEnd type="none" w="sm" len="sm"/>
          </a:ln>
        </p:spPr>
        <p:txBody>
          <a:bodyPr spcFirstLastPara="1" wrap="square" lIns="91425" tIns="45700" rIns="91425" bIns="45700" anchor="t" anchorCtr="0">
            <a:spAutoFit/>
          </a:bodyPr>
          <a:lstStyle/>
          <a:p>
            <a:pPr algn="ctr"/>
            <a:endParaRPr lang="en-GB" sz="1800" b="1" dirty="0" smtClean="0">
              <a:latin typeface="Calibri" panose="020F0502020204030204" pitchFamily="34" charset="0"/>
              <a:cs typeface="Calibri" panose="020F0502020204030204" pitchFamily="34" charset="0"/>
            </a:endParaRPr>
          </a:p>
          <a:p>
            <a:pPr algn="ctr"/>
            <a:r>
              <a:rPr lang="en-GB" sz="1800" b="1" dirty="0" smtClean="0">
                <a:latin typeface="Calibri" panose="020F0502020204030204" pitchFamily="34" charset="0"/>
                <a:cs typeface="Calibri" panose="020F0502020204030204" pitchFamily="34" charset="0"/>
              </a:rPr>
              <a:t>Learning objectives</a:t>
            </a:r>
          </a:p>
          <a:p>
            <a:pPr algn="ctr"/>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The aim of this game is to provide students/participants with an opportunity to reflect on issues related to research data, data records, supervision, and participation of citizen scientists in research projects. The goal of the game is to teach master’s and PhD students to recognize unethical behaviour, understand it, and be informed about the ways they can avoid it. </a:t>
            </a:r>
            <a:endParaRPr lang="en-GB" sz="1800" dirty="0" smtClean="0">
              <a:latin typeface="Calibri" panose="020F0502020204030204" pitchFamily="34" charset="0"/>
              <a:cs typeface="Calibri" panose="020F0502020204030204" pitchFamily="34" charset="0"/>
            </a:endParaRPr>
          </a:p>
          <a:p>
            <a:endParaRPr lang="en-GB" sz="1800" dirty="0">
              <a:latin typeface="Calibri" panose="020F0502020204030204" pitchFamily="34" charset="0"/>
              <a:cs typeface="Calibri" panose="020F0502020204030204" pitchFamily="34" charset="0"/>
            </a:endParaRPr>
          </a:p>
          <a:p>
            <a:r>
              <a:rPr lang="en-GB" sz="1800" dirty="0" smtClean="0">
                <a:latin typeface="Calibri" panose="020F0502020204030204" pitchFamily="34" charset="0"/>
                <a:cs typeface="Calibri" panose="020F0502020204030204" pitchFamily="34" charset="0"/>
              </a:rPr>
              <a:t>By the end of this </a:t>
            </a:r>
            <a:r>
              <a:rPr lang="en-GB" sz="1800" dirty="0">
                <a:latin typeface="Calibri" panose="020F0502020204030204" pitchFamily="34" charset="0"/>
                <a:cs typeface="Calibri" panose="020F0502020204030204" pitchFamily="34" charset="0"/>
              </a:rPr>
              <a:t>role play, students/participants should: </a:t>
            </a:r>
          </a:p>
          <a:p>
            <a:pPr marL="285750" indent="-285750" fontAlgn="base">
              <a:buFont typeface="Arial" panose="020B0604020202020204" pitchFamily="34" charset="0"/>
              <a:buChar char="•"/>
            </a:pPr>
            <a:r>
              <a:rPr lang="en-GB" sz="1800" dirty="0">
                <a:latin typeface="Calibri" panose="020F0502020204030204" pitchFamily="34" charset="0"/>
                <a:cs typeface="Calibri" panose="020F0502020204030204" pitchFamily="34" charset="0"/>
              </a:rPr>
              <a:t>Be able to provide solutions for how to solve disputes concerning data.</a:t>
            </a:r>
          </a:p>
          <a:p>
            <a:pPr marL="285750" indent="-285750" fontAlgn="base">
              <a:buFont typeface="Arial" panose="020B0604020202020204" pitchFamily="34" charset="0"/>
              <a:buChar char="•"/>
            </a:pPr>
            <a:r>
              <a:rPr lang="en-GB" sz="1800" dirty="0">
                <a:latin typeface="Calibri" panose="020F0502020204030204" pitchFamily="34" charset="0"/>
                <a:cs typeface="Calibri" panose="020F0502020204030204" pitchFamily="34" charset="0"/>
              </a:rPr>
              <a:t>Be able to recognize the appropriate grounds for data reliability, fabrication, falsification, and plagiarism in research.</a:t>
            </a:r>
          </a:p>
          <a:p>
            <a:pPr marL="285750" indent="-285750" fontAlgn="base">
              <a:buFont typeface="Arial" panose="020B0604020202020204" pitchFamily="34" charset="0"/>
              <a:buChar char="•"/>
            </a:pPr>
            <a:r>
              <a:rPr lang="en-GB" sz="1800" dirty="0">
                <a:latin typeface="Calibri" panose="020F0502020204030204" pitchFamily="34" charset="0"/>
                <a:cs typeface="Calibri" panose="020F0502020204030204" pitchFamily="34" charset="0"/>
              </a:rPr>
              <a:t>Be able to recognize the importance of defining the various roles of those involved in research misconduct in advance in order to avoid potential disputes and disagreements.</a:t>
            </a:r>
          </a:p>
          <a:p>
            <a:pPr algn="ctr"/>
            <a:r>
              <a:rPr lang="en-GB" sz="1200" dirty="0">
                <a:latin typeface="Calibri" panose="020F0502020204030204" pitchFamily="34" charset="0"/>
                <a:cs typeface="Calibri" panose="020F0502020204030204" pitchFamily="34" charset="0"/>
              </a:rPr>
              <a:t/>
            </a:r>
            <a:br>
              <a:rPr lang="en-GB" sz="1200" dirty="0">
                <a:latin typeface="Calibri" panose="020F0502020204030204" pitchFamily="34" charset="0"/>
                <a:cs typeface="Calibri" panose="020F0502020204030204" pitchFamily="34" charset="0"/>
              </a:rPr>
            </a:br>
            <a:endParaRPr sz="12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103" name="Google Shape;103;p1"/>
          <p:cNvSpPr txBox="1"/>
          <p:nvPr/>
        </p:nvSpPr>
        <p:spPr>
          <a:xfrm>
            <a:off x="6819830" y="6311805"/>
            <a:ext cx="5842200"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400" b="0" i="1" u="none" strike="noStrike" cap="none" dirty="0">
                <a:solidFill>
                  <a:srgbClr val="000000"/>
                </a:solidFill>
                <a:latin typeface="Calibri"/>
                <a:ea typeface="Calibri"/>
                <a:cs typeface="Calibri"/>
                <a:sym typeface="Calibri"/>
              </a:rPr>
              <a:t>Developed by </a:t>
            </a:r>
            <a:r>
              <a:rPr lang="en-US" i="1" dirty="0" err="1" smtClean="0">
                <a:latin typeface="Calibri"/>
                <a:ea typeface="Calibri"/>
                <a:cs typeface="Calibri"/>
                <a:sym typeface="Calibri"/>
              </a:rPr>
              <a:t>Hajrulla</a:t>
            </a:r>
            <a:r>
              <a:rPr lang="en-US" i="1" dirty="0" smtClean="0">
                <a:latin typeface="Calibri"/>
                <a:ea typeface="Calibri"/>
                <a:cs typeface="Calibri"/>
                <a:sym typeface="Calibri"/>
              </a:rPr>
              <a:t> </a:t>
            </a:r>
            <a:r>
              <a:rPr lang="en-US" i="1" dirty="0" err="1" smtClean="0">
                <a:latin typeface="Calibri"/>
                <a:ea typeface="Calibri"/>
                <a:cs typeface="Calibri"/>
                <a:sym typeface="Calibri"/>
              </a:rPr>
              <a:t>Hajrullai</a:t>
            </a:r>
            <a:r>
              <a:rPr lang="en-US" i="1" dirty="0" smtClean="0">
                <a:latin typeface="Calibri"/>
                <a:ea typeface="Calibri"/>
                <a:cs typeface="Calibri"/>
                <a:sym typeface="Calibri"/>
              </a:rPr>
              <a:t> and </a:t>
            </a:r>
            <a:r>
              <a:rPr lang="en-US" i="1" dirty="0" err="1" smtClean="0">
                <a:latin typeface="Calibri"/>
                <a:ea typeface="Calibri"/>
                <a:cs typeface="Calibri"/>
                <a:sym typeface="Calibri"/>
              </a:rPr>
              <a:t>Veli</a:t>
            </a:r>
            <a:r>
              <a:rPr lang="en-US" i="1" dirty="0" smtClean="0">
                <a:latin typeface="Calibri"/>
                <a:ea typeface="Calibri"/>
                <a:cs typeface="Calibri"/>
                <a:sym typeface="Calibri"/>
              </a:rPr>
              <a:t> </a:t>
            </a:r>
            <a:r>
              <a:rPr lang="en-US" i="1" dirty="0" err="1" smtClean="0">
                <a:latin typeface="Calibri"/>
                <a:ea typeface="Calibri"/>
                <a:cs typeface="Calibri"/>
                <a:sym typeface="Calibri"/>
              </a:rPr>
              <a:t>Kreci</a:t>
            </a:r>
            <a:endParaRPr sz="1400" b="0" i="1"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24285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p:nvPr/>
        </p:nvSpPr>
        <p:spPr>
          <a:xfrm>
            <a:off x="223149" y="358346"/>
            <a:ext cx="5498920" cy="7017265"/>
          </a:xfrm>
          <a:prstGeom prst="rect">
            <a:avLst/>
          </a:prstGeom>
          <a:noFill/>
          <a:ln>
            <a:noFill/>
          </a:ln>
        </p:spPr>
        <p:txBody>
          <a:bodyPr spcFirstLastPara="1" wrap="square" lIns="91425" tIns="45700" rIns="91425" bIns="45700" anchor="t" anchorCtr="0">
            <a:spAutoFit/>
          </a:bodyPr>
          <a:lstStyle/>
          <a:p>
            <a:r>
              <a:rPr lang="en-GB" sz="1800" b="1" dirty="0"/>
              <a:t/>
            </a:r>
            <a:br>
              <a:rPr lang="en-GB" sz="1800" b="1" dirty="0"/>
            </a:br>
            <a:r>
              <a:rPr lang="en-GB" sz="1800" b="1" dirty="0" smtClean="0"/>
              <a:t>TIME TO ACT!</a:t>
            </a:r>
          </a:p>
          <a:p>
            <a:endParaRPr lang="en-GB" sz="1800" dirty="0"/>
          </a:p>
          <a:p>
            <a:r>
              <a:rPr lang="en-GB" sz="1800" dirty="0" smtClean="0"/>
              <a:t>The </a:t>
            </a:r>
            <a:r>
              <a:rPr lang="en-GB" sz="1800" dirty="0" smtClean="0"/>
              <a:t>meeting may start and everybody is in their roles. </a:t>
            </a:r>
          </a:p>
          <a:p>
            <a:endParaRPr lang="en-GB" sz="1800" dirty="0"/>
          </a:p>
          <a:p>
            <a:pPr algn="ctr"/>
            <a:r>
              <a:rPr lang="en-GB" sz="1800" b="1" dirty="0" smtClean="0"/>
              <a:t>Possible scenario of the role play </a:t>
            </a:r>
          </a:p>
          <a:p>
            <a:endParaRPr lang="en-GB" sz="1800" dirty="0" smtClean="0"/>
          </a:p>
          <a:p>
            <a:r>
              <a:rPr lang="en-GB" sz="1800" dirty="0" smtClean="0"/>
              <a:t>Step 1. The supervisor starts the meeting and explains why they called the meeting</a:t>
            </a:r>
          </a:p>
          <a:p>
            <a:endParaRPr lang="en-GB" sz="1800" dirty="0" smtClean="0"/>
          </a:p>
          <a:p>
            <a:r>
              <a:rPr lang="en-GB" sz="1800" dirty="0" smtClean="0"/>
              <a:t>Step 2. The student defends himself</a:t>
            </a:r>
          </a:p>
          <a:p>
            <a:endParaRPr lang="en-GB" sz="1800" dirty="0"/>
          </a:p>
          <a:p>
            <a:r>
              <a:rPr lang="en-GB" sz="1800" dirty="0" smtClean="0"/>
              <a:t>Step 3. The citizen scientist denies participation </a:t>
            </a:r>
          </a:p>
          <a:p>
            <a:endParaRPr lang="en-GB" sz="1800" dirty="0"/>
          </a:p>
          <a:p>
            <a:pPr lvl="0"/>
            <a:r>
              <a:rPr lang="en-GB" sz="1800" dirty="0" smtClean="0"/>
              <a:t>Step 4. </a:t>
            </a:r>
            <a:r>
              <a:rPr lang="en-GB" sz="1800" dirty="0">
                <a:latin typeface="Calibri"/>
                <a:ea typeface="Calibri"/>
                <a:cs typeface="Calibri"/>
                <a:sym typeface="Calibri"/>
              </a:rPr>
              <a:t>Members of the disciplinary committee </a:t>
            </a:r>
            <a:r>
              <a:rPr lang="en-GB" sz="1800" dirty="0" smtClean="0">
                <a:latin typeface="Calibri"/>
                <a:ea typeface="Calibri"/>
                <a:cs typeface="Calibri"/>
                <a:sym typeface="Calibri"/>
              </a:rPr>
              <a:t>decide on the level of the measures</a:t>
            </a:r>
          </a:p>
          <a:p>
            <a:pPr lvl="0"/>
            <a:endParaRPr lang="en-GB" sz="1800" dirty="0">
              <a:latin typeface="Calibri"/>
              <a:ea typeface="Calibri"/>
              <a:cs typeface="Calibri"/>
              <a:sym typeface="Calibri"/>
            </a:endParaRPr>
          </a:p>
          <a:p>
            <a:pPr lvl="0"/>
            <a:r>
              <a:rPr lang="en-GB" sz="1800" dirty="0" smtClean="0">
                <a:latin typeface="Calibri"/>
                <a:ea typeface="Calibri"/>
                <a:cs typeface="Calibri"/>
                <a:sym typeface="Calibri"/>
              </a:rPr>
              <a:t>Step 5. Student advisor takes notes and reads out the final decision of the </a:t>
            </a:r>
            <a:endParaRPr lang="en-GB" sz="1800" dirty="0">
              <a:latin typeface="Calibri"/>
              <a:ea typeface="Calibri"/>
              <a:cs typeface="Calibri"/>
              <a:sym typeface="Calibri"/>
            </a:endParaRPr>
          </a:p>
          <a:p>
            <a:endParaRPr lang="en-GB" sz="1800" dirty="0"/>
          </a:p>
          <a:p>
            <a:endParaRPr lang="en-GB" sz="1800" dirty="0" smtClean="0"/>
          </a:p>
          <a:p>
            <a:endParaRPr lang="en-GB" sz="1800" b="0" i="0" u="none" strike="noStrike" cap="none" dirty="0">
              <a:solidFill>
                <a:srgbClr val="000000"/>
              </a:solidFill>
              <a:latin typeface="Calibri"/>
              <a:ea typeface="Calibri"/>
              <a:cs typeface="Calibri"/>
              <a:sym typeface="Calibri"/>
            </a:endParaRPr>
          </a:p>
          <a:p>
            <a:endParaRPr lang="en-GB" sz="1800" dirty="0" smtClean="0">
              <a:latin typeface="Calibri"/>
              <a:ea typeface="Calibri"/>
              <a:cs typeface="Calibri"/>
              <a:sym typeface="Calibri"/>
            </a:endParaRPr>
          </a:p>
          <a:p>
            <a:endParaRPr sz="1800" b="0" i="0" u="none" strike="noStrike" cap="none" dirty="0">
              <a:solidFill>
                <a:srgbClr val="000000"/>
              </a:solidFill>
              <a:latin typeface="Calibri"/>
              <a:ea typeface="Calibri"/>
              <a:cs typeface="Calibri"/>
              <a:sym typeface="Calibri"/>
            </a:endParaRPr>
          </a:p>
        </p:txBody>
      </p:sp>
      <p:sp>
        <p:nvSpPr>
          <p:cNvPr id="2" name="Rectangle 1"/>
          <p:cNvSpPr/>
          <p:nvPr/>
        </p:nvSpPr>
        <p:spPr>
          <a:xfrm>
            <a:off x="8328248" y="6381328"/>
            <a:ext cx="3467616" cy="307777"/>
          </a:xfrm>
          <a:prstGeom prst="rect">
            <a:avLst/>
          </a:prstGeom>
        </p:spPr>
        <p:txBody>
          <a:bodyPr wrap="none">
            <a:spAutoFit/>
          </a:bodyPr>
          <a:lstStyle/>
          <a:p>
            <a:pPr lvl="0">
              <a:buSzPts val="1000"/>
            </a:pPr>
            <a:r>
              <a:rPr lang="en-GB" i="1" dirty="0">
                <a:latin typeface="Calibri"/>
                <a:ea typeface="Calibri"/>
                <a:cs typeface="Calibri"/>
                <a:sym typeface="Calibri"/>
              </a:rPr>
              <a:t>Developed by </a:t>
            </a:r>
            <a:r>
              <a:rPr lang="en-GB" i="1" dirty="0" err="1">
                <a:latin typeface="Calibri"/>
                <a:ea typeface="Calibri"/>
                <a:cs typeface="Calibri"/>
                <a:sym typeface="Calibri"/>
              </a:rPr>
              <a:t>Hajrulla</a:t>
            </a:r>
            <a:r>
              <a:rPr lang="en-GB" i="1" dirty="0">
                <a:latin typeface="Calibri"/>
                <a:ea typeface="Calibri"/>
                <a:cs typeface="Calibri"/>
                <a:sym typeface="Calibri"/>
              </a:rPr>
              <a:t> </a:t>
            </a:r>
            <a:r>
              <a:rPr lang="en-GB" i="1" dirty="0" err="1">
                <a:latin typeface="Calibri"/>
                <a:ea typeface="Calibri"/>
                <a:cs typeface="Calibri"/>
                <a:sym typeface="Calibri"/>
              </a:rPr>
              <a:t>Hajrullai</a:t>
            </a:r>
            <a:r>
              <a:rPr lang="en-GB" i="1" dirty="0">
                <a:latin typeface="Calibri"/>
                <a:ea typeface="Calibri"/>
                <a:cs typeface="Calibri"/>
                <a:sym typeface="Calibri"/>
              </a:rPr>
              <a:t> and </a:t>
            </a:r>
            <a:r>
              <a:rPr lang="en-GB" i="1" dirty="0" err="1">
                <a:latin typeface="Calibri"/>
                <a:ea typeface="Calibri"/>
                <a:cs typeface="Calibri"/>
                <a:sym typeface="Calibri"/>
              </a:rPr>
              <a:t>Veli</a:t>
            </a:r>
            <a:r>
              <a:rPr lang="en-GB" i="1" dirty="0">
                <a:latin typeface="Calibri"/>
                <a:ea typeface="Calibri"/>
                <a:cs typeface="Calibri"/>
                <a:sym typeface="Calibri"/>
              </a:rPr>
              <a:t> </a:t>
            </a:r>
            <a:r>
              <a:rPr lang="en-GB" i="1" dirty="0" err="1">
                <a:latin typeface="Calibri"/>
                <a:ea typeface="Calibri"/>
                <a:cs typeface="Calibri"/>
                <a:sym typeface="Calibri"/>
              </a:rPr>
              <a:t>Kreci</a:t>
            </a:r>
            <a:endParaRPr lang="en-GB" i="1" dirty="0">
              <a:latin typeface="Calibri"/>
              <a:ea typeface="Calibri"/>
              <a:cs typeface="Calibri"/>
              <a:sym typeface="Calibri"/>
            </a:endParaRPr>
          </a:p>
        </p:txBody>
      </p:sp>
    </p:spTree>
    <p:extLst>
      <p:ext uri="{BB962C8B-B14F-4D97-AF65-F5344CB8AC3E}">
        <p14:creationId xmlns:p14="http://schemas.microsoft.com/office/powerpoint/2010/main" val="2768798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7"/>
          <p:cNvSpPr txBox="1"/>
          <p:nvPr/>
        </p:nvSpPr>
        <p:spPr>
          <a:xfrm>
            <a:off x="335360" y="1196753"/>
            <a:ext cx="11231228" cy="4849122"/>
          </a:xfrm>
          <a:prstGeom prst="rect">
            <a:avLst/>
          </a:prstGeom>
          <a:noFill/>
          <a:ln>
            <a:noFill/>
          </a:ln>
        </p:spPr>
        <p:txBody>
          <a:bodyPr spcFirstLastPara="1" wrap="square" lIns="68550" tIns="34275" rIns="68550" bIns="34275" anchor="t" anchorCtr="0">
            <a:noAutofit/>
          </a:bodyPr>
          <a:lstStyle/>
          <a:p>
            <a:pPr marL="342900" indent="-342900">
              <a:buFont typeface="Wingdings" panose="05000000000000000000" pitchFamily="2" charset="2"/>
              <a:buChar char="q"/>
            </a:pPr>
            <a:r>
              <a:rPr lang="en-GB" sz="2000" dirty="0">
                <a:latin typeface="Calibri" panose="020F0502020204030204" pitchFamily="34" charset="0"/>
                <a:cs typeface="Calibri" panose="020F0502020204030204" pitchFamily="34" charset="0"/>
              </a:rPr>
              <a:t>Being in an ethical dilemma </a:t>
            </a:r>
            <a:r>
              <a:rPr lang="en-GB" sz="2000" dirty="0" smtClean="0">
                <a:latin typeface="Calibri" panose="020F0502020204030204" pitchFamily="34" charset="0"/>
                <a:cs typeface="Calibri" panose="020F0502020204030204" pitchFamily="34" charset="0"/>
              </a:rPr>
              <a:t>isn’t </a:t>
            </a:r>
            <a:r>
              <a:rPr lang="en-GB" sz="2000" dirty="0">
                <a:latin typeface="Calibri" panose="020F0502020204030204" pitchFamily="34" charset="0"/>
                <a:cs typeface="Calibri" panose="020F0502020204030204" pitchFamily="34" charset="0"/>
              </a:rPr>
              <a:t>always </a:t>
            </a:r>
            <a:r>
              <a:rPr lang="en-GB" sz="2000" dirty="0" smtClean="0">
                <a:latin typeface="Calibri" panose="020F0502020204030204" pitchFamily="34" charset="0"/>
                <a:cs typeface="Calibri" panose="020F0502020204030204" pitchFamily="34" charset="0"/>
              </a:rPr>
              <a:t>easy. We face these dilemmas in our everyday life. However, one should keep in mind that admitting that you have committed misconduct presents an important step in identifying and solving the problem.  </a:t>
            </a:r>
          </a:p>
          <a:p>
            <a:pPr marL="342900" indent="-342900">
              <a:buFont typeface="Wingdings" panose="05000000000000000000" pitchFamily="2" charset="2"/>
              <a:buChar char="q"/>
            </a:pPr>
            <a:endParaRPr lang="en-GB"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GB" sz="2000" dirty="0">
                <a:latin typeface="Calibri" panose="020F0502020204030204" pitchFamily="34" charset="0"/>
                <a:cs typeface="Calibri" panose="020F0502020204030204" pitchFamily="34" charset="0"/>
              </a:rPr>
              <a:t>Falsification, Fabrication, and Plagiarism breach the values of AI. As a result, it is important to acknowledge it as misconduct and take responsibility for it. </a:t>
            </a:r>
            <a:r>
              <a:rPr lang="en-GB" sz="2000" dirty="0" smtClean="0">
                <a:latin typeface="Calibri" panose="020F0502020204030204" pitchFamily="34" charset="0"/>
                <a:cs typeface="Calibri" panose="020F0502020204030204" pitchFamily="34" charset="0"/>
              </a:rPr>
              <a:t>Committing </a:t>
            </a:r>
            <a:r>
              <a:rPr lang="en-GB" sz="2000" dirty="0">
                <a:latin typeface="Calibri" panose="020F0502020204030204" pitchFamily="34" charset="0"/>
                <a:cs typeface="Calibri" panose="020F0502020204030204" pitchFamily="34" charset="0"/>
              </a:rPr>
              <a:t>or engaging in either, falsification, fabrication, or plagiarism, one should take responsibility for their actions,  even in cases when they are difficult to accept. </a:t>
            </a:r>
            <a:endParaRPr lang="en-GB" sz="20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endParaRPr lang="en-GB"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GB" sz="2000" dirty="0" smtClean="0">
                <a:latin typeface="Calibri" panose="020F0502020204030204" pitchFamily="34" charset="0"/>
                <a:cs typeface="Calibri" panose="020F0502020204030204" pitchFamily="34" charset="0"/>
              </a:rPr>
              <a:t>Denying</a:t>
            </a:r>
            <a:r>
              <a:rPr lang="en-GB" sz="2000" dirty="0">
                <a:latin typeface="Calibri" panose="020F0502020204030204" pitchFamily="34" charset="0"/>
                <a:cs typeface="Calibri" panose="020F0502020204030204" pitchFamily="34" charset="0"/>
              </a:rPr>
              <a:t>, ignoring, and neglecting the accusations from relevant faculty members directly violates the fundamental values of academic integrity and research ethics. </a:t>
            </a:r>
          </a:p>
          <a:p>
            <a:pPr marL="342900" indent="-342900">
              <a:buFont typeface="Wingdings" panose="05000000000000000000" pitchFamily="2" charset="2"/>
              <a:buChar char="q"/>
            </a:pPr>
            <a:endParaRPr lang="en-GB" sz="20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GB" sz="2000" dirty="0" smtClean="0">
                <a:latin typeface="Calibri" panose="020F0502020204030204" pitchFamily="34" charset="0"/>
                <a:cs typeface="Calibri" panose="020F0502020204030204" pitchFamily="34" charset="0"/>
              </a:rPr>
              <a:t>Misconduct </a:t>
            </a:r>
            <a:r>
              <a:rPr lang="en-GB" sz="2000" dirty="0">
                <a:latin typeface="Calibri" panose="020F0502020204030204" pitchFamily="34" charset="0"/>
                <a:cs typeface="Calibri" panose="020F0502020204030204" pitchFamily="34" charset="0"/>
              </a:rPr>
              <a:t>can be revealed at any stage of your professional life and can backfire harming your professional and personal credibility.</a:t>
            </a:r>
          </a:p>
          <a:p>
            <a:pPr marL="85725" marR="0" lvl="0" indent="0" algn="just" rtl="0">
              <a:lnSpc>
                <a:spcPct val="107000"/>
              </a:lnSpc>
              <a:spcBef>
                <a:spcPts val="0"/>
              </a:spcBef>
              <a:spcAft>
                <a:spcPts val="0"/>
              </a:spcAft>
              <a:buClr>
                <a:schemeClr val="dk1"/>
              </a:buClr>
              <a:buSzPts val="2118"/>
              <a:buFont typeface="Arial"/>
              <a:buNone/>
            </a:pPr>
            <a:endParaRPr sz="2400" dirty="0">
              <a:latin typeface="Calibri" panose="020F0502020204030204" pitchFamily="34" charset="0"/>
              <a:cs typeface="Calibri" panose="020F0502020204030204" pitchFamily="34" charset="0"/>
            </a:endParaRPr>
          </a:p>
        </p:txBody>
      </p:sp>
      <p:sp>
        <p:nvSpPr>
          <p:cNvPr id="279" name="Google Shape;279;p57"/>
          <p:cNvSpPr txBox="1"/>
          <p:nvPr/>
        </p:nvSpPr>
        <p:spPr>
          <a:xfrm>
            <a:off x="241193" y="397187"/>
            <a:ext cx="7886700" cy="993775"/>
          </a:xfrm>
          <a:prstGeom prst="rect">
            <a:avLst/>
          </a:prstGeom>
          <a:noFill/>
          <a:ln>
            <a:noFill/>
          </a:ln>
        </p:spPr>
        <p:txBody>
          <a:bodyPr spcFirstLastPara="1" wrap="square" lIns="68550" tIns="34275" rIns="68550" bIns="34275" anchor="ctr" anchorCtr="0">
            <a:normAutofit fontScale="92500" lnSpcReduction="20000"/>
          </a:bodyPr>
          <a:lstStyle/>
          <a:p>
            <a:pPr marL="0" marR="0" lvl="0" indent="0" algn="l" rtl="0">
              <a:lnSpc>
                <a:spcPct val="100000"/>
              </a:lnSpc>
              <a:spcBef>
                <a:spcPts val="0"/>
              </a:spcBef>
              <a:spcAft>
                <a:spcPts val="0"/>
              </a:spcAft>
              <a:buClr>
                <a:srgbClr val="000000"/>
              </a:buClr>
              <a:buSzPct val="77616"/>
              <a:buFont typeface="Arial"/>
              <a:buNone/>
            </a:pPr>
            <a:r>
              <a:rPr lang="en-US" sz="3900" b="1" i="0" u="none" strike="noStrike" cap="none" dirty="0">
                <a:solidFill>
                  <a:schemeClr val="accent2"/>
                </a:solidFill>
                <a:latin typeface="Calibri"/>
                <a:ea typeface="Calibri"/>
                <a:cs typeface="Calibri"/>
                <a:sym typeface="Calibri"/>
              </a:rPr>
              <a:t>Concluding narrative</a:t>
            </a:r>
            <a:r>
              <a:rPr lang="en-US" sz="3600" b="0" i="0" u="none" strike="noStrike" cap="none" dirty="0">
                <a:solidFill>
                  <a:srgbClr val="000000"/>
                </a:solidFill>
                <a:latin typeface="Arial"/>
                <a:ea typeface="Arial"/>
                <a:cs typeface="Arial"/>
                <a:sym typeface="Arial"/>
              </a:rPr>
              <a:t/>
            </a:r>
            <a:br>
              <a:rPr lang="en-US" sz="3600" b="0" i="0" u="none" strike="noStrike" cap="none" dirty="0">
                <a:solidFill>
                  <a:srgbClr val="000000"/>
                </a:solidFill>
                <a:latin typeface="Arial"/>
                <a:ea typeface="Arial"/>
                <a:cs typeface="Arial"/>
                <a:sym typeface="Arial"/>
              </a:rPr>
            </a:br>
            <a:endParaRPr sz="3600" b="0" i="0" u="none" strike="noStrike" cap="none" dirty="0">
              <a:solidFill>
                <a:srgbClr val="000000"/>
              </a:solidFill>
              <a:latin typeface="Arial"/>
              <a:ea typeface="Arial"/>
              <a:cs typeface="Arial"/>
              <a:sym typeface="Arial"/>
            </a:endParaRPr>
          </a:p>
        </p:txBody>
      </p:sp>
      <p:sp>
        <p:nvSpPr>
          <p:cNvPr id="2" name="Rectangle 1"/>
          <p:cNvSpPr/>
          <p:nvPr/>
        </p:nvSpPr>
        <p:spPr>
          <a:xfrm>
            <a:off x="8094192" y="6381328"/>
            <a:ext cx="3467616" cy="307777"/>
          </a:xfrm>
          <a:prstGeom prst="rect">
            <a:avLst/>
          </a:prstGeom>
        </p:spPr>
        <p:txBody>
          <a:bodyPr wrap="none">
            <a:spAutoFit/>
          </a:bodyPr>
          <a:lstStyle/>
          <a:p>
            <a:pPr lvl="0">
              <a:buSzPts val="1000"/>
            </a:pPr>
            <a:r>
              <a:rPr lang="en-GB" i="1" dirty="0">
                <a:latin typeface="Calibri"/>
                <a:ea typeface="Calibri"/>
                <a:cs typeface="Calibri"/>
                <a:sym typeface="Calibri"/>
              </a:rPr>
              <a:t>Developed by </a:t>
            </a:r>
            <a:r>
              <a:rPr lang="en-GB" i="1" dirty="0" err="1">
                <a:latin typeface="Calibri"/>
                <a:ea typeface="Calibri"/>
                <a:cs typeface="Calibri"/>
                <a:sym typeface="Calibri"/>
              </a:rPr>
              <a:t>Hajrulla</a:t>
            </a:r>
            <a:r>
              <a:rPr lang="en-GB" i="1" dirty="0">
                <a:latin typeface="Calibri"/>
                <a:ea typeface="Calibri"/>
                <a:cs typeface="Calibri"/>
                <a:sym typeface="Calibri"/>
              </a:rPr>
              <a:t> </a:t>
            </a:r>
            <a:r>
              <a:rPr lang="en-GB" i="1" dirty="0" err="1">
                <a:latin typeface="Calibri"/>
                <a:ea typeface="Calibri"/>
                <a:cs typeface="Calibri"/>
                <a:sym typeface="Calibri"/>
              </a:rPr>
              <a:t>Hajrullai</a:t>
            </a:r>
            <a:r>
              <a:rPr lang="en-GB" i="1" dirty="0">
                <a:latin typeface="Calibri"/>
                <a:ea typeface="Calibri"/>
                <a:cs typeface="Calibri"/>
                <a:sym typeface="Calibri"/>
              </a:rPr>
              <a:t> and </a:t>
            </a:r>
            <a:r>
              <a:rPr lang="en-GB" i="1" dirty="0" err="1">
                <a:latin typeface="Calibri"/>
                <a:ea typeface="Calibri"/>
                <a:cs typeface="Calibri"/>
                <a:sym typeface="Calibri"/>
              </a:rPr>
              <a:t>Veli</a:t>
            </a:r>
            <a:r>
              <a:rPr lang="en-GB" i="1" dirty="0">
                <a:latin typeface="Calibri"/>
                <a:ea typeface="Calibri"/>
                <a:cs typeface="Calibri"/>
                <a:sym typeface="Calibri"/>
              </a:rPr>
              <a:t> </a:t>
            </a:r>
            <a:r>
              <a:rPr lang="en-GB" i="1" dirty="0" err="1">
                <a:latin typeface="Calibri"/>
                <a:ea typeface="Calibri"/>
                <a:cs typeface="Calibri"/>
                <a:sym typeface="Calibri"/>
              </a:rPr>
              <a:t>Kreci</a:t>
            </a:r>
            <a:endParaRPr lang="en-GB" i="1" dirty="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8"/>
          <p:cNvSpPr txBox="1"/>
          <p:nvPr/>
        </p:nvSpPr>
        <p:spPr>
          <a:xfrm>
            <a:off x="0" y="1431935"/>
            <a:ext cx="10694711" cy="4551975"/>
          </a:xfrm>
          <a:prstGeom prst="rect">
            <a:avLst/>
          </a:prstGeom>
          <a:noFill/>
          <a:ln>
            <a:noFill/>
          </a:ln>
        </p:spPr>
        <p:txBody>
          <a:bodyPr spcFirstLastPara="1" wrap="square" lIns="91425" tIns="45700" rIns="91425" bIns="45700" anchor="t" anchorCtr="0">
            <a:spAutoFit/>
          </a:bodyPr>
          <a:lstStyle/>
          <a:p>
            <a:pPr marL="114300" marR="0" lvl="0" indent="0" algn="l" rtl="0">
              <a:lnSpc>
                <a:spcPct val="115000"/>
              </a:lnSpc>
              <a:spcBef>
                <a:spcPts val="0"/>
              </a:spcBef>
              <a:spcAft>
                <a:spcPts val="0"/>
              </a:spcAft>
              <a:buClr>
                <a:srgbClr val="000000"/>
              </a:buClr>
              <a:buSzPts val="1800"/>
              <a:buFont typeface="Arial"/>
              <a:buNone/>
            </a:pPr>
            <a:r>
              <a:rPr lang="en-US" sz="2800" b="0" i="0" u="sng" strike="noStrike" cap="none" dirty="0">
                <a:solidFill>
                  <a:srgbClr val="000000"/>
                </a:solidFill>
                <a:latin typeface="Calibri"/>
                <a:ea typeface="Calibri"/>
                <a:cs typeface="Calibri"/>
                <a:sym typeface="Calibri"/>
              </a:rPr>
              <a:t>Discuss these questions with your students/participants:</a:t>
            </a:r>
            <a:endParaRPr dirty="0"/>
          </a:p>
          <a:p>
            <a:pPr marL="114300" marR="0" lvl="0" indent="0" algn="l" rtl="0">
              <a:lnSpc>
                <a:spcPct val="115000"/>
              </a:lnSpc>
              <a:spcBef>
                <a:spcPts val="0"/>
              </a:spcBef>
              <a:spcAft>
                <a:spcPts val="0"/>
              </a:spcAft>
              <a:buClr>
                <a:srgbClr val="000000"/>
              </a:buClr>
              <a:buSzPts val="1800"/>
              <a:buFont typeface="Arial"/>
              <a:buNone/>
            </a:pPr>
            <a:endParaRPr sz="2800" b="0" i="0" u="none" strike="noStrike" cap="none" dirty="0">
              <a:solidFill>
                <a:srgbClr val="000000"/>
              </a:solidFill>
              <a:latin typeface="Calibri"/>
              <a:ea typeface="Calibri"/>
              <a:cs typeface="Calibri"/>
              <a:sym typeface="Calibri"/>
            </a:endParaRPr>
          </a:p>
          <a:p>
            <a:pPr marL="457200" marR="0" lvl="0" indent="-342900" algn="l" rtl="0">
              <a:lnSpc>
                <a:spcPct val="115000"/>
              </a:lnSpc>
              <a:spcBef>
                <a:spcPts val="0"/>
              </a:spcBef>
              <a:spcAft>
                <a:spcPts val="0"/>
              </a:spcAft>
              <a:buClr>
                <a:srgbClr val="000000"/>
              </a:buClr>
              <a:buSzPts val="1800"/>
              <a:buFont typeface="Arial"/>
              <a:buChar char="●"/>
            </a:pPr>
            <a:r>
              <a:rPr lang="en-US" sz="2800" b="0" i="0" u="none" strike="noStrike" cap="none" dirty="0" smtClean="0">
                <a:solidFill>
                  <a:srgbClr val="000000"/>
                </a:solidFill>
                <a:latin typeface="Calibri"/>
                <a:ea typeface="Calibri"/>
                <a:cs typeface="Calibri"/>
                <a:sym typeface="Calibri"/>
              </a:rPr>
              <a:t>What is the main cause for the </a:t>
            </a:r>
            <a:r>
              <a:rPr lang="en-US" sz="2800" dirty="0" smtClean="0">
                <a:latin typeface="Calibri"/>
                <a:ea typeface="Calibri"/>
                <a:cs typeface="Calibri"/>
                <a:sym typeface="Calibri"/>
              </a:rPr>
              <a:t>falsification, fabrication and plagiarism among students?</a:t>
            </a:r>
          </a:p>
          <a:p>
            <a:pPr marL="457200" marR="0" lvl="0" indent="-342900" algn="l" rtl="0">
              <a:lnSpc>
                <a:spcPct val="115000"/>
              </a:lnSpc>
              <a:spcBef>
                <a:spcPts val="0"/>
              </a:spcBef>
              <a:spcAft>
                <a:spcPts val="0"/>
              </a:spcAft>
              <a:buClr>
                <a:srgbClr val="000000"/>
              </a:buClr>
              <a:buSzPts val="1800"/>
              <a:buFont typeface="Arial"/>
              <a:buChar char="●"/>
            </a:pPr>
            <a:r>
              <a:rPr lang="en-US" sz="2800" dirty="0" smtClean="0">
                <a:latin typeface="Calibri"/>
                <a:ea typeface="Calibri"/>
                <a:cs typeface="Calibri"/>
                <a:sym typeface="Calibri"/>
              </a:rPr>
              <a:t>Once FFP is detected, h</a:t>
            </a:r>
            <a:r>
              <a:rPr lang="en-US" sz="2800" b="0" i="0" u="none" strike="noStrike" cap="none" dirty="0" smtClean="0">
                <a:solidFill>
                  <a:srgbClr val="000000"/>
                </a:solidFill>
                <a:latin typeface="Calibri"/>
                <a:ea typeface="Calibri"/>
                <a:cs typeface="Calibri"/>
                <a:sym typeface="Calibri"/>
              </a:rPr>
              <a:t>ow </a:t>
            </a:r>
            <a:r>
              <a:rPr lang="en-US" sz="2800" b="0" i="0" u="none" strike="noStrike" cap="none" dirty="0">
                <a:solidFill>
                  <a:srgbClr val="000000"/>
                </a:solidFill>
                <a:latin typeface="Calibri"/>
                <a:ea typeface="Calibri"/>
                <a:cs typeface="Calibri"/>
                <a:sym typeface="Calibri"/>
              </a:rPr>
              <a:t>do you think it is necessary to act in such a </a:t>
            </a:r>
            <a:r>
              <a:rPr lang="en-US" sz="2800" b="0" i="0" u="none" strike="noStrike" cap="none" dirty="0" smtClean="0">
                <a:solidFill>
                  <a:srgbClr val="000000"/>
                </a:solidFill>
                <a:latin typeface="Calibri"/>
                <a:ea typeface="Calibri"/>
                <a:cs typeface="Calibri"/>
                <a:sym typeface="Calibri"/>
              </a:rPr>
              <a:t>situation? </a:t>
            </a:r>
            <a:endParaRPr dirty="0"/>
          </a:p>
          <a:p>
            <a:pPr marL="457200" marR="0" lvl="0" indent="-342900" algn="l" rtl="0">
              <a:lnSpc>
                <a:spcPct val="115000"/>
              </a:lnSpc>
              <a:spcBef>
                <a:spcPts val="0"/>
              </a:spcBef>
              <a:spcAft>
                <a:spcPts val="0"/>
              </a:spcAft>
              <a:buClr>
                <a:srgbClr val="000000"/>
              </a:buClr>
              <a:buSzPts val="1800"/>
              <a:buFont typeface="Arial"/>
              <a:buChar char="●"/>
            </a:pPr>
            <a:r>
              <a:rPr lang="en-US" sz="2800" b="0" i="0" u="none" strike="noStrike" cap="none" dirty="0" smtClean="0">
                <a:solidFill>
                  <a:srgbClr val="000000"/>
                </a:solidFill>
                <a:latin typeface="Calibri"/>
                <a:ea typeface="Calibri"/>
                <a:cs typeface="Calibri"/>
                <a:sym typeface="Calibri"/>
              </a:rPr>
              <a:t>What else would you add to the role play? Are there any other issues which could be discussed from your personal opinion, on the ways similar situation can be mitigated? </a:t>
            </a:r>
            <a:endParaRPr dirty="0"/>
          </a:p>
        </p:txBody>
      </p:sp>
      <p:sp>
        <p:nvSpPr>
          <p:cNvPr id="285" name="Google Shape;285;p58"/>
          <p:cNvSpPr txBox="1"/>
          <p:nvPr/>
        </p:nvSpPr>
        <p:spPr>
          <a:xfrm>
            <a:off x="-1104800" y="207672"/>
            <a:ext cx="5920034" cy="993775"/>
          </a:xfrm>
          <a:prstGeom prst="rect">
            <a:avLst/>
          </a:prstGeom>
          <a:noFill/>
          <a:ln>
            <a:noFill/>
          </a:ln>
        </p:spPr>
        <p:txBody>
          <a:bodyPr spcFirstLastPara="1" wrap="square" lIns="68550" tIns="34275" rIns="68550" bIns="34275" anchor="ctr" anchorCtr="0">
            <a:normAutofit/>
          </a:bodyPr>
          <a:lstStyle/>
          <a:p>
            <a:pPr marL="0" marR="0" lvl="0" indent="0" algn="ctr" rtl="0">
              <a:lnSpc>
                <a:spcPct val="100000"/>
              </a:lnSpc>
              <a:spcBef>
                <a:spcPts val="0"/>
              </a:spcBef>
              <a:spcAft>
                <a:spcPts val="0"/>
              </a:spcAft>
              <a:buClr>
                <a:srgbClr val="000000"/>
              </a:buClr>
              <a:buSzPts val="2800"/>
              <a:buFont typeface="Arial"/>
              <a:buNone/>
            </a:pPr>
            <a:r>
              <a:rPr lang="en-US" sz="3600" b="1" i="0" u="none" strike="noStrike" cap="none" dirty="0" smtClean="0">
                <a:solidFill>
                  <a:schemeClr val="accent2"/>
                </a:solidFill>
                <a:latin typeface="Calibri"/>
                <a:ea typeface="Calibri"/>
                <a:cs typeface="Calibri"/>
                <a:sym typeface="Calibri"/>
              </a:rPr>
              <a:t>Possible feedback</a:t>
            </a:r>
            <a:endParaRPr sz="3600" b="0" i="0" u="none" strike="noStrike" cap="none" dirty="0">
              <a:solidFill>
                <a:srgbClr val="000000"/>
              </a:solidFill>
              <a:latin typeface="Arial"/>
              <a:ea typeface="Arial"/>
              <a:cs typeface="Arial"/>
              <a:sym typeface="Arial"/>
            </a:endParaRPr>
          </a:p>
        </p:txBody>
      </p:sp>
      <p:sp>
        <p:nvSpPr>
          <p:cNvPr id="2" name="Rectangle 1"/>
          <p:cNvSpPr/>
          <p:nvPr/>
        </p:nvSpPr>
        <p:spPr>
          <a:xfrm>
            <a:off x="8328248" y="6309320"/>
            <a:ext cx="3467616" cy="307777"/>
          </a:xfrm>
          <a:prstGeom prst="rect">
            <a:avLst/>
          </a:prstGeom>
        </p:spPr>
        <p:txBody>
          <a:bodyPr wrap="none">
            <a:spAutoFit/>
          </a:bodyPr>
          <a:lstStyle/>
          <a:p>
            <a:pPr lvl="0">
              <a:buSzPts val="1000"/>
            </a:pPr>
            <a:r>
              <a:rPr lang="en-GB" i="1" dirty="0">
                <a:latin typeface="Calibri"/>
                <a:ea typeface="Calibri"/>
                <a:cs typeface="Calibri"/>
                <a:sym typeface="Calibri"/>
              </a:rPr>
              <a:t>Developed by </a:t>
            </a:r>
            <a:r>
              <a:rPr lang="en-GB" i="1" dirty="0" err="1">
                <a:latin typeface="Calibri"/>
                <a:ea typeface="Calibri"/>
                <a:cs typeface="Calibri"/>
                <a:sym typeface="Calibri"/>
              </a:rPr>
              <a:t>Hajrulla</a:t>
            </a:r>
            <a:r>
              <a:rPr lang="en-GB" i="1" dirty="0">
                <a:latin typeface="Calibri"/>
                <a:ea typeface="Calibri"/>
                <a:cs typeface="Calibri"/>
                <a:sym typeface="Calibri"/>
              </a:rPr>
              <a:t> </a:t>
            </a:r>
            <a:r>
              <a:rPr lang="en-GB" i="1" dirty="0" err="1">
                <a:latin typeface="Calibri"/>
                <a:ea typeface="Calibri"/>
                <a:cs typeface="Calibri"/>
                <a:sym typeface="Calibri"/>
              </a:rPr>
              <a:t>Hajrullai</a:t>
            </a:r>
            <a:r>
              <a:rPr lang="en-GB" i="1" dirty="0">
                <a:latin typeface="Calibri"/>
                <a:ea typeface="Calibri"/>
                <a:cs typeface="Calibri"/>
                <a:sym typeface="Calibri"/>
              </a:rPr>
              <a:t> and </a:t>
            </a:r>
            <a:r>
              <a:rPr lang="en-GB" i="1" dirty="0" err="1">
                <a:latin typeface="Calibri"/>
                <a:ea typeface="Calibri"/>
                <a:cs typeface="Calibri"/>
                <a:sym typeface="Calibri"/>
              </a:rPr>
              <a:t>Veli</a:t>
            </a:r>
            <a:r>
              <a:rPr lang="en-GB" i="1" dirty="0">
                <a:latin typeface="Calibri"/>
                <a:ea typeface="Calibri"/>
                <a:cs typeface="Calibri"/>
                <a:sym typeface="Calibri"/>
              </a:rPr>
              <a:t> </a:t>
            </a:r>
            <a:r>
              <a:rPr lang="en-GB" i="1" dirty="0" err="1">
                <a:latin typeface="Calibri"/>
                <a:ea typeface="Calibri"/>
                <a:cs typeface="Calibri"/>
                <a:sym typeface="Calibri"/>
              </a:rPr>
              <a:t>Kreci</a:t>
            </a:r>
            <a:endParaRPr lang="en-GB" i="1"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9"/>
          <p:cNvSpPr txBox="1"/>
          <p:nvPr/>
        </p:nvSpPr>
        <p:spPr>
          <a:xfrm>
            <a:off x="0" y="1647353"/>
            <a:ext cx="11279171" cy="4339609"/>
          </a:xfrm>
          <a:prstGeom prst="rect">
            <a:avLst/>
          </a:prstGeom>
          <a:noFill/>
          <a:ln>
            <a:noFill/>
          </a:ln>
        </p:spPr>
        <p:txBody>
          <a:bodyPr spcFirstLastPara="1" wrap="square" lIns="91425" tIns="45700" rIns="91425" bIns="45700" anchor="t" anchorCtr="0">
            <a:spAutoFit/>
          </a:bodyPr>
          <a:lstStyle/>
          <a:p>
            <a:pPr marL="457200" marR="0" lvl="0" indent="-342900" algn="l" rtl="0">
              <a:lnSpc>
                <a:spcPct val="115000"/>
              </a:lnSpc>
              <a:spcBef>
                <a:spcPts val="0"/>
              </a:spcBef>
              <a:spcAft>
                <a:spcPts val="0"/>
              </a:spcAft>
              <a:buClr>
                <a:srgbClr val="000000"/>
              </a:buClr>
              <a:buSzPts val="2595"/>
              <a:buFont typeface="Arial"/>
              <a:buChar char="•"/>
            </a:pPr>
            <a:r>
              <a:rPr lang="en-US" sz="2400" b="0" i="0" u="none" strike="noStrike" cap="none" dirty="0">
                <a:solidFill>
                  <a:schemeClr val="dk1"/>
                </a:solidFill>
                <a:latin typeface="Calibri"/>
                <a:ea typeface="Calibri"/>
                <a:cs typeface="Calibri"/>
                <a:sym typeface="Calibri"/>
              </a:rPr>
              <a:t>General guidelines for academic </a:t>
            </a:r>
            <a:r>
              <a:rPr lang="en-US" sz="2400" b="0" i="0" u="none" strike="noStrike" cap="none" dirty="0" smtClean="0">
                <a:solidFill>
                  <a:schemeClr val="dk1"/>
                </a:solidFill>
                <a:latin typeface="Calibri"/>
                <a:ea typeface="Calibri"/>
                <a:cs typeface="Calibri"/>
                <a:sym typeface="Calibri"/>
              </a:rPr>
              <a:t>integrity:</a:t>
            </a:r>
          </a:p>
          <a:p>
            <a:pPr marL="114300" marR="0" lvl="0" algn="l" rtl="0">
              <a:lnSpc>
                <a:spcPct val="115000"/>
              </a:lnSpc>
              <a:spcBef>
                <a:spcPts val="0"/>
              </a:spcBef>
              <a:spcAft>
                <a:spcPts val="0"/>
              </a:spcAft>
              <a:buClr>
                <a:srgbClr val="000000"/>
              </a:buClr>
              <a:buSzPts val="2595"/>
            </a:pPr>
            <a:r>
              <a:rPr lang="en-US" sz="2400" b="0" i="0" u="sng" strike="noStrike" cap="none" dirty="0" smtClean="0">
                <a:solidFill>
                  <a:schemeClr val="accent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t>
            </a:r>
            <a:r>
              <a:rPr lang="en-US" sz="2400" b="0" i="0" u="sng" strike="noStrike" cap="none" dirty="0">
                <a:solidFill>
                  <a:schemeClr val="accent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://www.academicintegrity.eu/wp/guidelines/</a:t>
            </a:r>
            <a:r>
              <a:rPr lang="en-US" sz="2400" b="0" i="0" u="sng" strike="noStrike" cap="none" dirty="0">
                <a:solidFill>
                  <a:schemeClr val="accent1"/>
                </a:solidFill>
                <a:latin typeface="Calibri"/>
                <a:ea typeface="Calibri"/>
                <a:cs typeface="Calibri"/>
                <a:sym typeface="Calibri"/>
              </a:rPr>
              <a:t> </a:t>
            </a:r>
            <a:endParaRPr lang="en-US" sz="2400" b="0" i="0" u="sng" strike="noStrike" cap="none" dirty="0" smtClean="0">
              <a:solidFill>
                <a:schemeClr val="accent1"/>
              </a:solidFill>
              <a:latin typeface="Calibri"/>
              <a:ea typeface="Calibri"/>
              <a:cs typeface="Calibri"/>
              <a:sym typeface="Calibri"/>
            </a:endParaRPr>
          </a:p>
          <a:p>
            <a:pPr marL="457200" marR="0" lvl="0" indent="-342900" algn="l" rtl="0">
              <a:lnSpc>
                <a:spcPct val="115000"/>
              </a:lnSpc>
              <a:spcBef>
                <a:spcPts val="0"/>
              </a:spcBef>
              <a:spcAft>
                <a:spcPts val="0"/>
              </a:spcAft>
              <a:buClr>
                <a:srgbClr val="000000"/>
              </a:buClr>
              <a:buSzPts val="2595"/>
              <a:buFont typeface="Arial"/>
              <a:buChar char="•"/>
            </a:pPr>
            <a:endParaRPr lang="en-US" sz="2400" b="0" i="0" u="none" strike="noStrike" cap="none" dirty="0" smtClean="0">
              <a:solidFill>
                <a:schemeClr val="dk1"/>
              </a:solidFill>
              <a:latin typeface="Calibri"/>
              <a:ea typeface="Calibri"/>
              <a:cs typeface="Calibri"/>
              <a:sym typeface="Calibri"/>
              <a:hlinkClick r:id="rId4"/>
            </a:endParaRPr>
          </a:p>
          <a:p>
            <a:pPr marL="457200" lvl="0" indent="-342900">
              <a:lnSpc>
                <a:spcPct val="115000"/>
              </a:lnSpc>
              <a:buSzPts val="2595"/>
              <a:buFont typeface="Arial"/>
              <a:buChar char="•"/>
            </a:pPr>
            <a:r>
              <a:rPr lang="en-US" sz="2400" dirty="0">
                <a:solidFill>
                  <a:schemeClr val="dk1"/>
                </a:solidFill>
                <a:latin typeface="Calibri"/>
                <a:ea typeface="Calibri"/>
                <a:cs typeface="Calibri"/>
                <a:sym typeface="Calibri"/>
              </a:rPr>
              <a:t>The European Code of Conduct for Research </a:t>
            </a:r>
            <a:r>
              <a:rPr lang="en-US" sz="2400" dirty="0" smtClean="0">
                <a:solidFill>
                  <a:schemeClr val="dk1"/>
                </a:solidFill>
                <a:latin typeface="Calibri"/>
                <a:ea typeface="Calibri"/>
                <a:cs typeface="Calibri"/>
                <a:sym typeface="Calibri"/>
              </a:rPr>
              <a:t>Integrity</a:t>
            </a:r>
          </a:p>
          <a:p>
            <a:pPr marL="114300" lvl="0">
              <a:lnSpc>
                <a:spcPct val="115000"/>
              </a:lnSpc>
              <a:buSzPts val="2595"/>
            </a:pPr>
            <a:r>
              <a:rPr lang="en-US" sz="2400" b="0" i="0" u="none" strike="noStrike" cap="none" dirty="0" smtClean="0">
                <a:solidFill>
                  <a:schemeClr val="dk1"/>
                </a:solidFill>
                <a:latin typeface="Calibri"/>
                <a:ea typeface="Calibri"/>
                <a:cs typeface="Calibri"/>
                <a:sym typeface="Calibri"/>
                <a:hlinkClick r:id="rId4"/>
              </a:rPr>
              <a:t>https://www.allea.org/wp-content/uploads/2017/05/ALLEA-European-Code-of-Conduct-for-Research-Integrity-2017.pdf</a:t>
            </a:r>
            <a:endParaRPr lang="en-US" sz="2400" b="0" i="0" u="none" strike="noStrike" cap="none" dirty="0" smtClean="0">
              <a:solidFill>
                <a:schemeClr val="dk1"/>
              </a:solidFill>
              <a:latin typeface="Calibri"/>
              <a:ea typeface="Calibri"/>
              <a:cs typeface="Calibri"/>
              <a:sym typeface="Calibri"/>
            </a:endParaRPr>
          </a:p>
          <a:p>
            <a:pPr marL="114300" lvl="0">
              <a:lnSpc>
                <a:spcPct val="115000"/>
              </a:lnSpc>
              <a:buSzPts val="2595"/>
            </a:pPr>
            <a:endParaRPr lang="en-US" sz="2400" dirty="0">
              <a:solidFill>
                <a:schemeClr val="dk1"/>
              </a:solidFill>
              <a:latin typeface="Calibri"/>
              <a:ea typeface="Calibri"/>
              <a:cs typeface="Calibri"/>
              <a:sym typeface="Calibri"/>
            </a:endParaRPr>
          </a:p>
          <a:p>
            <a:pPr marL="457200" lvl="0" indent="-342900">
              <a:lnSpc>
                <a:spcPct val="115000"/>
              </a:lnSpc>
              <a:buSzPts val="2595"/>
              <a:buFont typeface="Arial" panose="020B0604020202020204" pitchFamily="34" charset="0"/>
              <a:buChar char="•"/>
            </a:pPr>
            <a:r>
              <a:rPr lang="en-GB" sz="2400" dirty="0">
                <a:latin typeface="Calibri" panose="020F0502020204030204" pitchFamily="34" charset="0"/>
                <a:cs typeface="Calibri" panose="020F0502020204030204" pitchFamily="34" charset="0"/>
              </a:rPr>
              <a:t>Guidelines for Research Ethics and Research Integrity in Citizen </a:t>
            </a:r>
            <a:r>
              <a:rPr lang="en-GB" sz="2400" dirty="0" smtClean="0">
                <a:latin typeface="Calibri" panose="020F0502020204030204" pitchFamily="34" charset="0"/>
                <a:cs typeface="Calibri" panose="020F0502020204030204" pitchFamily="34" charset="0"/>
              </a:rPr>
              <a:t>Science</a:t>
            </a:r>
          </a:p>
          <a:p>
            <a:pPr marL="114300" marR="0" lvl="0" algn="l" rtl="0">
              <a:lnSpc>
                <a:spcPct val="115000"/>
              </a:lnSpc>
              <a:spcBef>
                <a:spcPts val="0"/>
              </a:spcBef>
              <a:spcAft>
                <a:spcPts val="0"/>
              </a:spcAft>
              <a:buClr>
                <a:srgbClr val="000000"/>
              </a:buClr>
              <a:buSzPts val="2595"/>
            </a:pPr>
            <a:r>
              <a:rPr lang="en-GB" sz="2400" dirty="0" smtClean="0">
                <a:solidFill>
                  <a:schemeClr val="dk1"/>
                </a:solidFill>
                <a:latin typeface="Calibri"/>
                <a:ea typeface="Calibri"/>
                <a:cs typeface="Calibri"/>
                <a:sym typeface="Calibri"/>
                <a:hlinkClick r:id="rId5" action="ppaction://hlinkfile"/>
              </a:rPr>
              <a:t>Guidelines for Research Ethics and Research Integrity in Citizen Science</a:t>
            </a:r>
            <a:endParaRPr lang="en-US" sz="2400" dirty="0" smtClean="0">
              <a:solidFill>
                <a:schemeClr val="dk1"/>
              </a:solidFill>
              <a:latin typeface="Calibri"/>
              <a:ea typeface="Calibri"/>
              <a:cs typeface="Calibri"/>
              <a:sym typeface="Calibri"/>
            </a:endParaRPr>
          </a:p>
          <a:p>
            <a:pPr marL="114300" marR="0" lvl="0" algn="l" rtl="0">
              <a:lnSpc>
                <a:spcPct val="115000"/>
              </a:lnSpc>
              <a:spcBef>
                <a:spcPts val="0"/>
              </a:spcBef>
              <a:spcAft>
                <a:spcPts val="0"/>
              </a:spcAft>
              <a:buClr>
                <a:srgbClr val="000000"/>
              </a:buClr>
              <a:buSzPts val="2595"/>
            </a:pPr>
            <a:endParaRPr lang="en-US" sz="2400" b="0" i="0" u="none" strike="noStrike" cap="none" dirty="0" smtClean="0">
              <a:solidFill>
                <a:schemeClr val="dk1"/>
              </a:solidFill>
              <a:latin typeface="Calibri"/>
              <a:ea typeface="Calibri"/>
              <a:cs typeface="Calibri"/>
              <a:sym typeface="Calibri"/>
            </a:endParaRPr>
          </a:p>
        </p:txBody>
      </p:sp>
      <p:sp>
        <p:nvSpPr>
          <p:cNvPr id="291" name="Google Shape;291;p59"/>
          <p:cNvSpPr txBox="1"/>
          <p:nvPr/>
        </p:nvSpPr>
        <p:spPr>
          <a:xfrm>
            <a:off x="195018" y="399052"/>
            <a:ext cx="8468216" cy="993775"/>
          </a:xfrm>
          <a:prstGeom prst="rect">
            <a:avLst/>
          </a:prstGeom>
          <a:noFill/>
          <a:ln>
            <a:noFill/>
          </a:ln>
        </p:spPr>
        <p:txBody>
          <a:bodyPr spcFirstLastPara="1" wrap="square" lIns="68550" tIns="34275" rIns="68550" bIns="34275" anchor="ctr" anchorCtr="0">
            <a:normAutofit fontScale="85000" lnSpcReduction="10000"/>
          </a:bodyPr>
          <a:lstStyle/>
          <a:p>
            <a:pPr marL="0" marR="0" lvl="0" indent="0" algn="l" rtl="0">
              <a:lnSpc>
                <a:spcPct val="100000"/>
              </a:lnSpc>
              <a:spcBef>
                <a:spcPts val="0"/>
              </a:spcBef>
              <a:spcAft>
                <a:spcPts val="0"/>
              </a:spcAft>
              <a:buClr>
                <a:schemeClr val="dk1"/>
              </a:buClr>
              <a:buSzPts val="2800"/>
              <a:buFont typeface="Arial"/>
              <a:buNone/>
            </a:pPr>
            <a:r>
              <a:rPr lang="en-US" sz="3200" b="1" i="0" u="none" strike="noStrike" cap="none" dirty="0">
                <a:solidFill>
                  <a:schemeClr val="accent2"/>
                </a:solidFill>
                <a:latin typeface="Calibri"/>
                <a:ea typeface="Calibri"/>
                <a:cs typeface="Calibri"/>
                <a:sym typeface="Calibri"/>
              </a:rPr>
              <a:t>Useful resources to learn more about how to deal with situations of </a:t>
            </a:r>
            <a:r>
              <a:rPr lang="en-US" sz="3200" b="1" dirty="0" smtClean="0">
                <a:solidFill>
                  <a:schemeClr val="accent2"/>
                </a:solidFill>
                <a:latin typeface="Calibri"/>
                <a:ea typeface="Calibri"/>
                <a:cs typeface="Calibri"/>
                <a:sym typeface="Calibri"/>
              </a:rPr>
              <a:t>falsification, fabrication, plagiarism. </a:t>
            </a:r>
            <a:endParaRPr sz="4400" b="0" i="0" u="none" strike="noStrike" cap="none" dirty="0">
              <a:solidFill>
                <a:schemeClr val="accent2"/>
              </a:solidFill>
              <a:latin typeface="Calibri"/>
              <a:ea typeface="Calibri"/>
              <a:cs typeface="Calibri"/>
              <a:sym typeface="Calibri"/>
            </a:endParaRPr>
          </a:p>
        </p:txBody>
      </p:sp>
      <p:sp>
        <p:nvSpPr>
          <p:cNvPr id="2" name="Rectangle 1"/>
          <p:cNvSpPr/>
          <p:nvPr/>
        </p:nvSpPr>
        <p:spPr>
          <a:xfrm>
            <a:off x="8544272" y="6381328"/>
            <a:ext cx="3467616" cy="307777"/>
          </a:xfrm>
          <a:prstGeom prst="rect">
            <a:avLst/>
          </a:prstGeom>
        </p:spPr>
        <p:txBody>
          <a:bodyPr wrap="none">
            <a:spAutoFit/>
          </a:bodyPr>
          <a:lstStyle/>
          <a:p>
            <a:pPr lvl="0">
              <a:buSzPts val="1000"/>
            </a:pPr>
            <a:r>
              <a:rPr lang="en-GB" i="1" dirty="0">
                <a:latin typeface="Calibri"/>
                <a:ea typeface="Calibri"/>
                <a:cs typeface="Calibri"/>
                <a:sym typeface="Calibri"/>
              </a:rPr>
              <a:t>Developed by </a:t>
            </a:r>
            <a:r>
              <a:rPr lang="en-GB" i="1" dirty="0" err="1">
                <a:latin typeface="Calibri"/>
                <a:ea typeface="Calibri"/>
                <a:cs typeface="Calibri"/>
                <a:sym typeface="Calibri"/>
              </a:rPr>
              <a:t>Hajrulla</a:t>
            </a:r>
            <a:r>
              <a:rPr lang="en-GB" i="1" dirty="0">
                <a:latin typeface="Calibri"/>
                <a:ea typeface="Calibri"/>
                <a:cs typeface="Calibri"/>
                <a:sym typeface="Calibri"/>
              </a:rPr>
              <a:t> </a:t>
            </a:r>
            <a:r>
              <a:rPr lang="en-GB" i="1" dirty="0" err="1">
                <a:latin typeface="Calibri"/>
                <a:ea typeface="Calibri"/>
                <a:cs typeface="Calibri"/>
                <a:sym typeface="Calibri"/>
              </a:rPr>
              <a:t>Hajrullai</a:t>
            </a:r>
            <a:r>
              <a:rPr lang="en-GB" i="1" dirty="0">
                <a:latin typeface="Calibri"/>
                <a:ea typeface="Calibri"/>
                <a:cs typeface="Calibri"/>
                <a:sym typeface="Calibri"/>
              </a:rPr>
              <a:t> and </a:t>
            </a:r>
            <a:r>
              <a:rPr lang="en-GB" i="1" dirty="0" err="1">
                <a:latin typeface="Calibri"/>
                <a:ea typeface="Calibri"/>
                <a:cs typeface="Calibri"/>
                <a:sym typeface="Calibri"/>
              </a:rPr>
              <a:t>Veli</a:t>
            </a:r>
            <a:r>
              <a:rPr lang="en-GB" i="1" dirty="0">
                <a:latin typeface="Calibri"/>
                <a:ea typeface="Calibri"/>
                <a:cs typeface="Calibri"/>
                <a:sym typeface="Calibri"/>
              </a:rPr>
              <a:t> </a:t>
            </a:r>
            <a:r>
              <a:rPr lang="en-GB" i="1" dirty="0" err="1">
                <a:latin typeface="Calibri"/>
                <a:ea typeface="Calibri"/>
                <a:cs typeface="Calibri"/>
                <a:sym typeface="Calibri"/>
              </a:rPr>
              <a:t>Kreci</a:t>
            </a:r>
            <a:endParaRPr lang="en-GB" i="1"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60"/>
          <p:cNvSpPr txBox="1"/>
          <p:nvPr/>
        </p:nvSpPr>
        <p:spPr>
          <a:xfrm>
            <a:off x="1835700" y="3630263"/>
            <a:ext cx="8520600" cy="84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200" b="1" i="0" u="sng" strike="noStrike" cap="none">
                <a:solidFill>
                  <a:schemeClr val="accent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http://www.academicintegrity.eu/wp/bridge/</a:t>
            </a:r>
            <a:r>
              <a:rPr lang="en-US" sz="3200" b="1" i="0" u="none" strike="noStrike" cap="none">
                <a:solidFill>
                  <a:schemeClr val="accent1"/>
                </a:solidFill>
                <a:latin typeface="Calibri"/>
                <a:ea typeface="Calibri"/>
                <a:cs typeface="Calibri"/>
                <a:sym typeface="Calibri"/>
              </a:rPr>
              <a:t> </a:t>
            </a:r>
            <a:br>
              <a:rPr lang="en-US" sz="3200" b="1" i="0" u="none" strike="noStrike" cap="none">
                <a:solidFill>
                  <a:schemeClr val="accent1"/>
                </a:solidFill>
                <a:latin typeface="Calibri"/>
                <a:ea typeface="Calibri"/>
                <a:cs typeface="Calibri"/>
                <a:sym typeface="Calibri"/>
              </a:rPr>
            </a:br>
            <a:r>
              <a:rPr lang="en-US" sz="3200" b="1" i="0" u="sng" strike="noStrike" cap="none">
                <a:solidFill>
                  <a:schemeClr val="accent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https://twitter.com/projectbridge_</a:t>
            </a:r>
            <a:r>
              <a:rPr lang="en-US" sz="3200" b="1" i="0" u="none" strike="noStrike" cap="none">
                <a:solidFill>
                  <a:schemeClr val="accent1"/>
                </a:solidFill>
                <a:latin typeface="Calibri"/>
                <a:ea typeface="Calibri"/>
                <a:cs typeface="Calibri"/>
                <a:sym typeface="Calibri"/>
              </a:rPr>
              <a:t> </a:t>
            </a:r>
            <a:br>
              <a:rPr lang="en-US" sz="3200" b="1" i="0" u="none" strike="noStrike" cap="none">
                <a:solidFill>
                  <a:schemeClr val="accent1"/>
                </a:solidFill>
                <a:latin typeface="Calibri"/>
                <a:ea typeface="Calibri"/>
                <a:cs typeface="Calibri"/>
                <a:sym typeface="Calibri"/>
              </a:rPr>
            </a:br>
            <a:r>
              <a:rPr lang="en-US" sz="3200" b="1" i="0" u="sng" strike="noStrike" cap="none">
                <a:solidFill>
                  <a:schemeClr val="accent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https://www.facebook.com/infobridgeproject</a:t>
            </a:r>
            <a:r>
              <a:rPr lang="en-US" sz="3200" b="1" i="0" u="none" strike="noStrike" cap="none">
                <a:solidFill>
                  <a:schemeClr val="accent1"/>
                </a:solidFill>
                <a:latin typeface="Calibri"/>
                <a:ea typeface="Calibri"/>
                <a:cs typeface="Calibri"/>
                <a:sym typeface="Calibri"/>
              </a:rPr>
              <a:t> </a:t>
            </a:r>
            <a:r>
              <a:rPr lang="en-US" sz="2400" b="1" i="0" u="none" strike="noStrike" cap="none">
                <a:solidFill>
                  <a:schemeClr val="accent1"/>
                </a:solidFill>
                <a:latin typeface="Arial"/>
                <a:ea typeface="Arial"/>
                <a:cs typeface="Arial"/>
                <a:sym typeface="Arial"/>
              </a:rPr>
              <a:t/>
            </a:r>
            <a:br>
              <a:rPr lang="en-US" sz="2400" b="1" i="0" u="none" strike="noStrike" cap="none">
                <a:solidFill>
                  <a:schemeClr val="accent1"/>
                </a:solidFill>
                <a:latin typeface="Arial"/>
                <a:ea typeface="Arial"/>
                <a:cs typeface="Arial"/>
                <a:sym typeface="Arial"/>
              </a:rPr>
            </a:br>
            <a:r>
              <a:rPr lang="en-US" sz="2400" b="1" i="0" u="none" strike="noStrike" cap="none">
                <a:solidFill>
                  <a:schemeClr val="accent1"/>
                </a:solidFill>
                <a:latin typeface="Arial"/>
                <a:ea typeface="Arial"/>
                <a:cs typeface="Arial"/>
                <a:sym typeface="Arial"/>
              </a:rPr>
              <a:t/>
            </a:r>
            <a:br>
              <a:rPr lang="en-US" sz="2400" b="1" i="0" u="none" strike="noStrike" cap="none">
                <a:solidFill>
                  <a:schemeClr val="accent1"/>
                </a:solidFill>
                <a:latin typeface="Arial"/>
                <a:ea typeface="Arial"/>
                <a:cs typeface="Arial"/>
                <a:sym typeface="Arial"/>
              </a:rPr>
            </a:br>
            <a:endParaRPr sz="2400" b="1" i="0" u="none" strike="noStrike" cap="none">
              <a:solidFill>
                <a:schemeClr val="accent1"/>
              </a:solidFill>
              <a:latin typeface="Arial"/>
              <a:ea typeface="Arial"/>
              <a:cs typeface="Arial"/>
              <a:sym typeface="Arial"/>
            </a:endParaRPr>
          </a:p>
        </p:txBody>
      </p:sp>
      <p:sp>
        <p:nvSpPr>
          <p:cNvPr id="297" name="Google Shape;297;p60"/>
          <p:cNvSpPr txBox="1"/>
          <p:nvPr/>
        </p:nvSpPr>
        <p:spPr>
          <a:xfrm>
            <a:off x="2795439" y="4375905"/>
            <a:ext cx="686703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sng" strike="noStrike" cap="none">
                <a:solidFill>
                  <a:schemeClr val="accent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bridgeinfo@academicintegrity.eu</a:t>
            </a:r>
            <a:endParaRPr sz="3200" b="1" i="0" u="none" strike="noStrike" cap="none">
              <a:solidFill>
                <a:schemeClr val="accent1"/>
              </a:solidFill>
              <a:latin typeface="Calibri"/>
              <a:ea typeface="Calibri"/>
              <a:cs typeface="Calibri"/>
              <a:sym typeface="Calibri"/>
            </a:endParaRPr>
          </a:p>
        </p:txBody>
      </p:sp>
      <p:sp>
        <p:nvSpPr>
          <p:cNvPr id="298" name="Google Shape;298;p60"/>
          <p:cNvSpPr txBox="1"/>
          <p:nvPr/>
        </p:nvSpPr>
        <p:spPr>
          <a:xfrm>
            <a:off x="3046429" y="1852413"/>
            <a:ext cx="6099142" cy="754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300"/>
              <a:buFont typeface="Arial"/>
              <a:buNone/>
            </a:pPr>
            <a:r>
              <a:rPr lang="en-US" sz="4300" b="0" i="0" u="none" strike="noStrike" cap="none">
                <a:solidFill>
                  <a:srgbClr val="FFC000"/>
                </a:solidFill>
                <a:latin typeface="Calibri"/>
                <a:ea typeface="Calibri"/>
                <a:cs typeface="Calibri"/>
                <a:sym typeface="Calibri"/>
              </a:rPr>
              <a:t>THANK YOU</a:t>
            </a:r>
            <a:endParaRPr sz="1400" b="0" i="0" u="none" strike="noStrike" cap="none">
              <a:solidFill>
                <a:srgbClr val="000000"/>
              </a:solidFill>
              <a:latin typeface="Arial"/>
              <a:ea typeface="Arial"/>
              <a:cs typeface="Arial"/>
              <a:sym typeface="Arial"/>
            </a:endParaRPr>
          </a:p>
        </p:txBody>
      </p:sp>
      <p:sp>
        <p:nvSpPr>
          <p:cNvPr id="2" name="Rectangle 1"/>
          <p:cNvSpPr/>
          <p:nvPr/>
        </p:nvSpPr>
        <p:spPr>
          <a:xfrm>
            <a:off x="8184232" y="6381328"/>
            <a:ext cx="3467616" cy="307777"/>
          </a:xfrm>
          <a:prstGeom prst="rect">
            <a:avLst/>
          </a:prstGeom>
        </p:spPr>
        <p:txBody>
          <a:bodyPr wrap="none">
            <a:spAutoFit/>
          </a:bodyPr>
          <a:lstStyle/>
          <a:p>
            <a:pPr lvl="0">
              <a:buSzPts val="1000"/>
            </a:pPr>
            <a:r>
              <a:rPr lang="en-GB" i="1" dirty="0">
                <a:latin typeface="Calibri"/>
                <a:ea typeface="Calibri"/>
                <a:cs typeface="Calibri"/>
                <a:sym typeface="Calibri"/>
              </a:rPr>
              <a:t>Developed by </a:t>
            </a:r>
            <a:r>
              <a:rPr lang="en-GB" i="1" dirty="0" err="1">
                <a:latin typeface="Calibri"/>
                <a:ea typeface="Calibri"/>
                <a:cs typeface="Calibri"/>
                <a:sym typeface="Calibri"/>
              </a:rPr>
              <a:t>Hajrulla</a:t>
            </a:r>
            <a:r>
              <a:rPr lang="en-GB" i="1" dirty="0">
                <a:latin typeface="Calibri"/>
                <a:ea typeface="Calibri"/>
                <a:cs typeface="Calibri"/>
                <a:sym typeface="Calibri"/>
              </a:rPr>
              <a:t> </a:t>
            </a:r>
            <a:r>
              <a:rPr lang="en-GB" i="1" dirty="0" err="1">
                <a:latin typeface="Calibri"/>
                <a:ea typeface="Calibri"/>
                <a:cs typeface="Calibri"/>
                <a:sym typeface="Calibri"/>
              </a:rPr>
              <a:t>Hajrullai</a:t>
            </a:r>
            <a:r>
              <a:rPr lang="en-GB" i="1" dirty="0">
                <a:latin typeface="Calibri"/>
                <a:ea typeface="Calibri"/>
                <a:cs typeface="Calibri"/>
                <a:sym typeface="Calibri"/>
              </a:rPr>
              <a:t> and </a:t>
            </a:r>
            <a:r>
              <a:rPr lang="en-GB" i="1" dirty="0" err="1">
                <a:latin typeface="Calibri"/>
                <a:ea typeface="Calibri"/>
                <a:cs typeface="Calibri"/>
                <a:sym typeface="Calibri"/>
              </a:rPr>
              <a:t>Veli</a:t>
            </a:r>
            <a:r>
              <a:rPr lang="en-GB" i="1" dirty="0">
                <a:latin typeface="Calibri"/>
                <a:ea typeface="Calibri"/>
                <a:cs typeface="Calibri"/>
                <a:sym typeface="Calibri"/>
              </a:rPr>
              <a:t> </a:t>
            </a:r>
            <a:r>
              <a:rPr lang="en-GB" i="1" dirty="0" err="1">
                <a:latin typeface="Calibri"/>
                <a:ea typeface="Calibri"/>
                <a:cs typeface="Calibri"/>
                <a:sym typeface="Calibri"/>
              </a:rPr>
              <a:t>Kreci</a:t>
            </a:r>
            <a:endParaRPr lang="en-GB" i="1" dirty="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240990" y="648806"/>
            <a:ext cx="8797760" cy="1082257"/>
          </a:xfrm>
          <a:prstGeom prst="rect">
            <a:avLst/>
          </a:prstGeom>
          <a:noFill/>
          <a:ln>
            <a:noFill/>
          </a:ln>
        </p:spPr>
        <p:txBody>
          <a:bodyPr spcFirstLastPara="1" wrap="square" lIns="91425" tIns="91425" rIns="91425" bIns="91425" anchor="b" anchorCtr="0">
            <a:noAutofit/>
          </a:bodyPr>
          <a:lstStyle/>
          <a:p>
            <a:pPr lvl="0">
              <a:lnSpc>
                <a:spcPct val="100000"/>
              </a:lnSpc>
              <a:buSzPts val="2667"/>
            </a:pPr>
            <a:r>
              <a:rPr lang="en-GB" sz="3600" b="1" dirty="0"/>
              <a:t>Role play  on FFP </a:t>
            </a:r>
            <a:r>
              <a:rPr lang="en-GB" sz="3600" b="1" dirty="0" smtClean="0"/>
              <a:t/>
            </a:r>
            <a:br>
              <a:rPr lang="en-GB" sz="3600" b="1" dirty="0" smtClean="0"/>
            </a:br>
            <a:r>
              <a:rPr lang="en-GB" sz="3600" b="1" dirty="0" smtClean="0"/>
              <a:t>(</a:t>
            </a:r>
            <a:r>
              <a:rPr lang="en-GB" sz="3600" b="1" dirty="0"/>
              <a:t>Fabrication Falsification Plagiarism) </a:t>
            </a:r>
            <a:endParaRPr sz="3600" dirty="0">
              <a:solidFill>
                <a:srgbClr val="EF8600"/>
              </a:solidFill>
              <a:latin typeface="Calibri"/>
              <a:ea typeface="Calibri"/>
              <a:cs typeface="Calibri"/>
              <a:sym typeface="Calibri"/>
            </a:endParaRPr>
          </a:p>
        </p:txBody>
      </p:sp>
      <p:sp>
        <p:nvSpPr>
          <p:cNvPr id="102" name="Google Shape;102;p1"/>
          <p:cNvSpPr txBox="1"/>
          <p:nvPr/>
        </p:nvSpPr>
        <p:spPr>
          <a:xfrm>
            <a:off x="814016" y="1910641"/>
            <a:ext cx="10585176" cy="4278054"/>
          </a:xfrm>
          <a:prstGeom prst="rect">
            <a:avLst/>
          </a:prstGeom>
          <a:solidFill>
            <a:srgbClr val="FFFFFF"/>
          </a:solidFill>
          <a:ln w="25400" cap="flat" cmpd="sng">
            <a:solidFill>
              <a:srgbClr val="FFAB40"/>
            </a:solidFill>
            <a:prstDash val="solid"/>
            <a:round/>
            <a:headEnd type="none" w="sm" len="sm"/>
            <a:tailEnd type="none" w="sm" len="sm"/>
          </a:ln>
        </p:spPr>
        <p:txBody>
          <a:bodyPr spcFirstLastPara="1" wrap="square" lIns="91425" tIns="45700" rIns="91425" bIns="45700" anchor="t" anchorCtr="0">
            <a:spAutoFit/>
          </a:bodyPr>
          <a:lstStyle/>
          <a:p>
            <a:r>
              <a:rPr lang="en-GB" sz="1800" b="1" dirty="0"/>
              <a:t>Targeted audience</a:t>
            </a:r>
            <a:endParaRPr lang="en-GB" sz="1800" dirty="0"/>
          </a:p>
          <a:p>
            <a:r>
              <a:rPr lang="en-GB" sz="1800" dirty="0"/>
              <a:t>Master students, PhD students, and their supervisors.</a:t>
            </a:r>
          </a:p>
          <a:p>
            <a:r>
              <a:rPr lang="en-GB" sz="1800" b="1" dirty="0"/>
              <a:t>Game Design/Instructions</a:t>
            </a:r>
            <a:endParaRPr lang="en-GB" sz="1800" dirty="0"/>
          </a:p>
          <a:p>
            <a:r>
              <a:rPr lang="en-GB" sz="1800" dirty="0"/>
              <a:t>This is a role-playing game where each of the participants takes one role.</a:t>
            </a:r>
          </a:p>
          <a:p>
            <a:r>
              <a:rPr lang="en-GB" sz="1800" dirty="0"/>
              <a:t>Number of participants: 5</a:t>
            </a:r>
          </a:p>
          <a:p>
            <a:r>
              <a:rPr lang="en-GB" sz="1800" dirty="0"/>
              <a:t>Estimated time: </a:t>
            </a:r>
            <a:r>
              <a:rPr lang="en-GB" sz="1800" dirty="0" smtClean="0"/>
              <a:t>1h</a:t>
            </a:r>
          </a:p>
          <a:p>
            <a:endParaRPr lang="en-GB" sz="1800" dirty="0"/>
          </a:p>
          <a:p>
            <a:r>
              <a:rPr lang="en-GB" sz="1800" dirty="0"/>
              <a:t>Read your role and prepare yourself for the meeting by reading the recommendations from </a:t>
            </a:r>
            <a:r>
              <a:rPr lang="en-GB" sz="1800" u="sng" dirty="0">
                <a:hlinkClick r:id="rId3"/>
              </a:rPr>
              <a:t>The Fundamental Values of Academic Integrity</a:t>
            </a:r>
            <a:r>
              <a:rPr lang="en-GB" sz="1800" dirty="0"/>
              <a:t> </a:t>
            </a:r>
            <a:r>
              <a:rPr lang="en-GB" sz="1800"/>
              <a:t>and </a:t>
            </a:r>
            <a:endParaRPr lang="en-GB" sz="1800" smtClean="0"/>
          </a:p>
          <a:p>
            <a:r>
              <a:rPr lang="en-GB" sz="1800" smtClean="0"/>
              <a:t>The </a:t>
            </a:r>
            <a:r>
              <a:rPr lang="en-GB" sz="1800" dirty="0"/>
              <a:t>principles from </a:t>
            </a:r>
            <a:r>
              <a:rPr lang="en-GB" sz="1800" u="sng" dirty="0">
                <a:hlinkClick r:id="rId4"/>
              </a:rPr>
              <a:t>The European Code of Conduct for Research Integrity</a:t>
            </a:r>
            <a:r>
              <a:rPr lang="en-GB" sz="1800" dirty="0"/>
              <a:t>   (15 min</a:t>
            </a:r>
            <a:r>
              <a:rPr lang="en-GB" sz="1800" dirty="0" smtClean="0"/>
              <a:t>)</a:t>
            </a:r>
          </a:p>
          <a:p>
            <a:endParaRPr lang="en-GB" sz="1800" dirty="0"/>
          </a:p>
          <a:p>
            <a:r>
              <a:rPr lang="en-GB" sz="1800" dirty="0"/>
              <a:t>Role-play (25 min</a:t>
            </a:r>
            <a:r>
              <a:rPr lang="en-GB" sz="1800" dirty="0" smtClean="0"/>
              <a:t>)</a:t>
            </a:r>
          </a:p>
          <a:p>
            <a:endParaRPr lang="en-GB" sz="1800" dirty="0"/>
          </a:p>
          <a:p>
            <a:r>
              <a:rPr lang="en-GB" sz="1800" dirty="0"/>
              <a:t>Follow-up discussion (20 min) </a:t>
            </a:r>
            <a:r>
              <a:rPr lang="en-GB" sz="2000" dirty="0"/>
              <a:t/>
            </a:r>
            <a:br>
              <a:rPr lang="en-GB" sz="2000" dirty="0"/>
            </a:br>
            <a:endParaRPr lang="en-GB" sz="2000" dirty="0"/>
          </a:p>
        </p:txBody>
      </p:sp>
      <p:sp>
        <p:nvSpPr>
          <p:cNvPr id="103" name="Google Shape;103;p1"/>
          <p:cNvSpPr txBox="1"/>
          <p:nvPr/>
        </p:nvSpPr>
        <p:spPr>
          <a:xfrm>
            <a:off x="6819830" y="6311805"/>
            <a:ext cx="5842200"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400" b="0" i="1" u="none" strike="noStrike" cap="none" dirty="0">
                <a:solidFill>
                  <a:srgbClr val="000000"/>
                </a:solidFill>
                <a:latin typeface="Calibri"/>
                <a:ea typeface="Calibri"/>
                <a:cs typeface="Calibri"/>
                <a:sym typeface="Calibri"/>
              </a:rPr>
              <a:t>Developed by </a:t>
            </a:r>
            <a:r>
              <a:rPr lang="en-US" i="1" dirty="0" err="1" smtClean="0">
                <a:latin typeface="Calibri"/>
                <a:ea typeface="Calibri"/>
                <a:cs typeface="Calibri"/>
                <a:sym typeface="Calibri"/>
              </a:rPr>
              <a:t>Hajrulla</a:t>
            </a:r>
            <a:r>
              <a:rPr lang="en-US" i="1" dirty="0" smtClean="0">
                <a:latin typeface="Calibri"/>
                <a:ea typeface="Calibri"/>
                <a:cs typeface="Calibri"/>
                <a:sym typeface="Calibri"/>
              </a:rPr>
              <a:t> </a:t>
            </a:r>
            <a:r>
              <a:rPr lang="en-US" i="1" dirty="0" err="1" smtClean="0">
                <a:latin typeface="Calibri"/>
                <a:ea typeface="Calibri"/>
                <a:cs typeface="Calibri"/>
                <a:sym typeface="Calibri"/>
              </a:rPr>
              <a:t>Hajrullai</a:t>
            </a:r>
            <a:r>
              <a:rPr lang="en-US" i="1" dirty="0" smtClean="0">
                <a:latin typeface="Calibri"/>
                <a:ea typeface="Calibri"/>
                <a:cs typeface="Calibri"/>
                <a:sym typeface="Calibri"/>
              </a:rPr>
              <a:t> and </a:t>
            </a:r>
            <a:r>
              <a:rPr lang="en-US" i="1" dirty="0" err="1" smtClean="0">
                <a:latin typeface="Calibri"/>
                <a:ea typeface="Calibri"/>
                <a:cs typeface="Calibri"/>
                <a:sym typeface="Calibri"/>
              </a:rPr>
              <a:t>Veli</a:t>
            </a:r>
            <a:r>
              <a:rPr lang="en-US" i="1" dirty="0" smtClean="0">
                <a:latin typeface="Calibri"/>
                <a:ea typeface="Calibri"/>
                <a:cs typeface="Calibri"/>
                <a:sym typeface="Calibri"/>
              </a:rPr>
              <a:t> </a:t>
            </a:r>
            <a:r>
              <a:rPr lang="en-US" i="1" dirty="0" err="1" smtClean="0">
                <a:latin typeface="Calibri"/>
                <a:ea typeface="Calibri"/>
                <a:cs typeface="Calibri"/>
                <a:sym typeface="Calibri"/>
              </a:rPr>
              <a:t>Kreci</a:t>
            </a:r>
            <a:endParaRPr sz="1400" b="0" i="1"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22447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240990" y="648806"/>
            <a:ext cx="8797760" cy="1082257"/>
          </a:xfrm>
          <a:prstGeom prst="rect">
            <a:avLst/>
          </a:prstGeom>
          <a:noFill/>
          <a:ln>
            <a:noFill/>
          </a:ln>
        </p:spPr>
        <p:txBody>
          <a:bodyPr spcFirstLastPara="1" wrap="square" lIns="91425" tIns="91425" rIns="91425" bIns="91425" anchor="b" anchorCtr="0">
            <a:noAutofit/>
          </a:bodyPr>
          <a:lstStyle/>
          <a:p>
            <a:pPr lvl="0">
              <a:lnSpc>
                <a:spcPct val="100000"/>
              </a:lnSpc>
              <a:buSzPts val="2667"/>
            </a:pPr>
            <a:r>
              <a:rPr lang="en-GB" sz="3600" b="1" dirty="0"/>
              <a:t>Role play  on FFP </a:t>
            </a:r>
            <a:r>
              <a:rPr lang="en-GB" sz="3600" b="1" dirty="0" smtClean="0"/>
              <a:t/>
            </a:r>
            <a:br>
              <a:rPr lang="en-GB" sz="3600" b="1" dirty="0" smtClean="0"/>
            </a:br>
            <a:r>
              <a:rPr lang="en-GB" sz="3600" b="1" dirty="0" smtClean="0"/>
              <a:t>(</a:t>
            </a:r>
            <a:r>
              <a:rPr lang="en-GB" sz="3600" b="1" dirty="0"/>
              <a:t>Fabrication Falsification Plagiarism) </a:t>
            </a:r>
            <a:endParaRPr sz="3600" dirty="0">
              <a:solidFill>
                <a:srgbClr val="EF8600"/>
              </a:solidFill>
              <a:latin typeface="Calibri"/>
              <a:ea typeface="Calibri"/>
              <a:cs typeface="Calibri"/>
              <a:sym typeface="Calibri"/>
            </a:endParaRPr>
          </a:p>
        </p:txBody>
      </p:sp>
      <p:sp>
        <p:nvSpPr>
          <p:cNvPr id="102" name="Google Shape;102;p1"/>
          <p:cNvSpPr txBox="1"/>
          <p:nvPr/>
        </p:nvSpPr>
        <p:spPr>
          <a:xfrm>
            <a:off x="814099" y="2276872"/>
            <a:ext cx="10585176" cy="3662501"/>
          </a:xfrm>
          <a:prstGeom prst="rect">
            <a:avLst/>
          </a:prstGeom>
          <a:solidFill>
            <a:srgbClr val="FFFFFF"/>
          </a:solidFill>
          <a:ln w="25400" cap="flat" cmpd="sng">
            <a:solidFill>
              <a:srgbClr val="FFAB40"/>
            </a:solidFill>
            <a:prstDash val="solid"/>
            <a:round/>
            <a:headEnd type="none" w="sm" len="sm"/>
            <a:tailEnd type="none" w="sm" len="sm"/>
          </a:ln>
        </p:spPr>
        <p:txBody>
          <a:bodyPr spcFirstLastPara="1" wrap="square" lIns="91425" tIns="45700" rIns="91425" bIns="45700" anchor="t" anchorCtr="0">
            <a:spAutoFit/>
          </a:bodyPr>
          <a:lstStyle/>
          <a:p>
            <a:pPr algn="ctr"/>
            <a:r>
              <a:rPr lang="en-GB" sz="3200" b="1" dirty="0"/>
              <a:t>Synopsis </a:t>
            </a:r>
            <a:endParaRPr lang="en-GB" sz="3200" dirty="0"/>
          </a:p>
          <a:p>
            <a:pPr algn="ctr"/>
            <a:r>
              <a:rPr lang="en-GB" sz="2400" dirty="0"/>
              <a:t>The scene takes place at a university where the supervisor has noticed inconsistencies in the data reporting by the citizen scientists and by the PhD student in his/her thesis. The supervisor has addressed his/her concern in an informal discussion with the student, however, the student has decided to ignore these concerns and continue with the data analysis of his thesis.</a:t>
            </a:r>
          </a:p>
          <a:p>
            <a:pPr algn="ctr"/>
            <a:r>
              <a:rPr lang="en-GB" sz="2000" dirty="0"/>
              <a:t>The supervisor has decided to address this issue with all relevant parties within the institution. This is a meeting between all the concerned parties.</a:t>
            </a:r>
          </a:p>
          <a:p>
            <a:pPr algn="ctr"/>
            <a:r>
              <a:rPr lang="en-GB" sz="2000" dirty="0"/>
              <a:t/>
            </a:r>
            <a:br>
              <a:rPr lang="en-GB" sz="2000" dirty="0"/>
            </a:br>
            <a:endParaRPr sz="2000" b="0" i="0" u="none" strike="noStrike" cap="none" dirty="0">
              <a:solidFill>
                <a:srgbClr val="000000"/>
              </a:solidFill>
              <a:latin typeface="Calibri"/>
              <a:ea typeface="Calibri"/>
              <a:cs typeface="Calibri"/>
              <a:sym typeface="Calibri"/>
            </a:endParaRPr>
          </a:p>
        </p:txBody>
      </p:sp>
      <p:sp>
        <p:nvSpPr>
          <p:cNvPr id="103" name="Google Shape;103;p1"/>
          <p:cNvSpPr txBox="1"/>
          <p:nvPr/>
        </p:nvSpPr>
        <p:spPr>
          <a:xfrm>
            <a:off x="6819830" y="6311805"/>
            <a:ext cx="5842200"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400" b="0" i="1" u="none" strike="noStrike" cap="none" dirty="0">
                <a:solidFill>
                  <a:srgbClr val="000000"/>
                </a:solidFill>
                <a:latin typeface="Calibri"/>
                <a:ea typeface="Calibri"/>
                <a:cs typeface="Calibri"/>
                <a:sym typeface="Calibri"/>
              </a:rPr>
              <a:t>Developed by </a:t>
            </a:r>
            <a:r>
              <a:rPr lang="en-US" i="1" dirty="0" err="1" smtClean="0">
                <a:latin typeface="Calibri"/>
                <a:ea typeface="Calibri"/>
                <a:cs typeface="Calibri"/>
                <a:sym typeface="Calibri"/>
              </a:rPr>
              <a:t>Hajrulla</a:t>
            </a:r>
            <a:r>
              <a:rPr lang="en-US" i="1" dirty="0" smtClean="0">
                <a:latin typeface="Calibri"/>
                <a:ea typeface="Calibri"/>
                <a:cs typeface="Calibri"/>
                <a:sym typeface="Calibri"/>
              </a:rPr>
              <a:t> </a:t>
            </a:r>
            <a:r>
              <a:rPr lang="en-US" i="1" dirty="0" err="1" smtClean="0">
                <a:latin typeface="Calibri"/>
                <a:ea typeface="Calibri"/>
                <a:cs typeface="Calibri"/>
                <a:sym typeface="Calibri"/>
              </a:rPr>
              <a:t>Hajrullai</a:t>
            </a:r>
            <a:r>
              <a:rPr lang="en-US" i="1" dirty="0" smtClean="0">
                <a:latin typeface="Calibri"/>
                <a:ea typeface="Calibri"/>
                <a:cs typeface="Calibri"/>
                <a:sym typeface="Calibri"/>
              </a:rPr>
              <a:t> and </a:t>
            </a:r>
            <a:r>
              <a:rPr lang="en-US" i="1" dirty="0" err="1" smtClean="0">
                <a:latin typeface="Calibri"/>
                <a:ea typeface="Calibri"/>
                <a:cs typeface="Calibri"/>
                <a:sym typeface="Calibri"/>
              </a:rPr>
              <a:t>Veli</a:t>
            </a:r>
            <a:r>
              <a:rPr lang="en-US" i="1" dirty="0" smtClean="0">
                <a:latin typeface="Calibri"/>
                <a:ea typeface="Calibri"/>
                <a:cs typeface="Calibri"/>
                <a:sym typeface="Calibri"/>
              </a:rPr>
              <a:t> </a:t>
            </a:r>
            <a:r>
              <a:rPr lang="en-US" i="1" dirty="0" err="1" smtClean="0">
                <a:latin typeface="Calibri"/>
                <a:ea typeface="Calibri"/>
                <a:cs typeface="Calibri"/>
                <a:sym typeface="Calibri"/>
              </a:rPr>
              <a:t>Kreci</a:t>
            </a:r>
            <a:endParaRPr sz="1400" b="0" i="1"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7684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240990" y="648806"/>
            <a:ext cx="8797760" cy="1082257"/>
          </a:xfrm>
          <a:prstGeom prst="rect">
            <a:avLst/>
          </a:prstGeom>
          <a:noFill/>
          <a:ln>
            <a:noFill/>
          </a:ln>
        </p:spPr>
        <p:txBody>
          <a:bodyPr spcFirstLastPara="1" wrap="square" lIns="91425" tIns="91425" rIns="91425" bIns="91425" anchor="b" anchorCtr="0">
            <a:noAutofit/>
          </a:bodyPr>
          <a:lstStyle/>
          <a:p>
            <a:pPr lvl="0">
              <a:lnSpc>
                <a:spcPct val="100000"/>
              </a:lnSpc>
              <a:buSzPts val="2667"/>
            </a:pPr>
            <a:r>
              <a:rPr lang="en-GB" sz="3600" b="1" dirty="0"/>
              <a:t>Role play  on FFP </a:t>
            </a:r>
            <a:r>
              <a:rPr lang="en-GB" sz="3600" b="1" dirty="0" smtClean="0"/>
              <a:t/>
            </a:r>
            <a:br>
              <a:rPr lang="en-GB" sz="3600" b="1" dirty="0" smtClean="0"/>
            </a:br>
            <a:r>
              <a:rPr lang="en-GB" sz="3600" b="1" dirty="0" smtClean="0"/>
              <a:t>(</a:t>
            </a:r>
            <a:r>
              <a:rPr lang="en-GB" sz="3600" b="1" dirty="0"/>
              <a:t>Fabrication Falsification Plagiarism) </a:t>
            </a:r>
            <a:endParaRPr sz="3600" dirty="0">
              <a:solidFill>
                <a:srgbClr val="EF8600"/>
              </a:solidFill>
              <a:latin typeface="Calibri"/>
              <a:ea typeface="Calibri"/>
              <a:cs typeface="Calibri"/>
              <a:sym typeface="Calibri"/>
            </a:endParaRPr>
          </a:p>
        </p:txBody>
      </p:sp>
      <p:pic>
        <p:nvPicPr>
          <p:cNvPr id="93" name="Google Shape;93;p1"/>
          <p:cNvPicPr preferRelativeResize="0"/>
          <p:nvPr/>
        </p:nvPicPr>
        <p:blipFill rotWithShape="1">
          <a:blip r:embed="rId3">
            <a:alphaModFix/>
          </a:blip>
          <a:srcRect l="13655" t="20379" r="63360" b="52550"/>
          <a:stretch/>
        </p:blipFill>
        <p:spPr>
          <a:xfrm>
            <a:off x="952106" y="1655889"/>
            <a:ext cx="2158738" cy="1958078"/>
          </a:xfrm>
          <a:prstGeom prst="rect">
            <a:avLst/>
          </a:prstGeom>
          <a:noFill/>
          <a:ln>
            <a:noFill/>
          </a:ln>
        </p:spPr>
      </p:pic>
      <p:pic>
        <p:nvPicPr>
          <p:cNvPr id="94" name="Google Shape;94;p1"/>
          <p:cNvPicPr preferRelativeResize="0"/>
          <p:nvPr/>
        </p:nvPicPr>
        <p:blipFill rotWithShape="1">
          <a:blip r:embed="rId4">
            <a:alphaModFix/>
          </a:blip>
          <a:srcRect/>
          <a:stretch/>
        </p:blipFill>
        <p:spPr>
          <a:xfrm>
            <a:off x="9274293" y="1780808"/>
            <a:ext cx="2045617" cy="1708239"/>
          </a:xfrm>
          <a:prstGeom prst="rect">
            <a:avLst/>
          </a:prstGeom>
          <a:noFill/>
          <a:ln>
            <a:noFill/>
          </a:ln>
        </p:spPr>
      </p:pic>
      <p:pic>
        <p:nvPicPr>
          <p:cNvPr id="95" name="Google Shape;95;p1"/>
          <p:cNvPicPr preferRelativeResize="0"/>
          <p:nvPr/>
        </p:nvPicPr>
        <p:blipFill rotWithShape="1">
          <a:blip r:embed="rId5">
            <a:alphaModFix/>
          </a:blip>
          <a:srcRect l="58096" t="9114" r="19510" b="53463"/>
          <a:stretch/>
        </p:blipFill>
        <p:spPr>
          <a:xfrm>
            <a:off x="6680605" y="1905728"/>
            <a:ext cx="1602845" cy="1708239"/>
          </a:xfrm>
          <a:prstGeom prst="rect">
            <a:avLst/>
          </a:prstGeom>
          <a:noFill/>
          <a:ln>
            <a:noFill/>
          </a:ln>
        </p:spPr>
      </p:pic>
      <p:pic>
        <p:nvPicPr>
          <p:cNvPr id="96" name="Google Shape;96;p1"/>
          <p:cNvPicPr preferRelativeResize="0"/>
          <p:nvPr/>
        </p:nvPicPr>
        <p:blipFill rotWithShape="1">
          <a:blip r:embed="rId6">
            <a:alphaModFix/>
          </a:blip>
          <a:srcRect l="62399" t="4898" r="14955" b="58566"/>
          <a:stretch/>
        </p:blipFill>
        <p:spPr>
          <a:xfrm flipH="1">
            <a:off x="4007768" y="1772816"/>
            <a:ext cx="1442300" cy="1649418"/>
          </a:xfrm>
          <a:prstGeom prst="rect">
            <a:avLst/>
          </a:prstGeom>
          <a:noFill/>
          <a:ln>
            <a:noFill/>
          </a:ln>
        </p:spPr>
      </p:pic>
      <p:pic>
        <p:nvPicPr>
          <p:cNvPr id="97" name="Google Shape;97;p1"/>
          <p:cNvPicPr preferRelativeResize="0"/>
          <p:nvPr/>
        </p:nvPicPr>
        <p:blipFill rotWithShape="1">
          <a:blip r:embed="rId7">
            <a:alphaModFix/>
          </a:blip>
          <a:srcRect/>
          <a:stretch/>
        </p:blipFill>
        <p:spPr>
          <a:xfrm>
            <a:off x="4626844" y="3917911"/>
            <a:ext cx="3186557" cy="1573033"/>
          </a:xfrm>
          <a:prstGeom prst="rect">
            <a:avLst/>
          </a:prstGeom>
          <a:noFill/>
          <a:ln>
            <a:noFill/>
          </a:ln>
        </p:spPr>
      </p:pic>
      <p:sp>
        <p:nvSpPr>
          <p:cNvPr id="98" name="Google Shape;98;p1"/>
          <p:cNvSpPr txBox="1"/>
          <p:nvPr/>
        </p:nvSpPr>
        <p:spPr>
          <a:xfrm>
            <a:off x="952106" y="3613967"/>
            <a:ext cx="2045617" cy="400069"/>
          </a:xfrm>
          <a:prstGeom prst="rect">
            <a:avLst/>
          </a:prstGeom>
          <a:solidFill>
            <a:srgbClr val="FFFFFF"/>
          </a:solidFill>
          <a:ln w="25400" cap="flat" cmpd="sng">
            <a:solidFill>
              <a:srgbClr val="FFAB4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dirty="0" smtClean="0">
                <a:latin typeface="Calibri"/>
                <a:cs typeface="Calibri"/>
                <a:sym typeface="Calibri"/>
              </a:rPr>
              <a:t>PhD student </a:t>
            </a:r>
            <a:endParaRPr sz="1800" b="0" i="0" u="none" strike="noStrike" cap="none" dirty="0">
              <a:solidFill>
                <a:srgbClr val="000000"/>
              </a:solidFill>
              <a:latin typeface="Arial"/>
              <a:ea typeface="Arial"/>
              <a:cs typeface="Arial"/>
              <a:sym typeface="Arial"/>
            </a:endParaRPr>
          </a:p>
        </p:txBody>
      </p:sp>
      <p:sp>
        <p:nvSpPr>
          <p:cNvPr id="99" name="Google Shape;99;p1"/>
          <p:cNvSpPr txBox="1"/>
          <p:nvPr/>
        </p:nvSpPr>
        <p:spPr>
          <a:xfrm>
            <a:off x="3752972" y="3613967"/>
            <a:ext cx="1827695" cy="400069"/>
          </a:xfrm>
          <a:prstGeom prst="rect">
            <a:avLst/>
          </a:prstGeom>
          <a:solidFill>
            <a:srgbClr val="FFFFFF"/>
          </a:solidFill>
          <a:ln w="25400" cap="flat" cmpd="sng">
            <a:solidFill>
              <a:srgbClr val="FFAB4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dirty="0" smtClean="0">
                <a:latin typeface="Calibri"/>
                <a:ea typeface="Calibri"/>
                <a:cs typeface="Calibri"/>
                <a:sym typeface="Calibri"/>
              </a:rPr>
              <a:t>Supervisor </a:t>
            </a:r>
            <a:endParaRPr sz="1800" b="0" i="0" u="none" strike="noStrike" cap="none" dirty="0">
              <a:solidFill>
                <a:srgbClr val="000000"/>
              </a:solidFill>
              <a:latin typeface="Calibri"/>
              <a:ea typeface="Calibri"/>
              <a:cs typeface="Calibri"/>
              <a:sym typeface="Calibri"/>
            </a:endParaRPr>
          </a:p>
        </p:txBody>
      </p:sp>
      <p:sp>
        <p:nvSpPr>
          <p:cNvPr id="100" name="Google Shape;100;p1"/>
          <p:cNvSpPr txBox="1"/>
          <p:nvPr/>
        </p:nvSpPr>
        <p:spPr>
          <a:xfrm>
            <a:off x="6680605" y="3608040"/>
            <a:ext cx="2146166" cy="400069"/>
          </a:xfrm>
          <a:prstGeom prst="rect">
            <a:avLst/>
          </a:prstGeom>
          <a:solidFill>
            <a:srgbClr val="FFFFFF"/>
          </a:solidFill>
          <a:ln w="25400" cap="flat" cmpd="sng">
            <a:solidFill>
              <a:srgbClr val="FFAB4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2000" b="0" i="0" u="none" strike="noStrike" cap="none" dirty="0" smtClean="0">
                <a:solidFill>
                  <a:srgbClr val="000000"/>
                </a:solidFill>
                <a:latin typeface="Calibri"/>
                <a:ea typeface="Calibri"/>
                <a:cs typeface="Calibri"/>
                <a:sym typeface="Calibri"/>
              </a:rPr>
              <a:t>Citizen scientis</a:t>
            </a:r>
            <a:r>
              <a:rPr lang="en-GB" sz="2000" dirty="0" smtClean="0">
                <a:latin typeface="Calibri"/>
                <a:ea typeface="Calibri"/>
                <a:cs typeface="Calibri"/>
                <a:sym typeface="Calibri"/>
              </a:rPr>
              <a:t>t </a:t>
            </a:r>
            <a:endParaRPr sz="2000" b="0" i="0" u="none" strike="noStrike" cap="none" dirty="0">
              <a:solidFill>
                <a:srgbClr val="000000"/>
              </a:solidFill>
              <a:latin typeface="Calibri"/>
              <a:ea typeface="Calibri"/>
              <a:cs typeface="Calibri"/>
              <a:sym typeface="Calibri"/>
            </a:endParaRPr>
          </a:p>
        </p:txBody>
      </p:sp>
      <p:sp>
        <p:nvSpPr>
          <p:cNvPr id="101" name="Google Shape;101;p1"/>
          <p:cNvSpPr txBox="1"/>
          <p:nvPr/>
        </p:nvSpPr>
        <p:spPr>
          <a:xfrm>
            <a:off x="9136212" y="3608040"/>
            <a:ext cx="2387059" cy="400069"/>
          </a:xfrm>
          <a:prstGeom prst="rect">
            <a:avLst/>
          </a:prstGeom>
          <a:solidFill>
            <a:srgbClr val="FFFFFF"/>
          </a:solidFill>
          <a:ln w="25400" cap="flat" cmpd="sng">
            <a:solidFill>
              <a:srgbClr val="FFAB4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0" i="0" u="none" strike="noStrike" cap="none" dirty="0" smtClean="0">
                <a:solidFill>
                  <a:srgbClr val="000000"/>
                </a:solidFill>
                <a:latin typeface="Calibri"/>
                <a:ea typeface="Calibri"/>
                <a:cs typeface="Calibri"/>
                <a:sym typeface="Calibri"/>
              </a:rPr>
              <a:t>Student advisor</a:t>
            </a:r>
            <a:endParaRPr sz="2000" b="0" i="0" u="none" strike="noStrike" cap="none" dirty="0">
              <a:solidFill>
                <a:srgbClr val="000000"/>
              </a:solidFill>
              <a:latin typeface="Calibri"/>
              <a:ea typeface="Calibri"/>
              <a:cs typeface="Calibri"/>
              <a:sym typeface="Calibri"/>
            </a:endParaRPr>
          </a:p>
        </p:txBody>
      </p:sp>
      <p:sp>
        <p:nvSpPr>
          <p:cNvPr id="102" name="Google Shape;102;p1"/>
          <p:cNvSpPr txBox="1"/>
          <p:nvPr/>
        </p:nvSpPr>
        <p:spPr>
          <a:xfrm>
            <a:off x="4545216" y="5522240"/>
            <a:ext cx="3349812" cy="707846"/>
          </a:xfrm>
          <a:prstGeom prst="rect">
            <a:avLst/>
          </a:prstGeom>
          <a:solidFill>
            <a:srgbClr val="FFFFFF"/>
          </a:solidFill>
          <a:ln w="25400" cap="flat" cmpd="sng">
            <a:solidFill>
              <a:srgbClr val="FFAB40"/>
            </a:solidFill>
            <a:prstDash val="solid"/>
            <a:round/>
            <a:headEnd type="none" w="sm" len="sm"/>
            <a:tailEnd type="none" w="sm" len="sm"/>
          </a:ln>
        </p:spPr>
        <p:txBody>
          <a:bodyPr spcFirstLastPara="1" wrap="square" lIns="91425" tIns="45700" rIns="91425" bIns="45700" anchor="t" anchorCtr="0">
            <a:spAutoFit/>
          </a:bodyPr>
          <a:lstStyle/>
          <a:p>
            <a:pPr lvl="0" algn="ctr">
              <a:buSzPts val="1400"/>
            </a:pPr>
            <a:r>
              <a:rPr lang="en-GB" sz="2000" b="0" i="0" u="none" strike="noStrike" cap="none" dirty="0" smtClean="0">
                <a:solidFill>
                  <a:srgbClr val="000000"/>
                </a:solidFill>
                <a:latin typeface="Calibri"/>
                <a:ea typeface="Calibri"/>
                <a:cs typeface="Calibri"/>
                <a:sym typeface="Calibri"/>
              </a:rPr>
              <a:t>Members of the disciplinary committee (more than 1)</a:t>
            </a:r>
            <a:endParaRPr sz="2000" b="0" i="0" u="none" strike="noStrike" cap="none" dirty="0">
              <a:solidFill>
                <a:srgbClr val="000000"/>
              </a:solidFill>
              <a:latin typeface="Calibri"/>
              <a:ea typeface="Calibri"/>
              <a:cs typeface="Calibri"/>
              <a:sym typeface="Calibri"/>
            </a:endParaRPr>
          </a:p>
        </p:txBody>
      </p:sp>
      <p:sp>
        <p:nvSpPr>
          <p:cNvPr id="103" name="Google Shape;103;p1"/>
          <p:cNvSpPr txBox="1"/>
          <p:nvPr/>
        </p:nvSpPr>
        <p:spPr>
          <a:xfrm>
            <a:off x="6819830" y="6311805"/>
            <a:ext cx="5842200" cy="400079"/>
          </a:xfrm>
          <a:prstGeom prst="rect">
            <a:avLst/>
          </a:prstGeom>
          <a:noFill/>
          <a:ln>
            <a:noFill/>
          </a:ln>
        </p:spPr>
        <p:txBody>
          <a:bodyPr spcFirstLastPara="1" wrap="square" lIns="91425" tIns="91425" rIns="91425" bIns="91425" anchor="t" anchorCtr="0">
            <a:spAutoFit/>
          </a:bodyPr>
          <a:lstStyle/>
          <a:p>
            <a:pPr lvl="0">
              <a:buSzPts val="1000"/>
            </a:pPr>
            <a:r>
              <a:rPr lang="en-GB" i="1" dirty="0">
                <a:latin typeface="Calibri"/>
                <a:ea typeface="Calibri"/>
                <a:cs typeface="Calibri"/>
                <a:sym typeface="Calibri"/>
              </a:rPr>
              <a:t>Developed by </a:t>
            </a:r>
            <a:r>
              <a:rPr lang="en-GB" i="1" dirty="0" err="1">
                <a:latin typeface="Calibri"/>
                <a:ea typeface="Calibri"/>
                <a:cs typeface="Calibri"/>
                <a:sym typeface="Calibri"/>
              </a:rPr>
              <a:t>Hajrulla</a:t>
            </a:r>
            <a:r>
              <a:rPr lang="en-GB" i="1" dirty="0">
                <a:latin typeface="Calibri"/>
                <a:ea typeface="Calibri"/>
                <a:cs typeface="Calibri"/>
                <a:sym typeface="Calibri"/>
              </a:rPr>
              <a:t> </a:t>
            </a:r>
            <a:r>
              <a:rPr lang="en-GB" i="1" dirty="0" err="1">
                <a:latin typeface="Calibri"/>
                <a:ea typeface="Calibri"/>
                <a:cs typeface="Calibri"/>
                <a:sym typeface="Calibri"/>
              </a:rPr>
              <a:t>Hajrullai</a:t>
            </a:r>
            <a:r>
              <a:rPr lang="en-GB" i="1" dirty="0">
                <a:latin typeface="Calibri"/>
                <a:ea typeface="Calibri"/>
                <a:cs typeface="Calibri"/>
                <a:sym typeface="Calibri"/>
              </a:rPr>
              <a:t> and </a:t>
            </a:r>
            <a:r>
              <a:rPr lang="en-GB" i="1" dirty="0" err="1">
                <a:latin typeface="Calibri"/>
                <a:ea typeface="Calibri"/>
                <a:cs typeface="Calibri"/>
                <a:sym typeface="Calibri"/>
              </a:rPr>
              <a:t>Veli</a:t>
            </a:r>
            <a:r>
              <a:rPr lang="en-GB" i="1" dirty="0">
                <a:latin typeface="Calibri"/>
                <a:ea typeface="Calibri"/>
                <a:cs typeface="Calibri"/>
                <a:sym typeface="Calibri"/>
              </a:rPr>
              <a:t> </a:t>
            </a:r>
            <a:r>
              <a:rPr lang="en-GB" i="1" dirty="0" err="1">
                <a:latin typeface="Calibri"/>
                <a:ea typeface="Calibri"/>
                <a:cs typeface="Calibri"/>
                <a:sym typeface="Calibri"/>
              </a:rPr>
              <a:t>Kreci</a:t>
            </a:r>
            <a:endParaRPr lang="en-GB" i="1"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p:nvPr/>
        </p:nvSpPr>
        <p:spPr>
          <a:xfrm>
            <a:off x="343256" y="538611"/>
            <a:ext cx="5633338" cy="5601493"/>
          </a:xfrm>
          <a:prstGeom prst="rect">
            <a:avLst/>
          </a:prstGeom>
          <a:noFill/>
          <a:ln>
            <a:noFill/>
          </a:ln>
        </p:spPr>
        <p:txBody>
          <a:bodyPr spcFirstLastPara="1" wrap="square" lIns="91425" tIns="45700" rIns="91425" bIns="45700" anchor="t" anchorCtr="0">
            <a:spAutoFit/>
          </a:bodyPr>
          <a:lstStyle/>
          <a:p>
            <a:r>
              <a:rPr lang="en-GB" sz="1800" b="1" dirty="0" smtClean="0"/>
              <a:t>Role 1. A PhD student</a:t>
            </a:r>
          </a:p>
          <a:p>
            <a:endParaRPr lang="en-GB" sz="1800" b="1" dirty="0" smtClean="0"/>
          </a:p>
          <a:p>
            <a:r>
              <a:rPr lang="en-GB" sz="1800" dirty="0" smtClean="0"/>
              <a:t>You </a:t>
            </a:r>
            <a:r>
              <a:rPr lang="en-GB" sz="1800" dirty="0"/>
              <a:t>are a PhD student. You are facing immense pressure to complete your degree because your job depends on it.  Instead of waiting for the final data from the needed measurements from the citizen scientists, you have taken the liberty to fill in the missing data assuming that your reports will follow the same pattern. Unaware of the consequences, you have ignored the concerns raised by the mentor and you find yourself at the meeting with all the concerned parties.</a:t>
            </a:r>
          </a:p>
          <a:p>
            <a:r>
              <a:rPr lang="en-GB" sz="1800" dirty="0"/>
              <a:t>Think of justifications you can present to the supervisor, citizen scientist, member of the disciplinary board, and the student advisor who is taking minutes of the meeting. </a:t>
            </a:r>
            <a:endParaRPr lang="en-GB" sz="1800" dirty="0" smtClean="0"/>
          </a:p>
          <a:p>
            <a:endParaRPr lang="en-GB" sz="1800" dirty="0"/>
          </a:p>
          <a:p>
            <a:r>
              <a:rPr lang="en-GB" sz="1800" dirty="0" smtClean="0"/>
              <a:t>What </a:t>
            </a:r>
            <a:r>
              <a:rPr lang="en-GB" sz="1800" dirty="0"/>
              <a:t>will you say to defend your position? </a:t>
            </a:r>
          </a:p>
          <a:p>
            <a:r>
              <a:rPr lang="en-GB" sz="1800" dirty="0"/>
              <a:t/>
            </a:r>
            <a:br>
              <a:rPr lang="en-GB" sz="1800" dirty="0"/>
            </a:br>
            <a:endParaRPr sz="1600" b="0" i="0" u="none" strike="noStrike" cap="none" dirty="0">
              <a:solidFill>
                <a:srgbClr val="000000"/>
              </a:solidFill>
              <a:latin typeface="Calibri"/>
              <a:ea typeface="Calibri"/>
              <a:cs typeface="Calibri"/>
              <a:sym typeface="Calibri"/>
            </a:endParaRPr>
          </a:p>
        </p:txBody>
      </p:sp>
      <p:pic>
        <p:nvPicPr>
          <p:cNvPr id="4" name="Google Shape;163;p43"/>
          <p:cNvPicPr preferRelativeResize="0"/>
          <p:nvPr/>
        </p:nvPicPr>
        <p:blipFill rotWithShape="1">
          <a:blip r:embed="rId3">
            <a:alphaModFix/>
          </a:blip>
          <a:srcRect/>
          <a:stretch/>
        </p:blipFill>
        <p:spPr>
          <a:xfrm>
            <a:off x="7464152" y="2924944"/>
            <a:ext cx="4553146" cy="2927417"/>
          </a:xfrm>
          <a:prstGeom prst="rect">
            <a:avLst/>
          </a:prstGeom>
          <a:noFill/>
          <a:ln>
            <a:noFill/>
          </a:ln>
        </p:spPr>
      </p:pic>
      <p:sp>
        <p:nvSpPr>
          <p:cNvPr id="2" name="Rectangle 1"/>
          <p:cNvSpPr/>
          <p:nvPr/>
        </p:nvSpPr>
        <p:spPr>
          <a:xfrm>
            <a:off x="7104112" y="6309320"/>
            <a:ext cx="3467616" cy="307777"/>
          </a:xfrm>
          <a:prstGeom prst="rect">
            <a:avLst/>
          </a:prstGeom>
        </p:spPr>
        <p:txBody>
          <a:bodyPr wrap="none">
            <a:spAutoFit/>
          </a:bodyPr>
          <a:lstStyle/>
          <a:p>
            <a:pPr lvl="0">
              <a:buSzPts val="1000"/>
            </a:pPr>
            <a:r>
              <a:rPr lang="en-GB" i="1" dirty="0">
                <a:latin typeface="Calibri"/>
                <a:ea typeface="Calibri"/>
                <a:cs typeface="Calibri"/>
                <a:sym typeface="Calibri"/>
              </a:rPr>
              <a:t>Developed by </a:t>
            </a:r>
            <a:r>
              <a:rPr lang="en-GB" i="1" dirty="0" err="1">
                <a:latin typeface="Calibri"/>
                <a:ea typeface="Calibri"/>
                <a:cs typeface="Calibri"/>
                <a:sym typeface="Calibri"/>
              </a:rPr>
              <a:t>Hajrulla</a:t>
            </a:r>
            <a:r>
              <a:rPr lang="en-GB" i="1" dirty="0">
                <a:latin typeface="Calibri"/>
                <a:ea typeface="Calibri"/>
                <a:cs typeface="Calibri"/>
                <a:sym typeface="Calibri"/>
              </a:rPr>
              <a:t> </a:t>
            </a:r>
            <a:r>
              <a:rPr lang="en-GB" i="1" dirty="0" err="1">
                <a:latin typeface="Calibri"/>
                <a:ea typeface="Calibri"/>
                <a:cs typeface="Calibri"/>
                <a:sym typeface="Calibri"/>
              </a:rPr>
              <a:t>Hajrullai</a:t>
            </a:r>
            <a:r>
              <a:rPr lang="en-GB" i="1" dirty="0">
                <a:latin typeface="Calibri"/>
                <a:ea typeface="Calibri"/>
                <a:cs typeface="Calibri"/>
                <a:sym typeface="Calibri"/>
              </a:rPr>
              <a:t> and </a:t>
            </a:r>
            <a:r>
              <a:rPr lang="en-GB" i="1" dirty="0" err="1">
                <a:latin typeface="Calibri"/>
                <a:ea typeface="Calibri"/>
                <a:cs typeface="Calibri"/>
                <a:sym typeface="Calibri"/>
              </a:rPr>
              <a:t>Veli</a:t>
            </a:r>
            <a:r>
              <a:rPr lang="en-GB" i="1" dirty="0">
                <a:latin typeface="Calibri"/>
                <a:ea typeface="Calibri"/>
                <a:cs typeface="Calibri"/>
                <a:sym typeface="Calibri"/>
              </a:rPr>
              <a:t> </a:t>
            </a:r>
            <a:r>
              <a:rPr lang="en-GB" i="1" dirty="0" err="1">
                <a:latin typeface="Calibri"/>
                <a:ea typeface="Calibri"/>
                <a:cs typeface="Calibri"/>
                <a:sym typeface="Calibri"/>
              </a:rPr>
              <a:t>Kreci</a:t>
            </a:r>
            <a:endParaRPr lang="en-GB" i="1"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p:nvPr/>
        </p:nvSpPr>
        <p:spPr>
          <a:xfrm>
            <a:off x="257419" y="441737"/>
            <a:ext cx="5838581" cy="4339609"/>
          </a:xfrm>
          <a:prstGeom prst="rect">
            <a:avLst/>
          </a:prstGeom>
          <a:noFill/>
          <a:ln>
            <a:noFill/>
          </a:ln>
        </p:spPr>
        <p:txBody>
          <a:bodyPr spcFirstLastPara="1" wrap="square" lIns="91425" tIns="45700" rIns="91425" bIns="45700" anchor="t" anchorCtr="0">
            <a:spAutoFit/>
          </a:bodyPr>
          <a:lstStyle/>
          <a:p>
            <a:r>
              <a:rPr lang="en-GB" sz="2400" b="1" dirty="0"/>
              <a:t>Role 2 Supervisor </a:t>
            </a:r>
            <a:endParaRPr lang="en-GB" sz="2400" b="1" dirty="0" smtClean="0"/>
          </a:p>
          <a:p>
            <a:endParaRPr lang="en-GB" sz="2400" dirty="0"/>
          </a:p>
          <a:p>
            <a:r>
              <a:rPr lang="en-GB" sz="2000" dirty="0"/>
              <a:t>You are the supervisor of the PhD student who has ignored your concern over the validity and reliability of the data. You have reported the case and you are called for a meeting. Make a list of reasons why you have reported this particular case. </a:t>
            </a:r>
            <a:endParaRPr lang="en-GB" sz="2000" dirty="0" smtClean="0"/>
          </a:p>
          <a:p>
            <a:endParaRPr lang="en-GB" sz="2400" dirty="0"/>
          </a:p>
          <a:p>
            <a:r>
              <a:rPr lang="en-GB" sz="1800" dirty="0" smtClean="0"/>
              <a:t>Hint: read the guidelines on AI, </a:t>
            </a:r>
            <a:r>
              <a:rPr lang="en-GB" sz="1800" dirty="0"/>
              <a:t>ethics, data reliability, and quality of the thesis.</a:t>
            </a:r>
          </a:p>
          <a:p>
            <a:r>
              <a:rPr lang="en-GB" sz="2400" dirty="0"/>
              <a:t/>
            </a:r>
            <a:br>
              <a:rPr lang="en-GB" sz="2400" dirty="0"/>
            </a:br>
            <a:endParaRPr sz="2400" b="0" i="0" u="none" strike="noStrike" cap="none" dirty="0">
              <a:solidFill>
                <a:srgbClr val="000000"/>
              </a:solidFill>
              <a:latin typeface="Calibri"/>
              <a:ea typeface="Calibri"/>
              <a:cs typeface="Calibri"/>
              <a:sym typeface="Calibri"/>
            </a:endParaRPr>
          </a:p>
        </p:txBody>
      </p:sp>
      <p:pic>
        <p:nvPicPr>
          <p:cNvPr id="115" name="Google Shape;115;p23"/>
          <p:cNvPicPr preferRelativeResize="0"/>
          <p:nvPr/>
        </p:nvPicPr>
        <p:blipFill rotWithShape="1">
          <a:blip r:embed="rId3">
            <a:alphaModFix/>
          </a:blip>
          <a:srcRect/>
          <a:stretch/>
        </p:blipFill>
        <p:spPr>
          <a:xfrm>
            <a:off x="6096000" y="2492896"/>
            <a:ext cx="5637228" cy="3091991"/>
          </a:xfrm>
          <a:prstGeom prst="rect">
            <a:avLst/>
          </a:prstGeom>
          <a:noFill/>
          <a:ln>
            <a:noFill/>
          </a:ln>
        </p:spPr>
      </p:pic>
      <p:sp>
        <p:nvSpPr>
          <p:cNvPr id="2" name="Rectangle 1"/>
          <p:cNvSpPr/>
          <p:nvPr/>
        </p:nvSpPr>
        <p:spPr>
          <a:xfrm>
            <a:off x="8112224" y="6381328"/>
            <a:ext cx="3467616" cy="307777"/>
          </a:xfrm>
          <a:prstGeom prst="rect">
            <a:avLst/>
          </a:prstGeom>
        </p:spPr>
        <p:txBody>
          <a:bodyPr wrap="none">
            <a:spAutoFit/>
          </a:bodyPr>
          <a:lstStyle/>
          <a:p>
            <a:pPr lvl="0">
              <a:buSzPts val="1000"/>
            </a:pPr>
            <a:r>
              <a:rPr lang="en-GB" i="1" dirty="0">
                <a:latin typeface="Calibri"/>
                <a:ea typeface="Calibri"/>
                <a:cs typeface="Calibri"/>
                <a:sym typeface="Calibri"/>
              </a:rPr>
              <a:t>Developed by </a:t>
            </a:r>
            <a:r>
              <a:rPr lang="en-GB" i="1" dirty="0" err="1">
                <a:latin typeface="Calibri"/>
                <a:ea typeface="Calibri"/>
                <a:cs typeface="Calibri"/>
                <a:sym typeface="Calibri"/>
              </a:rPr>
              <a:t>Hajrulla</a:t>
            </a:r>
            <a:r>
              <a:rPr lang="en-GB" i="1" dirty="0">
                <a:latin typeface="Calibri"/>
                <a:ea typeface="Calibri"/>
                <a:cs typeface="Calibri"/>
                <a:sym typeface="Calibri"/>
              </a:rPr>
              <a:t> </a:t>
            </a:r>
            <a:r>
              <a:rPr lang="en-GB" i="1" dirty="0" err="1">
                <a:latin typeface="Calibri"/>
                <a:ea typeface="Calibri"/>
                <a:cs typeface="Calibri"/>
                <a:sym typeface="Calibri"/>
              </a:rPr>
              <a:t>Hajrullai</a:t>
            </a:r>
            <a:r>
              <a:rPr lang="en-GB" i="1" dirty="0">
                <a:latin typeface="Calibri"/>
                <a:ea typeface="Calibri"/>
                <a:cs typeface="Calibri"/>
                <a:sym typeface="Calibri"/>
              </a:rPr>
              <a:t> and </a:t>
            </a:r>
            <a:r>
              <a:rPr lang="en-GB" i="1" dirty="0" err="1">
                <a:latin typeface="Calibri"/>
                <a:ea typeface="Calibri"/>
                <a:cs typeface="Calibri"/>
                <a:sym typeface="Calibri"/>
              </a:rPr>
              <a:t>Veli</a:t>
            </a:r>
            <a:r>
              <a:rPr lang="en-GB" i="1" dirty="0">
                <a:latin typeface="Calibri"/>
                <a:ea typeface="Calibri"/>
                <a:cs typeface="Calibri"/>
                <a:sym typeface="Calibri"/>
              </a:rPr>
              <a:t> </a:t>
            </a:r>
            <a:r>
              <a:rPr lang="en-GB" i="1" dirty="0" err="1">
                <a:latin typeface="Calibri"/>
                <a:ea typeface="Calibri"/>
                <a:cs typeface="Calibri"/>
                <a:sym typeface="Calibri"/>
              </a:rPr>
              <a:t>Kreci</a:t>
            </a:r>
            <a:endParaRPr lang="en-GB" i="1"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p:nvPr/>
        </p:nvSpPr>
        <p:spPr>
          <a:xfrm>
            <a:off x="212364" y="311085"/>
            <a:ext cx="6301558" cy="5170606"/>
          </a:xfrm>
          <a:prstGeom prst="rect">
            <a:avLst/>
          </a:prstGeom>
          <a:noFill/>
          <a:ln>
            <a:noFill/>
          </a:ln>
        </p:spPr>
        <p:txBody>
          <a:bodyPr spcFirstLastPara="1" wrap="square" lIns="91425" tIns="45700" rIns="91425" bIns="45700" anchor="t" anchorCtr="0">
            <a:spAutoFit/>
          </a:bodyPr>
          <a:lstStyle/>
          <a:p>
            <a:r>
              <a:rPr lang="en-GB" sz="2000" b="1" dirty="0"/>
              <a:t>Role 3 Citizen </a:t>
            </a:r>
            <a:r>
              <a:rPr lang="en-GB" sz="2000" b="1" dirty="0" smtClean="0"/>
              <a:t>Scientist</a:t>
            </a:r>
          </a:p>
          <a:p>
            <a:endParaRPr lang="en-GB" sz="2000" dirty="0"/>
          </a:p>
          <a:p>
            <a:r>
              <a:rPr lang="en-GB" sz="2000" dirty="0"/>
              <a:t>Your role in this meeting is to express your concern about the validity of the data provided in the </a:t>
            </a:r>
            <a:r>
              <a:rPr lang="en-GB" sz="2000" dirty="0" err="1"/>
              <a:t>Phd</a:t>
            </a:r>
            <a:r>
              <a:rPr lang="en-GB" sz="2000" dirty="0"/>
              <a:t> thesis of the respected student.  Your position is firm, the necessary measurements/data that the student claims he/she owns was never provided as such from your side which jeopardizes the whole project. Think of things you are going to say to all the members at this meeting. </a:t>
            </a:r>
            <a:endParaRPr lang="en-GB" sz="2000" dirty="0" smtClean="0"/>
          </a:p>
          <a:p>
            <a:endParaRPr lang="en-GB" sz="2000" dirty="0"/>
          </a:p>
          <a:p>
            <a:r>
              <a:rPr lang="en-GB" sz="1800" dirty="0" smtClean="0"/>
              <a:t>Hint</a:t>
            </a:r>
            <a:r>
              <a:rPr lang="en-GB" sz="1800" dirty="0"/>
              <a:t>, expressing dissatisfaction with the reported results by the student and refusing to be involved in any way in his thesis. Be creative and add a variety of reasons why you would be dissatisfied with the results. </a:t>
            </a:r>
          </a:p>
          <a:p>
            <a:r>
              <a:rPr lang="en-GB" sz="2000" dirty="0"/>
              <a:t/>
            </a:r>
            <a:br>
              <a:rPr lang="en-GB" sz="2000" dirty="0"/>
            </a:br>
            <a:endParaRPr sz="1800" b="0" i="0" u="none" strike="noStrike" cap="none" dirty="0">
              <a:solidFill>
                <a:srgbClr val="000000"/>
              </a:solidFill>
              <a:latin typeface="Calibri"/>
              <a:ea typeface="Calibri"/>
              <a:cs typeface="Calibri"/>
              <a:sym typeface="Calibri"/>
            </a:endParaRPr>
          </a:p>
        </p:txBody>
      </p:sp>
      <p:pic>
        <p:nvPicPr>
          <p:cNvPr id="4" name="Google Shape;95;p1"/>
          <p:cNvPicPr preferRelativeResize="0"/>
          <p:nvPr/>
        </p:nvPicPr>
        <p:blipFill rotWithShape="1">
          <a:blip r:embed="rId3">
            <a:alphaModFix/>
          </a:blip>
          <a:srcRect l="58096" t="9114" r="19510" b="53463"/>
          <a:stretch/>
        </p:blipFill>
        <p:spPr>
          <a:xfrm>
            <a:off x="9768408" y="1484784"/>
            <a:ext cx="1602845" cy="1708239"/>
          </a:xfrm>
          <a:prstGeom prst="rect">
            <a:avLst/>
          </a:prstGeom>
          <a:noFill/>
          <a:ln>
            <a:noFill/>
          </a:ln>
        </p:spPr>
      </p:pic>
      <p:sp>
        <p:nvSpPr>
          <p:cNvPr id="6" name="Google Shape;130;p25"/>
          <p:cNvSpPr/>
          <p:nvPr/>
        </p:nvSpPr>
        <p:spPr>
          <a:xfrm>
            <a:off x="7582292" y="1442300"/>
            <a:ext cx="2011051" cy="738894"/>
          </a:xfrm>
          <a:prstGeom prst="wedgeRectCallout">
            <a:avLst>
              <a:gd name="adj1" fmla="val 58182"/>
              <a:gd name="adj2" fmla="val 110539"/>
            </a:avLst>
          </a:prstGeom>
          <a:solidFill>
            <a:schemeClr val="lt1"/>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000000"/>
              </a:buClr>
              <a:buSzPts val="1900"/>
              <a:buFont typeface="Arial"/>
              <a:buNone/>
            </a:pPr>
            <a:r>
              <a:rPr lang="en-US" sz="1800" dirty="0" smtClean="0">
                <a:latin typeface="Calibri"/>
                <a:ea typeface="Calibri"/>
                <a:cs typeface="Calibri"/>
                <a:sym typeface="Calibri"/>
              </a:rPr>
              <a:t>Just no.</a:t>
            </a:r>
            <a:endParaRPr sz="1800" b="0" i="0" u="none" strike="noStrike" cap="none" dirty="0">
              <a:solidFill>
                <a:srgbClr val="000000"/>
              </a:solidFill>
              <a:latin typeface="Calibri"/>
              <a:ea typeface="Calibri"/>
              <a:cs typeface="Calibri"/>
              <a:sym typeface="Calibri"/>
            </a:endParaRPr>
          </a:p>
        </p:txBody>
      </p:sp>
      <p:sp>
        <p:nvSpPr>
          <p:cNvPr id="2" name="Rectangle 1"/>
          <p:cNvSpPr/>
          <p:nvPr/>
        </p:nvSpPr>
        <p:spPr>
          <a:xfrm>
            <a:off x="7916709" y="6381328"/>
            <a:ext cx="3467616" cy="307777"/>
          </a:xfrm>
          <a:prstGeom prst="rect">
            <a:avLst/>
          </a:prstGeom>
        </p:spPr>
        <p:txBody>
          <a:bodyPr wrap="none">
            <a:spAutoFit/>
          </a:bodyPr>
          <a:lstStyle/>
          <a:p>
            <a:pPr lvl="0">
              <a:buSzPts val="1000"/>
            </a:pPr>
            <a:r>
              <a:rPr lang="en-GB" i="1" dirty="0">
                <a:latin typeface="Calibri"/>
                <a:ea typeface="Calibri"/>
                <a:cs typeface="Calibri"/>
                <a:sym typeface="Calibri"/>
              </a:rPr>
              <a:t>Developed by </a:t>
            </a:r>
            <a:r>
              <a:rPr lang="en-GB" i="1" dirty="0" err="1">
                <a:latin typeface="Calibri"/>
                <a:ea typeface="Calibri"/>
                <a:cs typeface="Calibri"/>
                <a:sym typeface="Calibri"/>
              </a:rPr>
              <a:t>Hajrulla</a:t>
            </a:r>
            <a:r>
              <a:rPr lang="en-GB" i="1" dirty="0">
                <a:latin typeface="Calibri"/>
                <a:ea typeface="Calibri"/>
                <a:cs typeface="Calibri"/>
                <a:sym typeface="Calibri"/>
              </a:rPr>
              <a:t> </a:t>
            </a:r>
            <a:r>
              <a:rPr lang="en-GB" i="1" dirty="0" err="1">
                <a:latin typeface="Calibri"/>
                <a:ea typeface="Calibri"/>
                <a:cs typeface="Calibri"/>
                <a:sym typeface="Calibri"/>
              </a:rPr>
              <a:t>Hajrullai</a:t>
            </a:r>
            <a:r>
              <a:rPr lang="en-GB" i="1" dirty="0">
                <a:latin typeface="Calibri"/>
                <a:ea typeface="Calibri"/>
                <a:cs typeface="Calibri"/>
                <a:sym typeface="Calibri"/>
              </a:rPr>
              <a:t> and </a:t>
            </a:r>
            <a:r>
              <a:rPr lang="en-GB" i="1" dirty="0" err="1">
                <a:latin typeface="Calibri"/>
                <a:ea typeface="Calibri"/>
                <a:cs typeface="Calibri"/>
                <a:sym typeface="Calibri"/>
              </a:rPr>
              <a:t>Veli</a:t>
            </a:r>
            <a:r>
              <a:rPr lang="en-GB" i="1" dirty="0">
                <a:latin typeface="Calibri"/>
                <a:ea typeface="Calibri"/>
                <a:cs typeface="Calibri"/>
                <a:sym typeface="Calibri"/>
              </a:rPr>
              <a:t> </a:t>
            </a:r>
            <a:r>
              <a:rPr lang="en-GB" i="1" dirty="0" err="1">
                <a:latin typeface="Calibri"/>
                <a:ea typeface="Calibri"/>
                <a:cs typeface="Calibri"/>
                <a:sym typeface="Calibri"/>
              </a:rPr>
              <a:t>Kreci</a:t>
            </a:r>
            <a:endParaRPr lang="en-GB" i="1" dirty="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p:nvPr/>
        </p:nvSpPr>
        <p:spPr>
          <a:xfrm>
            <a:off x="505953" y="621170"/>
            <a:ext cx="5800578" cy="5940047"/>
          </a:xfrm>
          <a:prstGeom prst="rect">
            <a:avLst/>
          </a:prstGeom>
          <a:noFill/>
          <a:ln>
            <a:noFill/>
          </a:ln>
        </p:spPr>
        <p:txBody>
          <a:bodyPr spcFirstLastPara="1" wrap="square" lIns="91425" tIns="45700" rIns="91425" bIns="45700" anchor="t" anchorCtr="0">
            <a:spAutoFit/>
          </a:bodyPr>
          <a:lstStyle/>
          <a:p>
            <a:r>
              <a:rPr lang="en-GB" sz="1600" b="1" dirty="0"/>
              <a:t>Role 4. Members of the disciplinary committee. (more than 1 person</a:t>
            </a:r>
            <a:r>
              <a:rPr lang="en-GB" sz="1600" b="1" dirty="0" smtClean="0"/>
              <a:t>)</a:t>
            </a:r>
          </a:p>
          <a:p>
            <a:endParaRPr lang="en-GB" dirty="0"/>
          </a:p>
          <a:p>
            <a:r>
              <a:rPr lang="en-GB" dirty="0"/>
              <a:t>You are members of the disciplinary committee who need to identify the level of the disciplinary measures that need to be applied in this case of fabrication of data from citizen science projects. You are not aware of all the details of the dishonesty and you are present at the meeting to find out more about it.  You have the </a:t>
            </a:r>
            <a:r>
              <a:rPr lang="en-GB" dirty="0" err="1"/>
              <a:t>Phd</a:t>
            </a:r>
            <a:r>
              <a:rPr lang="en-GB" dirty="0"/>
              <a:t> student, the supervisor, and the citizen scientist who is involved in the </a:t>
            </a:r>
            <a:r>
              <a:rPr lang="en-GB" dirty="0" err="1"/>
              <a:t>Phd</a:t>
            </a:r>
            <a:r>
              <a:rPr lang="en-GB" dirty="0"/>
              <a:t> thesis to answer all your questions</a:t>
            </a:r>
            <a:r>
              <a:rPr lang="en-GB" dirty="0" smtClean="0"/>
              <a:t>.</a:t>
            </a:r>
          </a:p>
          <a:p>
            <a:endParaRPr lang="en-GB" dirty="0"/>
          </a:p>
          <a:p>
            <a:r>
              <a:rPr lang="en-GB" dirty="0"/>
              <a:t>Think of questions that you will ask the student and the supervisor in order to determine the level of dishonesty. Example: In terms of the data provided by the CSs, ask about the time, place, individuals who provided the data, and how the data was used and reported/handled by the student. </a:t>
            </a:r>
            <a:endParaRPr lang="en-GB" dirty="0" smtClean="0"/>
          </a:p>
          <a:p>
            <a:endParaRPr lang="en-GB" dirty="0"/>
          </a:p>
          <a:p>
            <a:r>
              <a:rPr lang="en-GB" dirty="0"/>
              <a:t>Once all the information is obtained, the members of the disciplinary committee will need to identify the disciplinary measures starting from</a:t>
            </a:r>
          </a:p>
          <a:p>
            <a:pPr fontAlgn="base"/>
            <a:r>
              <a:rPr lang="en-GB" dirty="0"/>
              <a:t>Minor</a:t>
            </a:r>
          </a:p>
          <a:p>
            <a:pPr fontAlgn="base"/>
            <a:r>
              <a:rPr lang="en-GB" dirty="0"/>
              <a:t>Moderate</a:t>
            </a:r>
          </a:p>
          <a:p>
            <a:pPr fontAlgn="base"/>
            <a:r>
              <a:rPr lang="en-GB" dirty="0" smtClean="0"/>
              <a:t>Serious</a:t>
            </a:r>
          </a:p>
          <a:p>
            <a:pPr fontAlgn="base"/>
            <a:endParaRPr lang="en-GB" dirty="0"/>
          </a:p>
          <a:p>
            <a:r>
              <a:rPr lang="en-GB" dirty="0"/>
              <a:t>The members of the committee need to vote on having to inform the student advisor of their decision about the disciplinary measures. </a:t>
            </a:r>
          </a:p>
          <a:p>
            <a:r>
              <a:rPr lang="en-GB" dirty="0"/>
              <a:t/>
            </a:r>
            <a:br>
              <a:rPr lang="en-GB" dirty="0"/>
            </a:br>
            <a:endParaRPr sz="1200" b="0" i="0" u="none" strike="noStrike" cap="none" dirty="0">
              <a:solidFill>
                <a:srgbClr val="000000"/>
              </a:solidFill>
              <a:latin typeface="Calibri"/>
              <a:ea typeface="Calibri"/>
              <a:cs typeface="Calibri"/>
              <a:sym typeface="Calibri"/>
            </a:endParaRPr>
          </a:p>
        </p:txBody>
      </p:sp>
      <p:pic>
        <p:nvPicPr>
          <p:cNvPr id="6" name="Google Shape;97;p1"/>
          <p:cNvPicPr preferRelativeResize="0"/>
          <p:nvPr/>
        </p:nvPicPr>
        <p:blipFill rotWithShape="1">
          <a:blip r:embed="rId3">
            <a:alphaModFix/>
          </a:blip>
          <a:srcRect/>
          <a:stretch/>
        </p:blipFill>
        <p:spPr>
          <a:xfrm>
            <a:off x="7464152" y="1700808"/>
            <a:ext cx="3186557" cy="1573033"/>
          </a:xfrm>
          <a:prstGeom prst="rect">
            <a:avLst/>
          </a:prstGeom>
          <a:noFill/>
          <a:ln>
            <a:noFill/>
          </a:ln>
        </p:spPr>
      </p:pic>
      <p:sp>
        <p:nvSpPr>
          <p:cNvPr id="9" name="Google Shape;102;p1"/>
          <p:cNvSpPr txBox="1"/>
          <p:nvPr/>
        </p:nvSpPr>
        <p:spPr>
          <a:xfrm>
            <a:off x="7300897" y="3273841"/>
            <a:ext cx="3349812" cy="707846"/>
          </a:xfrm>
          <a:prstGeom prst="rect">
            <a:avLst/>
          </a:prstGeom>
          <a:solidFill>
            <a:srgbClr val="FFFFFF"/>
          </a:solidFill>
          <a:ln w="25400" cap="flat" cmpd="sng">
            <a:solidFill>
              <a:srgbClr val="FFAB40"/>
            </a:solidFill>
            <a:prstDash val="solid"/>
            <a:round/>
            <a:headEnd type="none" w="sm" len="sm"/>
            <a:tailEnd type="none" w="sm" len="sm"/>
          </a:ln>
        </p:spPr>
        <p:txBody>
          <a:bodyPr spcFirstLastPara="1" wrap="square" lIns="91425" tIns="45700" rIns="91425" bIns="45700" anchor="t" anchorCtr="0">
            <a:spAutoFit/>
          </a:bodyPr>
          <a:lstStyle/>
          <a:p>
            <a:pPr lvl="0" algn="ctr">
              <a:buSzPts val="1400"/>
            </a:pPr>
            <a:r>
              <a:rPr lang="en-GB" sz="2000" b="0" i="0" u="none" strike="noStrike" cap="none" dirty="0" smtClean="0">
                <a:solidFill>
                  <a:srgbClr val="000000"/>
                </a:solidFill>
                <a:latin typeface="Calibri"/>
                <a:ea typeface="Calibri"/>
                <a:cs typeface="Calibri"/>
                <a:sym typeface="Calibri"/>
              </a:rPr>
              <a:t>Members of the disciplinary committee (more than 1)</a:t>
            </a:r>
            <a:endParaRPr sz="2000" b="0" i="0" u="none" strike="noStrike" cap="none" dirty="0">
              <a:solidFill>
                <a:srgbClr val="000000"/>
              </a:solidFill>
              <a:latin typeface="Calibri"/>
              <a:ea typeface="Calibri"/>
              <a:cs typeface="Calibri"/>
              <a:sym typeface="Calibri"/>
            </a:endParaRPr>
          </a:p>
        </p:txBody>
      </p:sp>
      <p:sp>
        <p:nvSpPr>
          <p:cNvPr id="3" name="Rectangle 2"/>
          <p:cNvSpPr/>
          <p:nvPr/>
        </p:nvSpPr>
        <p:spPr>
          <a:xfrm>
            <a:off x="7608168" y="6381328"/>
            <a:ext cx="3467616" cy="307777"/>
          </a:xfrm>
          <a:prstGeom prst="rect">
            <a:avLst/>
          </a:prstGeom>
        </p:spPr>
        <p:txBody>
          <a:bodyPr wrap="none">
            <a:spAutoFit/>
          </a:bodyPr>
          <a:lstStyle/>
          <a:p>
            <a:pPr lvl="0">
              <a:buSzPts val="1000"/>
            </a:pPr>
            <a:r>
              <a:rPr lang="en-GB" i="1" dirty="0">
                <a:latin typeface="Calibri"/>
                <a:ea typeface="Calibri"/>
                <a:cs typeface="Calibri"/>
                <a:sym typeface="Calibri"/>
              </a:rPr>
              <a:t>Developed by </a:t>
            </a:r>
            <a:r>
              <a:rPr lang="en-GB" i="1" dirty="0" err="1">
                <a:latin typeface="Calibri"/>
                <a:ea typeface="Calibri"/>
                <a:cs typeface="Calibri"/>
                <a:sym typeface="Calibri"/>
              </a:rPr>
              <a:t>Hajrulla</a:t>
            </a:r>
            <a:r>
              <a:rPr lang="en-GB" i="1" dirty="0">
                <a:latin typeface="Calibri"/>
                <a:ea typeface="Calibri"/>
                <a:cs typeface="Calibri"/>
                <a:sym typeface="Calibri"/>
              </a:rPr>
              <a:t> </a:t>
            </a:r>
            <a:r>
              <a:rPr lang="en-GB" i="1" dirty="0" err="1">
                <a:latin typeface="Calibri"/>
                <a:ea typeface="Calibri"/>
                <a:cs typeface="Calibri"/>
                <a:sym typeface="Calibri"/>
              </a:rPr>
              <a:t>Hajrullai</a:t>
            </a:r>
            <a:r>
              <a:rPr lang="en-GB" i="1" dirty="0">
                <a:latin typeface="Calibri"/>
                <a:ea typeface="Calibri"/>
                <a:cs typeface="Calibri"/>
                <a:sym typeface="Calibri"/>
              </a:rPr>
              <a:t> and </a:t>
            </a:r>
            <a:r>
              <a:rPr lang="en-GB" i="1" dirty="0" err="1">
                <a:latin typeface="Calibri"/>
                <a:ea typeface="Calibri"/>
                <a:cs typeface="Calibri"/>
                <a:sym typeface="Calibri"/>
              </a:rPr>
              <a:t>Veli</a:t>
            </a:r>
            <a:r>
              <a:rPr lang="en-GB" i="1" dirty="0">
                <a:latin typeface="Calibri"/>
                <a:ea typeface="Calibri"/>
                <a:cs typeface="Calibri"/>
                <a:sym typeface="Calibri"/>
              </a:rPr>
              <a:t> </a:t>
            </a:r>
            <a:r>
              <a:rPr lang="en-GB" i="1" dirty="0" err="1">
                <a:latin typeface="Calibri"/>
                <a:ea typeface="Calibri"/>
                <a:cs typeface="Calibri"/>
                <a:sym typeface="Calibri"/>
              </a:rPr>
              <a:t>Kreci</a:t>
            </a:r>
            <a:endParaRPr lang="en-GB" i="1" dirty="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p:nvPr/>
        </p:nvSpPr>
        <p:spPr>
          <a:xfrm>
            <a:off x="223149" y="358346"/>
            <a:ext cx="5498920" cy="3970277"/>
          </a:xfrm>
          <a:prstGeom prst="rect">
            <a:avLst/>
          </a:prstGeom>
          <a:noFill/>
          <a:ln>
            <a:noFill/>
          </a:ln>
        </p:spPr>
        <p:txBody>
          <a:bodyPr spcFirstLastPara="1" wrap="square" lIns="91425" tIns="45700" rIns="91425" bIns="45700" anchor="t" anchorCtr="0">
            <a:spAutoFit/>
          </a:bodyPr>
          <a:lstStyle/>
          <a:p>
            <a:r>
              <a:rPr lang="en-GB" sz="1800" b="1" dirty="0"/>
              <a:t>Role 5 Student </a:t>
            </a:r>
            <a:r>
              <a:rPr lang="en-GB" sz="1800" b="1" dirty="0" smtClean="0"/>
              <a:t>advisor</a:t>
            </a:r>
          </a:p>
          <a:p>
            <a:endParaRPr lang="en-GB" sz="1800" dirty="0"/>
          </a:p>
          <a:p>
            <a:r>
              <a:rPr lang="en-GB" sz="1800" dirty="0"/>
              <a:t>You, as a student advisor, take notes of the conversation and write down the key points of the meeting. You use these notes to draft an official email that describes all the key points addressed by all parties. In addition, you draft the email with the final decision reached by the members of the disciplinary committee. Please read aloud the email sent by you to the student where you report back to all parties the key points/events/decisions as well as the final decision of the committee.</a:t>
            </a:r>
          </a:p>
          <a:p>
            <a:r>
              <a:rPr lang="en-GB" sz="1800" dirty="0"/>
              <a:t/>
            </a:r>
            <a:br>
              <a:rPr lang="en-GB" sz="1800" dirty="0"/>
            </a:br>
            <a:endParaRPr sz="1800" b="0" i="0" u="none" strike="noStrike" cap="none" dirty="0">
              <a:solidFill>
                <a:srgbClr val="000000"/>
              </a:solidFill>
              <a:latin typeface="Calibri"/>
              <a:ea typeface="Calibri"/>
              <a:cs typeface="Calibri"/>
              <a:sym typeface="Calibri"/>
            </a:endParaRPr>
          </a:p>
        </p:txBody>
      </p:sp>
      <p:pic>
        <p:nvPicPr>
          <p:cNvPr id="7" name="Google Shape;94;p1"/>
          <p:cNvPicPr preferRelativeResize="0"/>
          <p:nvPr/>
        </p:nvPicPr>
        <p:blipFill rotWithShape="1">
          <a:blip r:embed="rId3">
            <a:alphaModFix/>
          </a:blip>
          <a:srcRect/>
          <a:stretch/>
        </p:blipFill>
        <p:spPr>
          <a:xfrm>
            <a:off x="6744072" y="1124744"/>
            <a:ext cx="2045617" cy="1708239"/>
          </a:xfrm>
          <a:prstGeom prst="rect">
            <a:avLst/>
          </a:prstGeom>
          <a:noFill/>
          <a:ln>
            <a:noFill/>
          </a:ln>
        </p:spPr>
      </p:pic>
      <p:sp>
        <p:nvSpPr>
          <p:cNvPr id="8" name="Google Shape;101;p1"/>
          <p:cNvSpPr txBox="1"/>
          <p:nvPr/>
        </p:nvSpPr>
        <p:spPr>
          <a:xfrm>
            <a:off x="6729929" y="2851156"/>
            <a:ext cx="2387059" cy="400069"/>
          </a:xfrm>
          <a:prstGeom prst="rect">
            <a:avLst/>
          </a:prstGeom>
          <a:solidFill>
            <a:srgbClr val="FFFFFF"/>
          </a:solidFill>
          <a:ln w="25400" cap="flat" cmpd="sng">
            <a:solidFill>
              <a:srgbClr val="FFAB4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0" i="0" u="none" strike="noStrike" cap="none" dirty="0" smtClean="0">
                <a:solidFill>
                  <a:srgbClr val="000000"/>
                </a:solidFill>
                <a:latin typeface="Calibri"/>
                <a:ea typeface="Calibri"/>
                <a:cs typeface="Calibri"/>
                <a:sym typeface="Calibri"/>
              </a:rPr>
              <a:t>Student advisor</a:t>
            </a:r>
            <a:endParaRPr sz="2000" b="0" i="0" u="none" strike="noStrike" cap="none" dirty="0">
              <a:solidFill>
                <a:srgbClr val="000000"/>
              </a:solidFill>
              <a:latin typeface="Calibri"/>
              <a:ea typeface="Calibri"/>
              <a:cs typeface="Calibri"/>
              <a:sym typeface="Calibri"/>
            </a:endParaRPr>
          </a:p>
        </p:txBody>
      </p:sp>
      <p:sp>
        <p:nvSpPr>
          <p:cNvPr id="2" name="Rectangle 1"/>
          <p:cNvSpPr/>
          <p:nvPr/>
        </p:nvSpPr>
        <p:spPr>
          <a:xfrm>
            <a:off x="7248128" y="6381328"/>
            <a:ext cx="3467616" cy="307777"/>
          </a:xfrm>
          <a:prstGeom prst="rect">
            <a:avLst/>
          </a:prstGeom>
        </p:spPr>
        <p:txBody>
          <a:bodyPr wrap="none">
            <a:spAutoFit/>
          </a:bodyPr>
          <a:lstStyle/>
          <a:p>
            <a:pPr lvl="0">
              <a:buSzPts val="1000"/>
            </a:pPr>
            <a:r>
              <a:rPr lang="en-GB" i="1" dirty="0">
                <a:latin typeface="Calibri"/>
                <a:ea typeface="Calibri"/>
                <a:cs typeface="Calibri"/>
                <a:sym typeface="Calibri"/>
              </a:rPr>
              <a:t>Developed by </a:t>
            </a:r>
            <a:r>
              <a:rPr lang="en-GB" i="1" dirty="0" err="1">
                <a:latin typeface="Calibri"/>
                <a:ea typeface="Calibri"/>
                <a:cs typeface="Calibri"/>
                <a:sym typeface="Calibri"/>
              </a:rPr>
              <a:t>Hajrulla</a:t>
            </a:r>
            <a:r>
              <a:rPr lang="en-GB" i="1" dirty="0">
                <a:latin typeface="Calibri"/>
                <a:ea typeface="Calibri"/>
                <a:cs typeface="Calibri"/>
                <a:sym typeface="Calibri"/>
              </a:rPr>
              <a:t> </a:t>
            </a:r>
            <a:r>
              <a:rPr lang="en-GB" i="1" dirty="0" err="1">
                <a:latin typeface="Calibri"/>
                <a:ea typeface="Calibri"/>
                <a:cs typeface="Calibri"/>
                <a:sym typeface="Calibri"/>
              </a:rPr>
              <a:t>Hajrullai</a:t>
            </a:r>
            <a:r>
              <a:rPr lang="en-GB" i="1" dirty="0">
                <a:latin typeface="Calibri"/>
                <a:ea typeface="Calibri"/>
                <a:cs typeface="Calibri"/>
                <a:sym typeface="Calibri"/>
              </a:rPr>
              <a:t> and </a:t>
            </a:r>
            <a:r>
              <a:rPr lang="en-GB" i="1" dirty="0" err="1">
                <a:latin typeface="Calibri"/>
                <a:ea typeface="Calibri"/>
                <a:cs typeface="Calibri"/>
                <a:sym typeface="Calibri"/>
              </a:rPr>
              <a:t>Veli</a:t>
            </a:r>
            <a:r>
              <a:rPr lang="en-GB" i="1" dirty="0">
                <a:latin typeface="Calibri"/>
                <a:ea typeface="Calibri"/>
                <a:cs typeface="Calibri"/>
                <a:sym typeface="Calibri"/>
              </a:rPr>
              <a:t> </a:t>
            </a:r>
            <a:r>
              <a:rPr lang="en-GB" i="1" dirty="0" err="1">
                <a:latin typeface="Calibri"/>
                <a:ea typeface="Calibri"/>
                <a:cs typeface="Calibri"/>
                <a:sym typeface="Calibri"/>
              </a:rPr>
              <a:t>Kreci</a:t>
            </a:r>
            <a:endParaRPr lang="en-GB" i="1" dirty="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643</Words>
  <Application>Microsoft Office PowerPoint</Application>
  <PresentationFormat>Custom</PresentationFormat>
  <Paragraphs>133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Roboto</vt:lpstr>
      <vt:lpstr>Wingdings</vt:lpstr>
      <vt:lpstr>Calibri</vt:lpstr>
      <vt:lpstr>Office Theme</vt:lpstr>
      <vt:lpstr>Role play  on FFP  (Fabrication Falsification Plagiarism) </vt:lpstr>
      <vt:lpstr>Role play  on FFP  (Fabrication Falsification Plagiarism) </vt:lpstr>
      <vt:lpstr>Role play  on FFP  (Fabrication Falsification Plagiarism) </vt:lpstr>
      <vt:lpstr>Role play  on FFP  (Fabrication Falsification Plagiarism)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play  on FFP  (Fabrication Falsification Plagiarism)</dc:title>
  <dc:creator>Jana Dannhoferová</dc:creator>
  <cp:lastModifiedBy>Hajrulla</cp:lastModifiedBy>
  <cp:revision>15</cp:revision>
  <dcterms:created xsi:type="dcterms:W3CDTF">2023-03-09T07:23:11Z</dcterms:created>
  <dcterms:modified xsi:type="dcterms:W3CDTF">2023-08-23T17:11:36Z</dcterms:modified>
</cp:coreProperties>
</file>