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  <p:sldMasterId id="2147483679" r:id="rId3"/>
    <p:sldMasterId id="2147483695" r:id="rId4"/>
    <p:sldMasterId id="2147483710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lLeU2u/EBlg/yyZUyBcIb/WjM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73" autoAdjust="0"/>
  </p:normalViewPr>
  <p:slideViewPr>
    <p:cSldViewPr snapToGrid="0">
      <p:cViewPr varScale="1">
        <p:scale>
          <a:sx n="98" d="100"/>
          <a:sy n="98" d="100"/>
        </p:scale>
        <p:origin x="10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574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2" name="Google Shape;4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552" name="Google Shape;5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588" name="Google Shape;5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624" name="Google Shape;6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661" name="Google Shape;6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696" name="Google Shape;6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708" name="Google Shape;7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9" name="Google Shape;4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751" name="Google Shape;7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2" name="Google Shape;8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464" name="Google Shape;4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75" name="Google Shape;4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507" name="Google Shape;5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43" name="Google Shape;5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EE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>
            <a:spLocks noGrp="1"/>
          </p:cNvSpPr>
          <p:nvPr>
            <p:ph type="ctrTitle"/>
          </p:nvPr>
        </p:nvSpPr>
        <p:spPr>
          <a:xfrm>
            <a:off x="3860391" y="841773"/>
            <a:ext cx="4654959" cy="172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ubTitle" idx="1"/>
          </p:nvPr>
        </p:nvSpPr>
        <p:spPr>
          <a:xfrm>
            <a:off x="3860391" y="2788445"/>
            <a:ext cx="466180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9"/>
          <p:cNvSpPr/>
          <p:nvPr/>
        </p:nvSpPr>
        <p:spPr>
          <a:xfrm>
            <a:off x="542004" y="586249"/>
            <a:ext cx="2997610" cy="299761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862782" y="895966"/>
            <a:ext cx="2488790" cy="248879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39" y="1561087"/>
            <a:ext cx="2124075" cy="10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9614" y="4170108"/>
            <a:ext cx="5469066" cy="683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>
            <a:spLocks noGrp="1"/>
          </p:cNvSpPr>
          <p:nvPr>
            <p:ph type="title"/>
          </p:nvPr>
        </p:nvSpPr>
        <p:spPr>
          <a:xfrm>
            <a:off x="392349" y="406896"/>
            <a:ext cx="6825315" cy="76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1"/>
          </p:nvPr>
        </p:nvSpPr>
        <p:spPr>
          <a:xfrm>
            <a:off x="4745914" y="1512035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body" idx="2"/>
          </p:nvPr>
        </p:nvSpPr>
        <p:spPr>
          <a:xfrm>
            <a:off x="392349" y="1517381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body" idx="3"/>
          </p:nvPr>
        </p:nvSpPr>
        <p:spPr>
          <a:xfrm>
            <a:off x="4745914" y="3013285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body" idx="4"/>
          </p:nvPr>
        </p:nvSpPr>
        <p:spPr>
          <a:xfrm>
            <a:off x="392349" y="3008560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solidFill>
          <a:srgbClr val="EBFD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9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1"/>
          <p:cNvSpPr/>
          <p:nvPr/>
        </p:nvSpPr>
        <p:spPr>
          <a:xfrm>
            <a:off x="4657724" y="0"/>
            <a:ext cx="4486275" cy="45910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5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0" name="Google Shape;100;p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7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DDFEF"/>
          </a:solidFill>
          <a:ln w="12700" cap="flat" cmpd="sng">
            <a:solidFill>
              <a:srgbClr val="ADD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0"/>
          <p:cNvSpPr txBox="1">
            <a:spLocks noGrp="1"/>
          </p:cNvSpPr>
          <p:nvPr>
            <p:ph type="ctrTitle"/>
          </p:nvPr>
        </p:nvSpPr>
        <p:spPr>
          <a:xfrm>
            <a:off x="3860391" y="841773"/>
            <a:ext cx="4654959" cy="172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0"/>
          <p:cNvSpPr txBox="1">
            <a:spLocks noGrp="1"/>
          </p:cNvSpPr>
          <p:nvPr>
            <p:ph type="subTitle" idx="1"/>
          </p:nvPr>
        </p:nvSpPr>
        <p:spPr>
          <a:xfrm>
            <a:off x="3860391" y="2788445"/>
            <a:ext cx="466180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80"/>
          <p:cNvSpPr/>
          <p:nvPr/>
        </p:nvSpPr>
        <p:spPr>
          <a:xfrm>
            <a:off x="542004" y="586249"/>
            <a:ext cx="2997610" cy="299761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0"/>
          <p:cNvSpPr/>
          <p:nvPr/>
        </p:nvSpPr>
        <p:spPr>
          <a:xfrm>
            <a:off x="862782" y="895966"/>
            <a:ext cx="2488790" cy="248879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39" y="1561087"/>
            <a:ext cx="2124075" cy="10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390" y="4301727"/>
            <a:ext cx="4780690" cy="597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8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8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8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8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0" name="Google Shape;130;p8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2" name="Google Shape;132;p8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8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4" name="Google Shape;144;p8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5" name="Google Shape;145;p8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8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52" name="Google Shape;152;p8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8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8"/>
          <p:cNvSpPr txBox="1">
            <a:spLocks noGrp="1"/>
          </p:cNvSpPr>
          <p:nvPr>
            <p:ph type="title"/>
          </p:nvPr>
        </p:nvSpPr>
        <p:spPr>
          <a:xfrm rot="5400000">
            <a:off x="5740690" y="1858063"/>
            <a:ext cx="3577646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8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9"/>
          <p:cNvSpPr txBox="1">
            <a:spLocks noGrp="1"/>
          </p:cNvSpPr>
          <p:nvPr>
            <p:ph type="body" idx="1"/>
          </p:nvPr>
        </p:nvSpPr>
        <p:spPr>
          <a:xfrm>
            <a:off x="785814" y="1200151"/>
            <a:ext cx="7889876" cy="33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70" name="Google Shape;170;p89"/>
          <p:cNvSpPr txBox="1">
            <a:spLocks noGrp="1"/>
          </p:cNvSpPr>
          <p:nvPr>
            <p:ph type="title"/>
          </p:nvPr>
        </p:nvSpPr>
        <p:spPr>
          <a:xfrm>
            <a:off x="311700" y="5589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Custom Layout">
  <p:cSld name="5_Custom Layout">
    <p:bg>
      <p:bgPr>
        <a:solidFill>
          <a:srgbClr val="EBFD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6" name="Google Shape;26;p35"/>
          <p:cNvSpPr/>
          <p:nvPr/>
        </p:nvSpPr>
        <p:spPr>
          <a:xfrm>
            <a:off x="0" y="4639312"/>
            <a:ext cx="9144000" cy="504188"/>
          </a:xfrm>
          <a:prstGeom prst="rect">
            <a:avLst/>
          </a:prstGeom>
          <a:solidFill>
            <a:srgbClr val="ADDFEF"/>
          </a:solidFill>
          <a:ln w="25400" cap="flat" cmpd="sng">
            <a:solidFill>
              <a:srgbClr val="ADD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500" y="4641534"/>
            <a:ext cx="3988500" cy="49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6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4"/>
          <p:cNvSpPr txBox="1">
            <a:spLocks noGrp="1"/>
          </p:cNvSpPr>
          <p:nvPr>
            <p:ph type="ctrTitle"/>
          </p:nvPr>
        </p:nvSpPr>
        <p:spPr>
          <a:xfrm>
            <a:off x="3860391" y="841773"/>
            <a:ext cx="4654959" cy="172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4"/>
          <p:cNvSpPr txBox="1">
            <a:spLocks noGrp="1"/>
          </p:cNvSpPr>
          <p:nvPr>
            <p:ph type="subTitle" idx="1"/>
          </p:nvPr>
        </p:nvSpPr>
        <p:spPr>
          <a:xfrm>
            <a:off x="3860391" y="2788445"/>
            <a:ext cx="466180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pic>
        <p:nvPicPr>
          <p:cNvPr id="189" name="Google Shape;18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2700" y="4273479"/>
            <a:ext cx="4837649" cy="60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4"/>
          <p:cNvSpPr/>
          <p:nvPr/>
        </p:nvSpPr>
        <p:spPr>
          <a:xfrm>
            <a:off x="542004" y="586249"/>
            <a:ext cx="2997610" cy="299761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4"/>
          <p:cNvSpPr/>
          <p:nvPr/>
        </p:nvSpPr>
        <p:spPr>
          <a:xfrm>
            <a:off x="862782" y="895966"/>
            <a:ext cx="2488790" cy="248879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139" y="1561087"/>
            <a:ext cx="2124075" cy="10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EE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5"/>
          <p:cNvSpPr txBox="1">
            <a:spLocks noGrp="1"/>
          </p:cNvSpPr>
          <p:nvPr>
            <p:ph type="ctrTitle"/>
          </p:nvPr>
        </p:nvSpPr>
        <p:spPr>
          <a:xfrm>
            <a:off x="3860391" y="841773"/>
            <a:ext cx="4654959" cy="172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5"/>
          <p:cNvSpPr txBox="1">
            <a:spLocks noGrp="1"/>
          </p:cNvSpPr>
          <p:nvPr>
            <p:ph type="subTitle" idx="1"/>
          </p:nvPr>
        </p:nvSpPr>
        <p:spPr>
          <a:xfrm>
            <a:off x="3860391" y="2788445"/>
            <a:ext cx="466180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197" name="Google Shape;197;p55"/>
          <p:cNvSpPr/>
          <p:nvPr/>
        </p:nvSpPr>
        <p:spPr>
          <a:xfrm>
            <a:off x="542004" y="586249"/>
            <a:ext cx="2997610" cy="299761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5"/>
          <p:cNvSpPr/>
          <p:nvPr/>
        </p:nvSpPr>
        <p:spPr>
          <a:xfrm>
            <a:off x="862782" y="895966"/>
            <a:ext cx="2488790" cy="248879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39" y="1561087"/>
            <a:ext cx="2124075" cy="10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9614" y="4170108"/>
            <a:ext cx="5469066" cy="683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body" idx="1"/>
          </p:nvPr>
        </p:nvSpPr>
        <p:spPr>
          <a:xfrm>
            <a:off x="785813" y="1200150"/>
            <a:ext cx="7889876" cy="33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title"/>
          </p:nvPr>
        </p:nvSpPr>
        <p:spPr>
          <a:xfrm>
            <a:off x="311700" y="558985"/>
            <a:ext cx="73647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8"/>
          <p:cNvSpPr txBox="1">
            <a:spLocks noGrp="1"/>
          </p:cNvSpPr>
          <p:nvPr>
            <p:ph type="title"/>
          </p:nvPr>
        </p:nvSpPr>
        <p:spPr>
          <a:xfrm>
            <a:off x="311701" y="447338"/>
            <a:ext cx="6918155" cy="6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8"/>
          <p:cNvSpPr txBox="1">
            <a:spLocks noGrp="1"/>
          </p:cNvSpPr>
          <p:nvPr>
            <p:ph type="body" idx="1"/>
          </p:nvPr>
        </p:nvSpPr>
        <p:spPr>
          <a:xfrm>
            <a:off x="311701" y="1308117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58"/>
          <p:cNvSpPr txBox="1">
            <a:spLocks noGrp="1"/>
          </p:cNvSpPr>
          <p:nvPr>
            <p:ph type="body" idx="2"/>
          </p:nvPr>
        </p:nvSpPr>
        <p:spPr>
          <a:xfrm>
            <a:off x="4832400" y="1308117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9"/>
          <p:cNvSpPr txBox="1">
            <a:spLocks noGrp="1"/>
          </p:cNvSpPr>
          <p:nvPr>
            <p:ph type="title"/>
          </p:nvPr>
        </p:nvSpPr>
        <p:spPr>
          <a:xfrm>
            <a:off x="311702" y="435630"/>
            <a:ext cx="6991306" cy="66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16" name="Google Shape;216;p59"/>
          <p:cNvSpPr txBox="1">
            <a:spLocks noGrp="1"/>
          </p:cNvSpPr>
          <p:nvPr>
            <p:ph type="body" idx="1"/>
          </p:nvPr>
        </p:nvSpPr>
        <p:spPr>
          <a:xfrm>
            <a:off x="311702" y="1517381"/>
            <a:ext cx="2645508" cy="32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7" name="Google Shape;217;p59"/>
          <p:cNvSpPr txBox="1">
            <a:spLocks noGrp="1"/>
          </p:cNvSpPr>
          <p:nvPr>
            <p:ph type="body" idx="2"/>
          </p:nvPr>
        </p:nvSpPr>
        <p:spPr>
          <a:xfrm>
            <a:off x="3249246" y="1517381"/>
            <a:ext cx="2645508" cy="32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8" name="Google Shape;218;p59"/>
          <p:cNvSpPr txBox="1">
            <a:spLocks noGrp="1"/>
          </p:cNvSpPr>
          <p:nvPr>
            <p:ph type="body" idx="3"/>
          </p:nvPr>
        </p:nvSpPr>
        <p:spPr>
          <a:xfrm>
            <a:off x="6186790" y="1517381"/>
            <a:ext cx="2645508" cy="320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0"/>
          <p:cNvSpPr txBox="1">
            <a:spLocks noGrp="1"/>
          </p:cNvSpPr>
          <p:nvPr>
            <p:ph type="title"/>
          </p:nvPr>
        </p:nvSpPr>
        <p:spPr>
          <a:xfrm>
            <a:off x="392349" y="406896"/>
            <a:ext cx="6825315" cy="76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22" name="Google Shape;222;p60"/>
          <p:cNvSpPr txBox="1">
            <a:spLocks noGrp="1"/>
          </p:cNvSpPr>
          <p:nvPr>
            <p:ph type="body" idx="1"/>
          </p:nvPr>
        </p:nvSpPr>
        <p:spPr>
          <a:xfrm>
            <a:off x="4745914" y="1512035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3" name="Google Shape;223;p60"/>
          <p:cNvSpPr txBox="1">
            <a:spLocks noGrp="1"/>
          </p:cNvSpPr>
          <p:nvPr>
            <p:ph type="body" idx="2"/>
          </p:nvPr>
        </p:nvSpPr>
        <p:spPr>
          <a:xfrm>
            <a:off x="392349" y="1517381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4" name="Google Shape;224;p60"/>
          <p:cNvSpPr txBox="1">
            <a:spLocks noGrp="1"/>
          </p:cNvSpPr>
          <p:nvPr>
            <p:ph type="body" idx="3"/>
          </p:nvPr>
        </p:nvSpPr>
        <p:spPr>
          <a:xfrm>
            <a:off x="4745914" y="3150261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5" name="Google Shape;225;p60"/>
          <p:cNvSpPr txBox="1">
            <a:spLocks noGrp="1"/>
          </p:cNvSpPr>
          <p:nvPr>
            <p:ph type="body" idx="4"/>
          </p:nvPr>
        </p:nvSpPr>
        <p:spPr>
          <a:xfrm>
            <a:off x="392349" y="3147422"/>
            <a:ext cx="4000894" cy="129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1"/>
          <p:cNvSpPr txBox="1">
            <a:spLocks noGrp="1"/>
          </p:cNvSpPr>
          <p:nvPr>
            <p:ph type="title"/>
          </p:nvPr>
        </p:nvSpPr>
        <p:spPr>
          <a:xfrm>
            <a:off x="311700" y="75837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8" name="Google Shape;228;p61"/>
          <p:cNvSpPr txBox="1">
            <a:spLocks noGrp="1"/>
          </p:cNvSpPr>
          <p:nvPr>
            <p:ph type="body" idx="1"/>
          </p:nvPr>
        </p:nvSpPr>
        <p:spPr>
          <a:xfrm>
            <a:off x="311700" y="1571183"/>
            <a:ext cx="2808000" cy="288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9" name="Google Shape;229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30" name="Google Shape;230;p61"/>
          <p:cNvSpPr>
            <a:spLocks noGrp="1"/>
          </p:cNvSpPr>
          <p:nvPr>
            <p:ph type="chart" idx="2"/>
          </p:nvPr>
        </p:nvSpPr>
        <p:spPr>
          <a:xfrm>
            <a:off x="3939429" y="758371"/>
            <a:ext cx="4892871" cy="37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1" name="Google Shape;23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0886" y="219041"/>
            <a:ext cx="1063143" cy="53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785813" y="1200150"/>
            <a:ext cx="7889876" cy="33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311700" y="558985"/>
            <a:ext cx="73647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4" name="Google Shape;234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4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241" name="Google Shape;24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9157" y="565975"/>
            <a:ext cx="1063143" cy="53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5"/>
          <p:cNvSpPr/>
          <p:nvPr/>
        </p:nvSpPr>
        <p:spPr>
          <a:xfrm>
            <a:off x="4572000" y="86683"/>
            <a:ext cx="4306500" cy="44731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5" name="Google Shape;245;p6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6" name="Google Shape;246;p6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50" name="Google Shape;250;p6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9" name="Google Shape;269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DDFEF"/>
          </a:solidFill>
          <a:ln w="12700" cap="flat" cmpd="sng">
            <a:solidFill>
              <a:srgbClr val="ADD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9"/>
          <p:cNvSpPr txBox="1">
            <a:spLocks noGrp="1"/>
          </p:cNvSpPr>
          <p:nvPr>
            <p:ph type="ctrTitle"/>
          </p:nvPr>
        </p:nvSpPr>
        <p:spPr>
          <a:xfrm>
            <a:off x="3860391" y="841773"/>
            <a:ext cx="4654959" cy="172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9"/>
          <p:cNvSpPr txBox="1">
            <a:spLocks noGrp="1"/>
          </p:cNvSpPr>
          <p:nvPr>
            <p:ph type="subTitle" idx="1"/>
          </p:nvPr>
        </p:nvSpPr>
        <p:spPr>
          <a:xfrm>
            <a:off x="3860391" y="2788445"/>
            <a:ext cx="466180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9" name="Google Shape;279;p69"/>
          <p:cNvSpPr/>
          <p:nvPr/>
        </p:nvSpPr>
        <p:spPr>
          <a:xfrm>
            <a:off x="542004" y="586249"/>
            <a:ext cx="2997610" cy="299761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9"/>
          <p:cNvSpPr/>
          <p:nvPr/>
        </p:nvSpPr>
        <p:spPr>
          <a:xfrm>
            <a:off x="862782" y="895966"/>
            <a:ext cx="2488790" cy="248879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39" y="1561087"/>
            <a:ext cx="2124075" cy="10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390" y="4301727"/>
            <a:ext cx="4780690" cy="597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7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7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9" name="Google Shape;299;p7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7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1" name="Google Shape;301;p7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7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8" name="Google Shape;308;p7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09" name="Google Shape;309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7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16" name="Google Shape;316;p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7"/>
          <p:cNvSpPr txBox="1">
            <a:spLocks noGrp="1"/>
          </p:cNvSpPr>
          <p:nvPr>
            <p:ph type="body" idx="1"/>
          </p:nvPr>
        </p:nvSpPr>
        <p:spPr>
          <a:xfrm>
            <a:off x="785814" y="1200151"/>
            <a:ext cx="7889876" cy="33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34" name="Google Shape;334;p77"/>
          <p:cNvSpPr txBox="1">
            <a:spLocks noGrp="1"/>
          </p:cNvSpPr>
          <p:nvPr>
            <p:ph type="title"/>
          </p:nvPr>
        </p:nvSpPr>
        <p:spPr>
          <a:xfrm>
            <a:off x="311700" y="5589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35" name="Google Shape;33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242" y="44479"/>
            <a:ext cx="1063143" cy="50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243" y="96921"/>
            <a:ext cx="1234086" cy="39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1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91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6" name="Google Shape;346;p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311700" y="75837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1"/>
          </p:nvPr>
        </p:nvSpPr>
        <p:spPr>
          <a:xfrm>
            <a:off x="311700" y="1571183"/>
            <a:ext cx="2808000" cy="288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9" name="Google Shape;39;p41"/>
          <p:cNvSpPr>
            <a:spLocks noGrp="1"/>
          </p:cNvSpPr>
          <p:nvPr>
            <p:ph type="chart" idx="2"/>
          </p:nvPr>
        </p:nvSpPr>
        <p:spPr>
          <a:xfrm>
            <a:off x="3939429" y="758371"/>
            <a:ext cx="4892871" cy="37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58293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9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355" name="Google Shape;35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5934" y="274638"/>
            <a:ext cx="1919416" cy="90989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92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3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93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64" name="Google Shape;364;p93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582930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9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94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9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9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73" name="Google Shape;373;p94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5934" y="274638"/>
            <a:ext cx="1919416" cy="9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5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573669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95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" name="Google Shape;379;p95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95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1" name="Google Shape;381;p95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85" name="Google Shape;385;p95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5934" y="274638"/>
            <a:ext cx="1919416" cy="9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58293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9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393" name="Google Shape;393;p96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5934" y="274638"/>
            <a:ext cx="1919416" cy="9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9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400" name="Google Shape;400;p97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8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98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5" name="Google Shape;405;p98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6" name="Google Shape;406;p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409" name="Google Shape;409;p98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5051" y="274153"/>
            <a:ext cx="1919416" cy="9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9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99"/>
          <p:cNvSpPr>
            <a:spLocks noGrp="1"/>
          </p:cNvSpPr>
          <p:nvPr>
            <p:ph type="pic" idx="2"/>
          </p:nvPr>
        </p:nvSpPr>
        <p:spPr>
          <a:xfrm>
            <a:off x="4064000" y="1253161"/>
            <a:ext cx="4452938" cy="3142627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99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6" name="Google Shape;416;p9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9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9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419" name="Google Shape;419;p99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4346" y="274153"/>
            <a:ext cx="1919416" cy="9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58293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00"/>
          <p:cNvSpPr txBox="1">
            <a:spLocks noGrp="1"/>
          </p:cNvSpPr>
          <p:nvPr>
            <p:ph type="body" idx="1"/>
          </p:nvPr>
        </p:nvSpPr>
        <p:spPr>
          <a:xfrm rot="5400000">
            <a:off x="3027513" y="-1028850"/>
            <a:ext cx="308897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10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0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0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428" name="Google Shape;428;p100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4346" y="274153"/>
            <a:ext cx="1919416" cy="9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01"/>
          <p:cNvSpPr txBox="1">
            <a:spLocks noGrp="1"/>
          </p:cNvSpPr>
          <p:nvPr>
            <p:ph type="title"/>
          </p:nvPr>
        </p:nvSpPr>
        <p:spPr>
          <a:xfrm rot="5400000">
            <a:off x="6052687" y="1794837"/>
            <a:ext cx="2775849" cy="214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01"/>
          <p:cNvSpPr txBox="1">
            <a:spLocks noGrp="1"/>
          </p:cNvSpPr>
          <p:nvPr>
            <p:ph type="body" idx="1"/>
          </p:nvPr>
        </p:nvSpPr>
        <p:spPr>
          <a:xfrm rot="5400000">
            <a:off x="1257869" y="-358285"/>
            <a:ext cx="4107312" cy="536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10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0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0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437" name="Google Shape;437;p101"/>
          <p:cNvSpPr/>
          <p:nvPr/>
        </p:nvSpPr>
        <p:spPr>
          <a:xfrm>
            <a:off x="0" y="4471250"/>
            <a:ext cx="9144000" cy="672250"/>
          </a:xfrm>
          <a:prstGeom prst="rect">
            <a:avLst/>
          </a:prstGeom>
          <a:solidFill>
            <a:srgbClr val="FFB644"/>
          </a:solidFill>
          <a:ln w="12700" cap="flat" cmpd="sng">
            <a:solidFill>
              <a:srgbClr val="FFB6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87" y="4479846"/>
            <a:ext cx="5419725" cy="67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4346" y="274153"/>
            <a:ext cx="1919416" cy="90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311701" y="447338"/>
            <a:ext cx="6918155" cy="67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311701" y="1308117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4832400" y="1308117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6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5"/>
          <p:cNvSpPr txBox="1">
            <a:spLocks noGrp="1"/>
          </p:cNvSpPr>
          <p:nvPr>
            <p:ph type="ctrTitle"/>
          </p:nvPr>
        </p:nvSpPr>
        <p:spPr>
          <a:xfrm>
            <a:off x="3860391" y="841773"/>
            <a:ext cx="4654959" cy="172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subTitle" idx="1"/>
          </p:nvPr>
        </p:nvSpPr>
        <p:spPr>
          <a:xfrm>
            <a:off x="3860391" y="2788445"/>
            <a:ext cx="466180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pic>
        <p:nvPicPr>
          <p:cNvPr id="53" name="Google Shape;5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2700" y="4273479"/>
            <a:ext cx="4837649" cy="60332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5"/>
          <p:cNvSpPr/>
          <p:nvPr/>
        </p:nvSpPr>
        <p:spPr>
          <a:xfrm>
            <a:off x="542004" y="586249"/>
            <a:ext cx="2997610" cy="2997610"/>
          </a:xfrm>
          <a:prstGeom prst="ellipse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5"/>
          <p:cNvSpPr/>
          <p:nvPr/>
        </p:nvSpPr>
        <p:spPr>
          <a:xfrm>
            <a:off x="862782" y="895966"/>
            <a:ext cx="2488790" cy="248879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139" y="1561087"/>
            <a:ext cx="2124075" cy="10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9" name="Google Shape;9;p2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392738" y="422882"/>
            <a:ext cx="1439562" cy="682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8"/>
          <p:cNvSpPr/>
          <p:nvPr/>
        </p:nvSpPr>
        <p:spPr>
          <a:xfrm>
            <a:off x="0" y="4639312"/>
            <a:ext cx="9144000" cy="504188"/>
          </a:xfrm>
          <a:prstGeom prst="rect">
            <a:avLst/>
          </a:prstGeom>
          <a:solidFill>
            <a:srgbClr val="ADDFEF"/>
          </a:solidFill>
          <a:ln w="25400" cap="flat" cmpd="sng">
            <a:solidFill>
              <a:srgbClr val="ADD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83500" y="4641534"/>
            <a:ext cx="3988500" cy="498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" name="Google Shape;89;p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75788" y="273845"/>
            <a:ext cx="1439562" cy="68242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0"/>
          <p:cNvSpPr/>
          <p:nvPr/>
        </p:nvSpPr>
        <p:spPr>
          <a:xfrm>
            <a:off x="0" y="4639312"/>
            <a:ext cx="9144000" cy="504188"/>
          </a:xfrm>
          <a:prstGeom prst="rect">
            <a:avLst/>
          </a:prstGeom>
          <a:solidFill>
            <a:srgbClr val="ADDFEF"/>
          </a:solidFill>
          <a:ln w="12700" cap="flat" cmpd="sng">
            <a:solidFill>
              <a:srgbClr val="ADD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3500" y="4641534"/>
            <a:ext cx="3988500" cy="498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0"/>
          <p:cNvCxnSpPr/>
          <p:nvPr/>
        </p:nvCxnSpPr>
        <p:spPr>
          <a:xfrm>
            <a:off x="622935" y="1040130"/>
            <a:ext cx="7892415" cy="0"/>
          </a:xfrm>
          <a:prstGeom prst="straightConnector1">
            <a:avLst/>
          </a:prstGeom>
          <a:noFill/>
          <a:ln w="9525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311700" y="422881"/>
            <a:ext cx="6966924" cy="68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pic>
        <p:nvPicPr>
          <p:cNvPr id="175" name="Google Shape;175;p3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2738" y="422882"/>
            <a:ext cx="1439562" cy="682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3"/>
          <p:cNvSpPr/>
          <p:nvPr/>
        </p:nvSpPr>
        <p:spPr>
          <a:xfrm>
            <a:off x="0" y="4639312"/>
            <a:ext cx="9144000" cy="504188"/>
          </a:xfrm>
          <a:prstGeom prst="rect">
            <a:avLst/>
          </a:prstGeom>
          <a:solidFill>
            <a:srgbClr val="ADDFEF"/>
          </a:solidFill>
          <a:ln w="25400" cap="flat" cmpd="sng">
            <a:solidFill>
              <a:srgbClr val="ADD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83500" y="4641534"/>
            <a:ext cx="3988500" cy="498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075788" y="273845"/>
            <a:ext cx="1439562" cy="68242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/>
          <p:nvPr/>
        </p:nvSpPr>
        <p:spPr>
          <a:xfrm>
            <a:off x="0" y="4639312"/>
            <a:ext cx="9144000" cy="504188"/>
          </a:xfrm>
          <a:prstGeom prst="rect">
            <a:avLst/>
          </a:prstGeom>
          <a:solidFill>
            <a:srgbClr val="ADDFEF"/>
          </a:solidFill>
          <a:ln w="12700" cap="flat" cmpd="sng">
            <a:solidFill>
              <a:srgbClr val="ADD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8651" y="4636462"/>
            <a:ext cx="4038600" cy="505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6"/>
          <p:cNvCxnSpPr/>
          <p:nvPr/>
        </p:nvCxnSpPr>
        <p:spPr>
          <a:xfrm>
            <a:off x="622935" y="1040130"/>
            <a:ext cx="7892415" cy="0"/>
          </a:xfrm>
          <a:prstGeom prst="straightConnector1">
            <a:avLst/>
          </a:prstGeom>
          <a:noFill/>
          <a:ln w="9525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9" name="Google Shape;339;p9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9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9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9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aliem.com/team-based-learning-2016-jgme-aliem-hot-topics-in-medical-education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cademicintegrity.eu/wp/bridge-games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://www.academicintegrity.eu/wp/bridge-checklist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cintegrity.eu/wp/bridge-modules-2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yourbasic.org/golang/find-search-contains-sli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integrity.eu/wp/all-material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basic.org/golang/find-search-contains-sli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"/>
          <p:cNvSpPr txBox="1">
            <a:spLocks noGrp="1"/>
          </p:cNvSpPr>
          <p:nvPr>
            <p:ph type="ctrTitle"/>
          </p:nvPr>
        </p:nvSpPr>
        <p:spPr>
          <a:xfrm>
            <a:off x="3860391" y="841773"/>
            <a:ext cx="4654959" cy="172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3600" b="1"/>
              <a:t>MODULE </a:t>
            </a:r>
            <a:br>
              <a:rPr lang="lt-LT" sz="3600" b="1"/>
            </a:br>
            <a:r>
              <a:rPr lang="lt-LT" sz="3600" b="1"/>
              <a:t>FOR </a:t>
            </a:r>
            <a:br>
              <a:rPr lang="lt-LT" sz="3600" b="1"/>
            </a:br>
            <a:r>
              <a:rPr lang="lt-LT" sz="3600" b="1"/>
              <a:t>SUPERVISORS</a:t>
            </a:r>
            <a:endParaRPr sz="3600" b="1"/>
          </a:p>
        </p:txBody>
      </p:sp>
      <p:sp>
        <p:nvSpPr>
          <p:cNvPr id="445" name="Google Shape;445;p1"/>
          <p:cNvSpPr txBox="1">
            <a:spLocks noGrp="1"/>
          </p:cNvSpPr>
          <p:nvPr>
            <p:ph type="subTitle" idx="1"/>
          </p:nvPr>
        </p:nvSpPr>
        <p:spPr>
          <a:xfrm>
            <a:off x="3860391" y="2571750"/>
            <a:ext cx="4686201" cy="104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dirty="0">
                <a:latin typeface="Arial"/>
                <a:ea typeface="Arial"/>
                <a:cs typeface="Arial"/>
                <a:sym typeface="Arial"/>
              </a:rPr>
              <a:t>Session 2: How to help your students write and publish with academic and research integrity (checklists)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"/>
          <p:cNvSpPr txBox="1"/>
          <p:nvPr/>
        </p:nvSpPr>
        <p:spPr>
          <a:xfrm>
            <a:off x="3873775" y="3612395"/>
            <a:ext cx="4795929" cy="47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t-L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Created by Sandra Krutulienė (Lithuanian Centre for Social Sciences)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body" idx="4294967295"/>
          </p:nvPr>
        </p:nvSpPr>
        <p:spPr>
          <a:xfrm>
            <a:off x="4751153" y="1404878"/>
            <a:ext cx="40005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agreed to respect each other’s working hours and avoid contacting each other on weekends and during vacation time.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5" name="Google Shape;555;p10"/>
          <p:cNvSpPr txBox="1">
            <a:spLocks noGrp="1"/>
          </p:cNvSpPr>
          <p:nvPr>
            <p:ph type="body" idx="4294967295"/>
          </p:nvPr>
        </p:nvSpPr>
        <p:spPr>
          <a:xfrm>
            <a:off x="392349" y="1404878"/>
            <a:ext cx="40005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agreed on regular individual or group meetings and we are following the schedule.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6" name="Google Shape;556;p10"/>
          <p:cNvSpPr txBox="1">
            <a:spLocks noGrp="1"/>
          </p:cNvSpPr>
          <p:nvPr>
            <p:ph type="body" idx="4294967295"/>
          </p:nvPr>
        </p:nvSpPr>
        <p:spPr>
          <a:xfrm>
            <a:off x="4751153" y="2356644"/>
            <a:ext cx="40005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am here to support my students and they know that I will do my best to help them; they also know how and when to reach me.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7" name="Google Shape;557;p10"/>
          <p:cNvSpPr txBox="1">
            <a:spLocks noGrp="1"/>
          </p:cNvSpPr>
          <p:nvPr>
            <p:ph type="body" idx="4294967295"/>
          </p:nvPr>
        </p:nvSpPr>
        <p:spPr>
          <a:xfrm>
            <a:off x="392349" y="2356644"/>
            <a:ext cx="4000500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set up a suitable work schedule with the student and we have agreed on the timeline that he/she will follow.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58" name="Google Shape;558;p10"/>
          <p:cNvSpPr txBox="1"/>
          <p:nvPr/>
        </p:nvSpPr>
        <p:spPr>
          <a:xfrm>
            <a:off x="392349" y="3381436"/>
            <a:ext cx="4000894" cy="92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Before data collection began, I checked whether my student’s research needs ethical approval and helped her/him with the procedure.</a:t>
            </a:r>
            <a:endParaRPr sz="1300" b="0" i="0" u="none" strike="noStrike" cap="none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59" name="Google Shape;5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11"/>
          <p:cNvGrpSpPr/>
          <p:nvPr/>
        </p:nvGrpSpPr>
        <p:grpSpPr>
          <a:xfrm>
            <a:off x="4220172" y="604984"/>
            <a:ext cx="3869417" cy="3933530"/>
            <a:chOff x="496764" y="724"/>
            <a:chExt cx="3869417" cy="3933530"/>
          </a:xfrm>
        </p:grpSpPr>
        <p:sp>
          <p:nvSpPr>
            <p:cNvPr id="565" name="Google Shape;565;p11"/>
            <p:cNvSpPr/>
            <p:nvPr/>
          </p:nvSpPr>
          <p:spPr>
            <a:xfrm>
              <a:off x="1901962" y="724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 txBox="1"/>
            <p:nvPr/>
          </p:nvSpPr>
          <p:spPr>
            <a:xfrm>
              <a:off x="1935565" y="34327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Formulating research questions</a:t>
              </a:r>
              <a:r>
                <a:rPr lang="en-US" sz="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lt-LT" sz="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study design, </a:t>
              </a:r>
              <a:r>
                <a:rPr lang="en-US" sz="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lang="lt-LT" sz="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methodology</a:t>
              </a:r>
              <a:endParaRPr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513" y="5236"/>
                  </a:moveTo>
                  <a:lnTo>
                    <a:pt x="84513" y="5236"/>
                  </a:lnTo>
                  <a:cubicBezTo>
                    <a:pt x="89431" y="7437"/>
                    <a:pt x="94030" y="10291"/>
                    <a:pt x="98185" y="13720"/>
                  </a:cubicBezTo>
                </a:path>
              </a:pathLst>
            </a:custGeom>
            <a:noFill/>
            <a:ln w="9525" cap="flat" cmpd="sng">
              <a:solidFill>
                <a:srgbClr val="789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3307161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 txBox="1"/>
            <p:nvPr/>
          </p:nvSpPr>
          <p:spPr>
            <a:xfrm>
              <a:off x="3340764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 process and monitoring  </a:t>
              </a:r>
              <a:endParaRPr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064" y="49444"/>
                  </a:moveTo>
                  <a:lnTo>
                    <a:pt x="119064" y="49444"/>
                  </a:lnTo>
                  <a:cubicBezTo>
                    <a:pt x="120312" y="56426"/>
                    <a:pt x="120312" y="63575"/>
                    <a:pt x="119064" y="70557"/>
                  </a:cubicBezTo>
                </a:path>
              </a:pathLst>
            </a:custGeom>
            <a:noFill/>
            <a:ln w="9525" cap="flat" cmpd="sng">
              <a:solidFill>
                <a:srgbClr val="789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3307161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 txBox="1"/>
            <p:nvPr/>
          </p:nvSpPr>
          <p:spPr>
            <a:xfrm>
              <a:off x="3340764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 processing, analysi</a:t>
              </a:r>
              <a:r>
                <a:rPr lang="en-US" sz="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s,</a:t>
              </a:r>
              <a:r>
                <a:rPr lang="lt-LT" sz="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and stor</a:t>
              </a:r>
              <a:r>
                <a:rPr lang="en-US" sz="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age</a:t>
              </a:r>
              <a:endParaRPr sz="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5" y="106281"/>
                  </a:moveTo>
                  <a:cubicBezTo>
                    <a:pt x="94029" y="109710"/>
                    <a:pt x="89430" y="112564"/>
                    <a:pt x="84513" y="114765"/>
                  </a:cubicBezTo>
                </a:path>
              </a:pathLst>
            </a:custGeom>
            <a:noFill/>
            <a:ln w="9525" cap="flat" cmpd="sng">
              <a:solidFill>
                <a:srgbClr val="789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901962" y="3245891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 txBox="1"/>
            <p:nvPr/>
          </p:nvSpPr>
          <p:spPr>
            <a:xfrm>
              <a:off x="1935565" y="3279494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Academic writting and ethical publishing</a:t>
              </a:r>
              <a:endPara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487" y="114764"/>
                  </a:moveTo>
                  <a:lnTo>
                    <a:pt x="35487" y="114764"/>
                  </a:lnTo>
                  <a:cubicBezTo>
                    <a:pt x="30569" y="112563"/>
                    <a:pt x="25970" y="109709"/>
                    <a:pt x="21815" y="106280"/>
                  </a:cubicBezTo>
                </a:path>
              </a:pathLst>
            </a:custGeom>
            <a:noFill/>
            <a:ln w="9525" cap="flat" cmpd="sng">
              <a:solidFill>
                <a:srgbClr val="789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496764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 txBox="1"/>
            <p:nvPr/>
          </p:nvSpPr>
          <p:spPr>
            <a:xfrm>
              <a:off x="530367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Final considerations</a:t>
              </a:r>
              <a:endPara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6" y="70556"/>
                  </a:moveTo>
                  <a:cubicBezTo>
                    <a:pt x="-312" y="63574"/>
                    <a:pt x="-312" y="56425"/>
                    <a:pt x="936" y="49443"/>
                  </a:cubicBezTo>
                </a:path>
              </a:pathLst>
            </a:custGeom>
            <a:noFill/>
            <a:ln w="9525" cap="flat" cmpd="sng">
              <a:solidFill>
                <a:srgbClr val="789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96764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 txBox="1"/>
            <p:nvPr/>
          </p:nvSpPr>
          <p:spPr>
            <a:xfrm>
              <a:off x="530367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Preparations for student work</a:t>
              </a:r>
              <a:endParaRPr sz="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5" y="13719"/>
                  </a:moveTo>
                  <a:lnTo>
                    <a:pt x="21815" y="13719"/>
                  </a:lnTo>
                  <a:cubicBezTo>
                    <a:pt x="25971" y="10290"/>
                    <a:pt x="30570" y="7436"/>
                    <a:pt x="35487" y="5235"/>
                  </a:cubicBezTo>
                </a:path>
              </a:pathLst>
            </a:custGeom>
            <a:noFill/>
            <a:ln w="9525" cap="flat" cmpd="sng">
              <a:solidFill>
                <a:srgbClr val="789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11"/>
          <p:cNvSpPr txBox="1">
            <a:spLocks noGrp="1"/>
          </p:cNvSpPr>
          <p:nvPr>
            <p:ph type="title"/>
          </p:nvPr>
        </p:nvSpPr>
        <p:spPr>
          <a:xfrm>
            <a:off x="557646" y="251430"/>
            <a:ext cx="2928504" cy="125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629"/>
              <a:buNone/>
            </a:pPr>
            <a:r>
              <a:rPr lang="lt-LT" sz="2400" dirty="0">
                <a:solidFill>
                  <a:srgbClr val="3A484F"/>
                </a:solidFill>
              </a:rPr>
              <a:t>Formulating research questions and study design</a:t>
            </a:r>
            <a:endParaRPr sz="2400" dirty="0">
              <a:solidFill>
                <a:srgbClr val="3A484F"/>
              </a:solidFill>
            </a:endParaRPr>
          </a:p>
        </p:txBody>
      </p:sp>
      <p:sp>
        <p:nvSpPr>
          <p:cNvPr id="584" name="Google Shape;584;p11"/>
          <p:cNvSpPr txBox="1"/>
          <p:nvPr/>
        </p:nvSpPr>
        <p:spPr>
          <a:xfrm>
            <a:off x="5348410" y="2202417"/>
            <a:ext cx="16129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ACADEMIC 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"/>
          <p:cNvSpPr txBox="1"/>
          <p:nvPr/>
        </p:nvSpPr>
        <p:spPr>
          <a:xfrm>
            <a:off x="557646" y="1793527"/>
            <a:ext cx="3269672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Be actively involved in the whole thesis preparation process, from the beginning to the end.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Guide your student in formulating the research questions, </a:t>
            </a:r>
            <a:r>
              <a:rPr lang="en-US" sz="14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study </a:t>
            </a:r>
            <a:r>
              <a:rPr lang="lt-LT" sz="14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design,</a:t>
            </a:r>
            <a:r>
              <a:rPr lang="en-US" sz="14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lt-LT" sz="14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 methodology.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Advise students to keep a research diary as a useful way to save all important information in one place.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2"/>
          <p:cNvSpPr txBox="1">
            <a:spLocks noGrp="1"/>
          </p:cNvSpPr>
          <p:nvPr>
            <p:ph type="body" idx="4294967295"/>
          </p:nvPr>
        </p:nvSpPr>
        <p:spPr>
          <a:xfrm>
            <a:off x="4914902" y="1286853"/>
            <a:ext cx="40005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discussed what type of contribution their thesis will make to existing research in our field.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1" name="Google Shape;591;p12"/>
          <p:cNvSpPr txBox="1">
            <a:spLocks noGrp="1"/>
          </p:cNvSpPr>
          <p:nvPr>
            <p:ph type="body" idx="4294967295"/>
          </p:nvPr>
        </p:nvSpPr>
        <p:spPr>
          <a:xfrm>
            <a:off x="228600" y="1288257"/>
            <a:ext cx="40005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discussed literature searches and how to find relevant research literature.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2" name="Google Shape;592;p12"/>
          <p:cNvSpPr txBox="1">
            <a:spLocks noGrp="1"/>
          </p:cNvSpPr>
          <p:nvPr>
            <p:ph type="body" idx="4294967295"/>
          </p:nvPr>
        </p:nvSpPr>
        <p:spPr>
          <a:xfrm>
            <a:off x="4914902" y="2138180"/>
            <a:ext cx="4000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discussed and agreed on the scope of her/his research and what knowledge and/or skills are needed to implement the research design. If needed, I guided my student using relevant resources, training opportunities, and/or consultation.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3" name="Google Shape;593;p12"/>
          <p:cNvSpPr txBox="1">
            <a:spLocks noGrp="1"/>
          </p:cNvSpPr>
          <p:nvPr>
            <p:ph type="body" idx="4294967295"/>
          </p:nvPr>
        </p:nvSpPr>
        <p:spPr>
          <a:xfrm>
            <a:off x="228600" y="2142515"/>
            <a:ext cx="4000500" cy="112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discussed and agreed on research questions, study design, the methodology of the thesis work, and how the research process will be monitored.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94" name="Google Shape;594;p12"/>
          <p:cNvSpPr txBox="1"/>
          <p:nvPr/>
        </p:nvSpPr>
        <p:spPr>
          <a:xfrm>
            <a:off x="228600" y="3506037"/>
            <a:ext cx="4000894" cy="85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needed, I advised the student to have an additional/external consultant for a planned research topic.</a:t>
            </a:r>
            <a:endParaRPr dirty="0"/>
          </a:p>
        </p:txBody>
      </p:sp>
      <p:pic>
        <p:nvPicPr>
          <p:cNvPr id="595" name="Google Shape;5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3"/>
          <p:cNvSpPr txBox="1">
            <a:spLocks noGrp="1"/>
          </p:cNvSpPr>
          <p:nvPr>
            <p:ph type="title"/>
          </p:nvPr>
        </p:nvSpPr>
        <p:spPr>
          <a:xfrm>
            <a:off x="608373" y="393389"/>
            <a:ext cx="2944452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dirty="0">
                <a:solidFill>
                  <a:srgbClr val="3A484F"/>
                </a:solidFill>
              </a:rPr>
              <a:t>Data processing and analy</a:t>
            </a:r>
            <a:r>
              <a:rPr lang="en-US" dirty="0">
                <a:solidFill>
                  <a:srgbClr val="3A484F"/>
                </a:solidFill>
              </a:rPr>
              <a:t>sis</a:t>
            </a:r>
            <a:endParaRPr dirty="0">
              <a:solidFill>
                <a:srgbClr val="3A484F"/>
              </a:solidFill>
            </a:endParaRPr>
          </a:p>
        </p:txBody>
      </p:sp>
      <p:grpSp>
        <p:nvGrpSpPr>
          <p:cNvPr id="601" name="Google Shape;601;p13"/>
          <p:cNvGrpSpPr/>
          <p:nvPr/>
        </p:nvGrpSpPr>
        <p:grpSpPr>
          <a:xfrm>
            <a:off x="4374809" y="604983"/>
            <a:ext cx="3869417" cy="3933530"/>
            <a:chOff x="496764" y="724"/>
            <a:chExt cx="3869417" cy="3933530"/>
          </a:xfrm>
        </p:grpSpPr>
        <p:sp>
          <p:nvSpPr>
            <p:cNvPr id="602" name="Google Shape;602;p13"/>
            <p:cNvSpPr/>
            <p:nvPr/>
          </p:nvSpPr>
          <p:spPr>
            <a:xfrm>
              <a:off x="1901962" y="724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 txBox="1"/>
            <p:nvPr/>
          </p:nvSpPr>
          <p:spPr>
            <a:xfrm>
              <a:off x="1935565" y="34327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Formulating research questions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study design, 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methodology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513" y="5236"/>
                  </a:moveTo>
                  <a:lnTo>
                    <a:pt x="84513" y="5236"/>
                  </a:lnTo>
                  <a:cubicBezTo>
                    <a:pt x="89431" y="7437"/>
                    <a:pt x="94030" y="10291"/>
                    <a:pt x="98185" y="1372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3307161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 txBox="1"/>
            <p:nvPr/>
          </p:nvSpPr>
          <p:spPr>
            <a:xfrm>
              <a:off x="3340764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process and monitoring  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064" y="49444"/>
                  </a:moveTo>
                  <a:lnTo>
                    <a:pt x="119064" y="49444"/>
                  </a:lnTo>
                  <a:cubicBezTo>
                    <a:pt x="120312" y="56426"/>
                    <a:pt x="120312" y="63575"/>
                    <a:pt x="119064" y="7055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307161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 txBox="1"/>
            <p:nvPr/>
          </p:nvSpPr>
          <p:spPr>
            <a:xfrm>
              <a:off x="3340764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processing, analysi</a:t>
              </a:r>
              <a:r>
                <a:rPr lang="en-US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s,</a:t>
              </a: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stor</a:t>
              </a:r>
              <a:r>
                <a:rPr lang="en-US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</a:t>
              </a:r>
              <a:endParaRPr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5" y="106281"/>
                  </a:moveTo>
                  <a:cubicBezTo>
                    <a:pt x="94029" y="109710"/>
                    <a:pt x="89430" y="112564"/>
                    <a:pt x="84513" y="11476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1901962" y="3245891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 txBox="1"/>
            <p:nvPr/>
          </p:nvSpPr>
          <p:spPr>
            <a:xfrm>
              <a:off x="1935565" y="3279494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Academic writting and ethical publishing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487" y="114764"/>
                  </a:moveTo>
                  <a:lnTo>
                    <a:pt x="35487" y="114764"/>
                  </a:lnTo>
                  <a:cubicBezTo>
                    <a:pt x="30569" y="112563"/>
                    <a:pt x="25970" y="109709"/>
                    <a:pt x="21815" y="10628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496764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 txBox="1"/>
            <p:nvPr/>
          </p:nvSpPr>
          <p:spPr>
            <a:xfrm>
              <a:off x="530367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 considerations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6" y="70556"/>
                  </a:moveTo>
                  <a:cubicBezTo>
                    <a:pt x="-312" y="63574"/>
                    <a:pt x="-312" y="56425"/>
                    <a:pt x="936" y="49443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496764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 txBox="1"/>
            <p:nvPr/>
          </p:nvSpPr>
          <p:spPr>
            <a:xfrm>
              <a:off x="530367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Preparations for student work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5" y="13719"/>
                  </a:moveTo>
                  <a:lnTo>
                    <a:pt x="21815" y="13719"/>
                  </a:lnTo>
                  <a:cubicBezTo>
                    <a:pt x="25971" y="10290"/>
                    <a:pt x="30570" y="7436"/>
                    <a:pt x="35487" y="523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13"/>
          <p:cNvSpPr txBox="1"/>
          <p:nvPr/>
        </p:nvSpPr>
        <p:spPr>
          <a:xfrm>
            <a:off x="5534775" y="2202416"/>
            <a:ext cx="16129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ACADEMIC 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3"/>
          <p:cNvSpPr txBox="1"/>
          <p:nvPr/>
        </p:nvSpPr>
        <p:spPr>
          <a:xfrm>
            <a:off x="608373" y="1540698"/>
            <a:ext cx="326967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Check 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data management policy and  procedures in your institution.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Guide students to prepare a data management plan (DMP).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4"/>
          <p:cNvSpPr txBox="1">
            <a:spLocks noGrp="1"/>
          </p:cNvSpPr>
          <p:nvPr>
            <p:ph type="body" idx="4294967295"/>
          </p:nvPr>
        </p:nvSpPr>
        <p:spPr>
          <a:xfrm>
            <a:off x="4967654" y="1302485"/>
            <a:ext cx="4000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I have talked with my student about factors that might influence objectivity in data analysis, such as various forms of bias or conflicts of interest.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7" name="Google Shape;627;p14"/>
          <p:cNvSpPr txBox="1">
            <a:spLocks noGrp="1"/>
          </p:cNvSpPr>
          <p:nvPr>
            <p:ph type="body" idx="4294967295"/>
          </p:nvPr>
        </p:nvSpPr>
        <p:spPr>
          <a:xfrm>
            <a:off x="175846" y="1302485"/>
            <a:ext cx="4000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agreed on the methods of data processing and analysis that she/he will be using.</a:t>
            </a:r>
            <a:endParaRPr/>
          </a:p>
        </p:txBody>
      </p:sp>
      <p:sp>
        <p:nvSpPr>
          <p:cNvPr id="628" name="Google Shape;628;p14"/>
          <p:cNvSpPr txBox="1">
            <a:spLocks noGrp="1"/>
          </p:cNvSpPr>
          <p:nvPr>
            <p:ph type="body" idx="4294967295"/>
          </p:nvPr>
        </p:nvSpPr>
        <p:spPr>
          <a:xfrm>
            <a:off x="4967654" y="2237310"/>
            <a:ext cx="4000500" cy="98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discussed the requirements for properly storing research data and have agreed on how and where the thesis data will be stored.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9" name="Google Shape;629;p14"/>
          <p:cNvSpPr txBox="1">
            <a:spLocks noGrp="1"/>
          </p:cNvSpPr>
          <p:nvPr>
            <p:ph type="body" idx="4294967295"/>
          </p:nvPr>
        </p:nvSpPr>
        <p:spPr>
          <a:xfrm>
            <a:off x="175846" y="2237310"/>
            <a:ext cx="4000500" cy="98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instructed the student that all potential limitations, biases, and conflicts of interest must be clearly declared in her/his work.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0" name="Google Shape;630;p14"/>
          <p:cNvSpPr txBox="1"/>
          <p:nvPr/>
        </p:nvSpPr>
        <p:spPr>
          <a:xfrm>
            <a:off x="175846" y="3404140"/>
            <a:ext cx="4000894" cy="98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talked to my student about the possibility of outliers and </a:t>
            </a:r>
            <a:r>
              <a:rPr lang="en-US" sz="13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</a:t>
            </a: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why and how they should not be omitted from the dataset.</a:t>
            </a:r>
            <a:endParaRPr sz="1300" b="0" i="0" u="none" strike="noStrike" cap="none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1" name="Google Shape;631;p14"/>
          <p:cNvSpPr txBox="1"/>
          <p:nvPr/>
        </p:nvSpPr>
        <p:spPr>
          <a:xfrm>
            <a:off x="4967260" y="3404140"/>
            <a:ext cx="4000894" cy="98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talked to my student about the importance of anonymizing the research participants (if relevant).</a:t>
            </a:r>
            <a:endParaRPr sz="1300" b="0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32" name="Google Shape;6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5"/>
          <p:cNvSpPr txBox="1">
            <a:spLocks noGrp="1"/>
          </p:cNvSpPr>
          <p:nvPr>
            <p:ph type="title"/>
          </p:nvPr>
        </p:nvSpPr>
        <p:spPr>
          <a:xfrm>
            <a:off x="662564" y="344049"/>
            <a:ext cx="2808000" cy="85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600">
                <a:solidFill>
                  <a:srgbClr val="3A484F"/>
                </a:solidFill>
              </a:rPr>
              <a:t>Collaborative work</a:t>
            </a:r>
            <a:endParaRPr sz="2600">
              <a:solidFill>
                <a:srgbClr val="3A484F"/>
              </a:solidFill>
            </a:endParaRPr>
          </a:p>
        </p:txBody>
      </p:sp>
      <p:grpSp>
        <p:nvGrpSpPr>
          <p:cNvPr id="638" name="Google Shape;638;p15"/>
          <p:cNvGrpSpPr/>
          <p:nvPr/>
        </p:nvGrpSpPr>
        <p:grpSpPr>
          <a:xfrm>
            <a:off x="4467822" y="604984"/>
            <a:ext cx="3869417" cy="3933530"/>
            <a:chOff x="496764" y="724"/>
            <a:chExt cx="3869417" cy="3933530"/>
          </a:xfrm>
        </p:grpSpPr>
        <p:sp>
          <p:nvSpPr>
            <p:cNvPr id="639" name="Google Shape;639;p15"/>
            <p:cNvSpPr/>
            <p:nvPr/>
          </p:nvSpPr>
          <p:spPr>
            <a:xfrm>
              <a:off x="1901962" y="724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 txBox="1"/>
            <p:nvPr/>
          </p:nvSpPr>
          <p:spPr>
            <a:xfrm>
              <a:off x="1935565" y="34327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Formulating research questions 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study design, 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methodology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513" y="5236"/>
                  </a:moveTo>
                  <a:lnTo>
                    <a:pt x="84513" y="5236"/>
                  </a:lnTo>
                  <a:cubicBezTo>
                    <a:pt x="89431" y="7437"/>
                    <a:pt x="94030" y="10291"/>
                    <a:pt x="98185" y="1372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3307161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 txBox="1"/>
            <p:nvPr/>
          </p:nvSpPr>
          <p:spPr>
            <a:xfrm>
              <a:off x="3340764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process and monitoring  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064" y="49444"/>
                  </a:moveTo>
                  <a:lnTo>
                    <a:pt x="119064" y="49444"/>
                  </a:lnTo>
                  <a:cubicBezTo>
                    <a:pt x="120312" y="56426"/>
                    <a:pt x="120312" y="63575"/>
                    <a:pt x="119064" y="7055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3307161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 txBox="1"/>
            <p:nvPr/>
          </p:nvSpPr>
          <p:spPr>
            <a:xfrm>
              <a:off x="3340764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processing, analysi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s,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stor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5" y="106281"/>
                  </a:moveTo>
                  <a:cubicBezTo>
                    <a:pt x="94029" y="109710"/>
                    <a:pt x="89430" y="112564"/>
                    <a:pt x="84513" y="11476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1901962" y="3245891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 txBox="1"/>
            <p:nvPr/>
          </p:nvSpPr>
          <p:spPr>
            <a:xfrm>
              <a:off x="1935565" y="3279494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Academic writting and ethical publishing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487" y="114764"/>
                  </a:moveTo>
                  <a:lnTo>
                    <a:pt x="35487" y="114764"/>
                  </a:lnTo>
                  <a:cubicBezTo>
                    <a:pt x="30569" y="112563"/>
                    <a:pt x="25970" y="109709"/>
                    <a:pt x="21815" y="10628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496764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 txBox="1"/>
            <p:nvPr/>
          </p:nvSpPr>
          <p:spPr>
            <a:xfrm>
              <a:off x="530367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 considerations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6" y="70556"/>
                  </a:moveTo>
                  <a:cubicBezTo>
                    <a:pt x="-312" y="63574"/>
                    <a:pt x="-312" y="56425"/>
                    <a:pt x="936" y="49443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96764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 txBox="1"/>
            <p:nvPr/>
          </p:nvSpPr>
          <p:spPr>
            <a:xfrm>
              <a:off x="530367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Preparations for student work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5" y="13719"/>
                  </a:moveTo>
                  <a:lnTo>
                    <a:pt x="21815" y="13719"/>
                  </a:lnTo>
                  <a:cubicBezTo>
                    <a:pt x="25971" y="10290"/>
                    <a:pt x="30570" y="7436"/>
                    <a:pt x="35487" y="523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15"/>
          <p:cNvSpPr txBox="1"/>
          <p:nvPr/>
        </p:nvSpPr>
        <p:spPr>
          <a:xfrm>
            <a:off x="5596060" y="2202417"/>
            <a:ext cx="16129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ACADEMIC 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5"/>
          <p:cNvSpPr txBox="1"/>
          <p:nvPr/>
        </p:nvSpPr>
        <p:spPr>
          <a:xfrm>
            <a:off x="662564" y="1342752"/>
            <a:ext cx="3576061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If the student’s work is part of a larger research project, discuss with your student potential ethical challenges that may arise in 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collaboration process.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Topics recommended for discussion in the context of academic and research integrity:</a:t>
            </a:r>
            <a:r>
              <a:rPr lang="en-US" dirty="0"/>
              <a:t> 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authorship, contributorship, conflict of interest, intellectual property rights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 etc.</a:t>
            </a:r>
            <a:endParaRPr sz="16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6"/>
          <p:cNvSpPr txBox="1">
            <a:spLocks noGrp="1"/>
          </p:cNvSpPr>
          <p:nvPr>
            <p:ph type="body" idx="4294967295"/>
          </p:nvPr>
        </p:nvSpPr>
        <p:spPr>
          <a:xfrm>
            <a:off x="4879731" y="1362867"/>
            <a:ext cx="4000500" cy="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If the student’s work is part of a larger research project, we have discussed, agreed on, and formalised the relationship between the project and the student’s work in terms of authorship.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64" name="Google Shape;664;p16"/>
          <p:cNvSpPr txBox="1">
            <a:spLocks noGrp="1"/>
          </p:cNvSpPr>
          <p:nvPr>
            <p:ph type="body" idx="4294967295"/>
          </p:nvPr>
        </p:nvSpPr>
        <p:spPr>
          <a:xfrm>
            <a:off x="263769" y="1408111"/>
            <a:ext cx="40005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My supervised students and I have discussed and agreed on the authors’ contributions to the joint article/paper.</a:t>
            </a:r>
            <a:endParaRPr dirty="0"/>
          </a:p>
        </p:txBody>
      </p:sp>
      <p:sp>
        <p:nvSpPr>
          <p:cNvPr id="665" name="Google Shape;665;p16"/>
          <p:cNvSpPr txBox="1">
            <a:spLocks noGrp="1"/>
          </p:cNvSpPr>
          <p:nvPr>
            <p:ph type="body" idx="4294967295"/>
          </p:nvPr>
        </p:nvSpPr>
        <p:spPr>
          <a:xfrm>
            <a:off x="4879731" y="2793208"/>
            <a:ext cx="4000500" cy="13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If the student’s work is part of a larger research project, we have discussed, agreed on, and formalised the relationship between the project and the student’s work in terms of intellectual property rights.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66" name="Google Shape;666;p16"/>
          <p:cNvSpPr txBox="1">
            <a:spLocks noGrp="1"/>
          </p:cNvSpPr>
          <p:nvPr>
            <p:ph type="body" idx="4294967295"/>
          </p:nvPr>
        </p:nvSpPr>
        <p:spPr>
          <a:xfrm>
            <a:off x="263769" y="2793208"/>
            <a:ext cx="4000500" cy="13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If the student’s work is part of a larger research project, we have discussed, agreed on, and formalised the relationship between the project and the student’s work in terms of data use.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67" name="Google Shape;6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7"/>
          <p:cNvSpPr txBox="1">
            <a:spLocks noGrp="1"/>
          </p:cNvSpPr>
          <p:nvPr>
            <p:ph type="title"/>
          </p:nvPr>
        </p:nvSpPr>
        <p:spPr>
          <a:xfrm>
            <a:off x="481446" y="232064"/>
            <a:ext cx="4090554" cy="126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dirty="0">
                <a:solidFill>
                  <a:srgbClr val="3A484F"/>
                </a:solidFill>
              </a:rPr>
              <a:t>Supervisor</a:t>
            </a:r>
            <a:r>
              <a:rPr lang="en-US" dirty="0">
                <a:solidFill>
                  <a:srgbClr val="3A484F"/>
                </a:solidFill>
              </a:rPr>
              <a:t>’</a:t>
            </a:r>
            <a:r>
              <a:rPr lang="lt-LT" dirty="0">
                <a:solidFill>
                  <a:srgbClr val="3A484F"/>
                </a:solidFill>
              </a:rPr>
              <a:t>s role in guiding students </a:t>
            </a:r>
            <a:r>
              <a:rPr lang="en-US" dirty="0">
                <a:solidFill>
                  <a:srgbClr val="3A484F"/>
                </a:solidFill>
              </a:rPr>
              <a:t>in</a:t>
            </a:r>
            <a:r>
              <a:rPr lang="lt-LT" dirty="0">
                <a:solidFill>
                  <a:srgbClr val="3A484F"/>
                </a:solidFill>
              </a:rPr>
              <a:t> academic writing and ethical publishing</a:t>
            </a:r>
            <a:endParaRPr dirty="0">
              <a:solidFill>
                <a:srgbClr val="3A484F"/>
              </a:solidFill>
            </a:endParaRPr>
          </a:p>
        </p:txBody>
      </p:sp>
      <p:grpSp>
        <p:nvGrpSpPr>
          <p:cNvPr id="673" name="Google Shape;673;p17"/>
          <p:cNvGrpSpPr/>
          <p:nvPr/>
        </p:nvGrpSpPr>
        <p:grpSpPr>
          <a:xfrm>
            <a:off x="4296372" y="604984"/>
            <a:ext cx="3869417" cy="3933530"/>
            <a:chOff x="496764" y="724"/>
            <a:chExt cx="3869417" cy="3933530"/>
          </a:xfrm>
        </p:grpSpPr>
        <p:sp>
          <p:nvSpPr>
            <p:cNvPr id="674" name="Google Shape;674;p17"/>
            <p:cNvSpPr/>
            <p:nvPr/>
          </p:nvSpPr>
          <p:spPr>
            <a:xfrm>
              <a:off x="1901962" y="724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 txBox="1"/>
            <p:nvPr/>
          </p:nvSpPr>
          <p:spPr>
            <a:xfrm>
              <a:off x="1945190" y="34327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Formulating research questions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study design, 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methodology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513" y="5236"/>
                  </a:moveTo>
                  <a:lnTo>
                    <a:pt x="84513" y="5236"/>
                  </a:lnTo>
                  <a:cubicBezTo>
                    <a:pt x="89431" y="7437"/>
                    <a:pt x="94030" y="10291"/>
                    <a:pt x="98185" y="1372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3307161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 txBox="1"/>
            <p:nvPr/>
          </p:nvSpPr>
          <p:spPr>
            <a:xfrm>
              <a:off x="3340764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process and monitoring  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064" y="49444"/>
                  </a:moveTo>
                  <a:lnTo>
                    <a:pt x="119064" y="49444"/>
                  </a:lnTo>
                  <a:cubicBezTo>
                    <a:pt x="120312" y="56426"/>
                    <a:pt x="120312" y="63575"/>
                    <a:pt x="119064" y="7055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3307161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 txBox="1"/>
            <p:nvPr/>
          </p:nvSpPr>
          <p:spPr>
            <a:xfrm>
              <a:off x="3340764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processing, analysi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s,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stor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5" y="106281"/>
                  </a:moveTo>
                  <a:cubicBezTo>
                    <a:pt x="94029" y="109710"/>
                    <a:pt x="89430" y="112564"/>
                    <a:pt x="84513" y="11476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1901962" y="3245891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 txBox="1"/>
            <p:nvPr/>
          </p:nvSpPr>
          <p:spPr>
            <a:xfrm>
              <a:off x="1935565" y="3279494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Academic writting and ethical publishing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487" y="114764"/>
                  </a:moveTo>
                  <a:lnTo>
                    <a:pt x="35487" y="114764"/>
                  </a:lnTo>
                  <a:cubicBezTo>
                    <a:pt x="30569" y="112563"/>
                    <a:pt x="25970" y="109709"/>
                    <a:pt x="21815" y="10628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496764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 txBox="1"/>
            <p:nvPr/>
          </p:nvSpPr>
          <p:spPr>
            <a:xfrm>
              <a:off x="530367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 considerations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6" y="70556"/>
                  </a:moveTo>
                  <a:cubicBezTo>
                    <a:pt x="-312" y="63574"/>
                    <a:pt x="-312" y="56425"/>
                    <a:pt x="936" y="49443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496764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 txBox="1"/>
            <p:nvPr/>
          </p:nvSpPr>
          <p:spPr>
            <a:xfrm>
              <a:off x="530367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Preparations for student work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5" y="13719"/>
                  </a:moveTo>
                  <a:lnTo>
                    <a:pt x="21815" y="13719"/>
                  </a:lnTo>
                  <a:cubicBezTo>
                    <a:pt x="25971" y="10290"/>
                    <a:pt x="30570" y="7436"/>
                    <a:pt x="35487" y="523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17"/>
          <p:cNvSpPr txBox="1"/>
          <p:nvPr/>
        </p:nvSpPr>
        <p:spPr>
          <a:xfrm>
            <a:off x="5424610" y="2202417"/>
            <a:ext cx="16129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ACADEMIC 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7"/>
          <p:cNvSpPr txBox="1"/>
          <p:nvPr/>
        </p:nvSpPr>
        <p:spPr>
          <a:xfrm>
            <a:off x="481446" y="1492251"/>
            <a:ext cx="358486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Make sure your student has su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ficient knowledge of academic writing.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If you see that your student has gaps in academic writing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 ability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, help him/her to 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address 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them.</a:t>
            </a:r>
            <a:endParaRPr sz="16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Have a conversation with your student about ethical publishing. Discuss topics such as authorship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 contributorship, </a:t>
            </a:r>
            <a:r>
              <a:rPr lang="en-US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and help </a:t>
            </a:r>
            <a:r>
              <a:rPr lang="lt-LT" sz="16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your student identify predatory journals.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8"/>
          <p:cNvSpPr txBox="1">
            <a:spLocks noGrp="1"/>
          </p:cNvSpPr>
          <p:nvPr>
            <p:ph type="body" idx="4294967295"/>
          </p:nvPr>
        </p:nvSpPr>
        <p:spPr>
          <a:xfrm>
            <a:off x="4746308" y="1240911"/>
            <a:ext cx="4000500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encouraged the student to read appropriate literature on academic writing.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99" name="Google Shape;699;p18"/>
          <p:cNvSpPr txBox="1">
            <a:spLocks noGrp="1"/>
          </p:cNvSpPr>
          <p:nvPr>
            <p:ph type="body" idx="4294967295"/>
          </p:nvPr>
        </p:nvSpPr>
        <p:spPr>
          <a:xfrm>
            <a:off x="392349" y="1240911"/>
            <a:ext cx="40005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I have directed the student to examples of good academic writing in my discipline.</a:t>
            </a:r>
            <a:endParaRPr/>
          </a:p>
        </p:txBody>
      </p:sp>
      <p:sp>
        <p:nvSpPr>
          <p:cNvPr id="700" name="Google Shape;700;p18"/>
          <p:cNvSpPr txBox="1">
            <a:spLocks noGrp="1"/>
          </p:cNvSpPr>
          <p:nvPr>
            <p:ph type="body" idx="4294967295"/>
          </p:nvPr>
        </p:nvSpPr>
        <p:spPr>
          <a:xfrm>
            <a:off x="4746308" y="2016771"/>
            <a:ext cx="4000500" cy="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talked to my student about the importance of using one reference style consistently.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1" name="Google Shape;701;p18"/>
          <p:cNvSpPr txBox="1">
            <a:spLocks noGrp="1"/>
          </p:cNvSpPr>
          <p:nvPr>
            <p:ph type="body" idx="4294967295"/>
          </p:nvPr>
        </p:nvSpPr>
        <p:spPr>
          <a:xfrm>
            <a:off x="392349" y="2016771"/>
            <a:ext cx="4000500" cy="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I have regularly reviewed the thesis and made sure that the student is aware of how to cite properly.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2" name="Google Shape;702;p18"/>
          <p:cNvSpPr txBox="1"/>
          <p:nvPr/>
        </p:nvSpPr>
        <p:spPr>
          <a:xfrm>
            <a:off x="392349" y="2793409"/>
            <a:ext cx="4000894" cy="65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advised my student to properly use reference management software.</a:t>
            </a:r>
            <a:endParaRPr sz="1300" b="0" i="0" u="none" strike="noStrike" cap="none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3" name="Google Shape;703;p18"/>
          <p:cNvSpPr txBox="1"/>
          <p:nvPr/>
        </p:nvSpPr>
        <p:spPr>
          <a:xfrm>
            <a:off x="4745914" y="2793409"/>
            <a:ext cx="4000894" cy="107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made my student aware that he/she must check that all materials (e.g.,</a:t>
            </a:r>
            <a:r>
              <a:rPr lang="en-US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images</a:t>
            </a: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charts, and tables) are appropriately indicated, referenced, and acknowledged before submitting the thesis.</a:t>
            </a:r>
            <a:endParaRPr sz="1300" b="0" i="0" u="none" strike="noStrike" cap="none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4" name="Google Shape;704;p18"/>
          <p:cNvSpPr txBox="1"/>
          <p:nvPr/>
        </p:nvSpPr>
        <p:spPr>
          <a:xfrm>
            <a:off x="392349" y="3518126"/>
            <a:ext cx="4000894" cy="76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made the student aware that he/she must check the reference list and whether it is consistent with the references in the text (in-text citations or footnotes).</a:t>
            </a:r>
            <a:endParaRPr sz="1300" b="0" i="0" u="none" strike="noStrike" cap="none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05" name="Google Shape;7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9"/>
          <p:cNvSpPr txBox="1">
            <a:spLocks noGrp="1"/>
          </p:cNvSpPr>
          <p:nvPr>
            <p:ph type="body" idx="4294967295"/>
          </p:nvPr>
        </p:nvSpPr>
        <p:spPr>
          <a:xfrm>
            <a:off x="4746308" y="2049453"/>
            <a:ext cx="4000500" cy="12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checked the quality of the journal and I have discussed predatory publishers with my student. In the case of doctoral students, I have explained that work published in such venues cannot be used as part of their thesis.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1" name="Google Shape;711;p19"/>
          <p:cNvSpPr txBox="1">
            <a:spLocks noGrp="1"/>
          </p:cNvSpPr>
          <p:nvPr>
            <p:ph type="body" idx="4294967295"/>
          </p:nvPr>
        </p:nvSpPr>
        <p:spPr>
          <a:xfrm>
            <a:off x="392743" y="1258869"/>
            <a:ext cx="40005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checked the potential publisher’s requirements.</a:t>
            </a:r>
            <a:endParaRPr/>
          </a:p>
        </p:txBody>
      </p:sp>
      <p:sp>
        <p:nvSpPr>
          <p:cNvPr id="712" name="Google Shape;712;p19"/>
          <p:cNvSpPr txBox="1">
            <a:spLocks noGrp="1"/>
          </p:cNvSpPr>
          <p:nvPr>
            <p:ph type="body" idx="4294967295"/>
          </p:nvPr>
        </p:nvSpPr>
        <p:spPr>
          <a:xfrm>
            <a:off x="4746308" y="1258869"/>
            <a:ext cx="4000500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Make sure that the student is aware that the authorship order should reflect individuals’ respective contributions.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3" name="Google Shape;713;p19"/>
          <p:cNvSpPr txBox="1">
            <a:spLocks noGrp="1"/>
          </p:cNvSpPr>
          <p:nvPr>
            <p:ph type="body" idx="4294967295"/>
          </p:nvPr>
        </p:nvSpPr>
        <p:spPr>
          <a:xfrm>
            <a:off x="392349" y="2052638"/>
            <a:ext cx="40005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The student and I have talked about the importance of only listing </a:t>
            </a:r>
            <a:r>
              <a:rPr lang="en-US" sz="1300" dirty="0">
                <a:latin typeface="Roboto Condensed"/>
                <a:ea typeface="Roboto Condensed"/>
                <a:cs typeface="Roboto Condensed"/>
                <a:sym typeface="Roboto Condensed"/>
              </a:rPr>
              <a:t>as authors </a:t>
            </a: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all those who have made relevant contributions to the work, as defined by the International Committee of Medical Journal Editors (ICMJE) and the Committee on Publication Ethics (COPE).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4" name="Google Shape;714;p19"/>
          <p:cNvSpPr txBox="1"/>
          <p:nvPr/>
        </p:nvSpPr>
        <p:spPr>
          <a:xfrm>
            <a:off x="4745914" y="3386138"/>
            <a:ext cx="4000894" cy="83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 sure that the student is aware of the need to disclose conflicts of interest, if any, and to openly declare them in the publication.</a:t>
            </a:r>
            <a:endParaRPr sz="1300" b="0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5" name="Google Shape;715;p19"/>
          <p:cNvSpPr txBox="1"/>
          <p:nvPr/>
        </p:nvSpPr>
        <p:spPr>
          <a:xfrm>
            <a:off x="392349" y="3516332"/>
            <a:ext cx="4000894" cy="76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 sure that the student is aware that contributors who do not qualify as authors should be properly acknowledged.</a:t>
            </a:r>
            <a:endParaRPr sz="1300" b="0" i="0" u="none" strike="noStrike" cap="non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16" name="Google Shape;7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"/>
          <p:cNvSpPr txBox="1">
            <a:spLocks noGrp="1"/>
          </p:cNvSpPr>
          <p:nvPr>
            <p:ph type="title" idx="4294967295"/>
          </p:nvPr>
        </p:nvSpPr>
        <p:spPr>
          <a:xfrm>
            <a:off x="469901" y="359135"/>
            <a:ext cx="6564883" cy="68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lt-LT" sz="2400" b="1" dirty="0">
                <a:latin typeface="Arial"/>
                <a:ea typeface="Arial"/>
                <a:cs typeface="Arial"/>
                <a:sym typeface="Arial"/>
              </a:rPr>
              <a:t>Module for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lt-LT" sz="2400" b="1" dirty="0">
                <a:latin typeface="Arial"/>
                <a:ea typeface="Arial"/>
                <a:cs typeface="Arial"/>
                <a:sym typeface="Arial"/>
              </a:rPr>
              <a:t>upervisors</a:t>
            </a:r>
            <a:br>
              <a:rPr lang="lt-LT" sz="2000" dirty="0">
                <a:latin typeface="Arial"/>
                <a:ea typeface="Arial"/>
                <a:cs typeface="Arial"/>
                <a:sym typeface="Arial"/>
              </a:rPr>
            </a:br>
            <a:r>
              <a:rPr lang="lt-LT" sz="1600" dirty="0">
                <a:latin typeface="Arial"/>
                <a:ea typeface="Arial"/>
                <a:cs typeface="Arial"/>
                <a:sym typeface="Arial"/>
              </a:rPr>
              <a:t>Training plan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lt-LT" sz="1600" dirty="0">
                <a:latin typeface="Arial"/>
                <a:ea typeface="Arial"/>
                <a:cs typeface="Arial"/>
                <a:sym typeface="Arial"/>
              </a:rPr>
              <a:t>schedule by session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"/>
          <p:cNvSpPr/>
          <p:nvPr/>
        </p:nvSpPr>
        <p:spPr>
          <a:xfrm>
            <a:off x="629202" y="1234716"/>
            <a:ext cx="3754553" cy="14962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DF6"/>
              </a:gs>
              <a:gs pos="4000">
                <a:srgbClr val="D2EDF6"/>
              </a:gs>
              <a:gs pos="44000">
                <a:srgbClr val="ADDFEF"/>
              </a:gs>
              <a:gs pos="74000">
                <a:srgbClr val="8C9EB6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1: 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Ethical challenges related to supervision and mentorship in academia</a:t>
            </a:r>
            <a:endParaRPr dirty="0"/>
          </a:p>
        </p:txBody>
      </p:sp>
      <p:sp>
        <p:nvSpPr>
          <p:cNvPr id="453" name="Google Shape;453;p2"/>
          <p:cNvSpPr/>
          <p:nvPr/>
        </p:nvSpPr>
        <p:spPr>
          <a:xfrm>
            <a:off x="4730751" y="1234716"/>
            <a:ext cx="3754553" cy="14962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DF6"/>
              </a:gs>
              <a:gs pos="4000">
                <a:srgbClr val="D2EDF6"/>
              </a:gs>
              <a:gs pos="44000">
                <a:srgbClr val="ADDFEF"/>
              </a:gs>
              <a:gs pos="74000">
                <a:srgbClr val="8C9EB6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Session 2: </a:t>
            </a:r>
            <a:endParaRPr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help your students write and publish with academic and research integrity (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lt-L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hecklists)</a:t>
            </a:r>
            <a:endParaRPr dirty="0"/>
          </a:p>
        </p:txBody>
      </p:sp>
      <p:sp>
        <p:nvSpPr>
          <p:cNvPr id="454" name="Google Shape;454;p2"/>
          <p:cNvSpPr/>
          <p:nvPr/>
        </p:nvSpPr>
        <p:spPr>
          <a:xfrm>
            <a:off x="629202" y="2971082"/>
            <a:ext cx="3754553" cy="14962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DF6"/>
              </a:gs>
              <a:gs pos="4000">
                <a:srgbClr val="D2EDF6"/>
              </a:gs>
              <a:gs pos="44000">
                <a:srgbClr val="ADDFEF"/>
              </a:gs>
              <a:gs pos="74000">
                <a:srgbClr val="8C9EB6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Session 3: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Helping students recognize and avoid breaches of academic and research integrity</a:t>
            </a:r>
            <a:endParaRPr dirty="0"/>
          </a:p>
        </p:txBody>
      </p:sp>
      <p:sp>
        <p:nvSpPr>
          <p:cNvPr id="455" name="Google Shape;455;p2"/>
          <p:cNvSpPr/>
          <p:nvPr/>
        </p:nvSpPr>
        <p:spPr>
          <a:xfrm>
            <a:off x="4760247" y="2971081"/>
            <a:ext cx="3754553" cy="14962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2EDF6"/>
              </a:gs>
              <a:gs pos="4000">
                <a:srgbClr val="D2EDF6"/>
              </a:gs>
              <a:gs pos="44000">
                <a:srgbClr val="ADDFEF"/>
              </a:gs>
              <a:gs pos="74000">
                <a:srgbClr val="8C9EB6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Session 4: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Supervisor's role 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lt-LT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guiding students engaged in citizen science and business-related projects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0"/>
          <p:cNvSpPr txBox="1">
            <a:spLocks noGrp="1"/>
          </p:cNvSpPr>
          <p:nvPr>
            <p:ph type="body" idx="1"/>
          </p:nvPr>
        </p:nvSpPr>
        <p:spPr>
          <a:xfrm>
            <a:off x="640773" y="501463"/>
            <a:ext cx="4016953" cy="144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400">
                <a:solidFill>
                  <a:srgbClr val="3A484F"/>
                </a:solidFill>
              </a:rPr>
              <a:t>The importance </a:t>
            </a:r>
            <a:endParaRPr sz="2400">
              <a:solidFill>
                <a:srgbClr val="3A484F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400">
                <a:solidFill>
                  <a:srgbClr val="3A484F"/>
                </a:solidFill>
              </a:rPr>
              <a:t>of communication </a:t>
            </a:r>
            <a:endParaRPr sz="2400">
              <a:solidFill>
                <a:srgbClr val="3A484F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400">
                <a:solidFill>
                  <a:srgbClr val="3A484F"/>
                </a:solidFill>
              </a:rPr>
              <a:t>and feedback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A484F"/>
              </a:solidFill>
            </a:endParaRPr>
          </a:p>
        </p:txBody>
      </p:sp>
      <p:grpSp>
        <p:nvGrpSpPr>
          <p:cNvPr id="722" name="Google Shape;722;p20"/>
          <p:cNvGrpSpPr/>
          <p:nvPr/>
        </p:nvGrpSpPr>
        <p:grpSpPr>
          <a:xfrm>
            <a:off x="4007427" y="1085055"/>
            <a:ext cx="4495800" cy="3368852"/>
            <a:chOff x="0" y="308"/>
            <a:chExt cx="4495800" cy="3368852"/>
          </a:xfrm>
        </p:grpSpPr>
        <p:sp>
          <p:nvSpPr>
            <p:cNvPr id="723" name="Google Shape;723;p20"/>
            <p:cNvSpPr/>
            <p:nvPr/>
          </p:nvSpPr>
          <p:spPr>
            <a:xfrm rot="5400000">
              <a:off x="1901473" y="81482"/>
              <a:ext cx="1248833" cy="10864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 txBox="1"/>
            <p:nvPr/>
          </p:nvSpPr>
          <p:spPr>
            <a:xfrm>
              <a:off x="2151958" y="194918"/>
              <a:ext cx="747863" cy="85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Respectful communication</a:t>
              </a:r>
              <a:endParaRPr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102102" y="250074"/>
              <a:ext cx="1393698" cy="7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 rot="5400000">
              <a:off x="728069" y="81482"/>
              <a:ext cx="1248833" cy="10864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 txBox="1"/>
            <p:nvPr/>
          </p:nvSpPr>
          <p:spPr>
            <a:xfrm>
              <a:off x="978554" y="194918"/>
              <a:ext cx="747863" cy="85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lt-LT" sz="9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Regular consultation</a:t>
              </a:r>
              <a:r>
                <a:rPr lang="lt-LT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0"/>
            <p:cNvSpPr/>
            <p:nvPr/>
          </p:nvSpPr>
          <p:spPr>
            <a:xfrm rot="5400000">
              <a:off x="1312523" y="1141491"/>
              <a:ext cx="1248833" cy="10864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 txBox="1"/>
            <p:nvPr/>
          </p:nvSpPr>
          <p:spPr>
            <a:xfrm>
              <a:off x="1563008" y="1254927"/>
              <a:ext cx="747863" cy="85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lt-LT" sz="9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Constructive feedback</a:t>
              </a:r>
              <a:endPara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0" y="1310084"/>
              <a:ext cx="1348740" cy="7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 rot="5400000">
              <a:off x="2485927" y="1141491"/>
              <a:ext cx="1248833" cy="10864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 txBox="1"/>
            <p:nvPr/>
          </p:nvSpPr>
          <p:spPr>
            <a:xfrm>
              <a:off x="2736412" y="1254927"/>
              <a:ext cx="747863" cy="85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lt-LT" sz="9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endPara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0"/>
            <p:cNvSpPr/>
            <p:nvPr/>
          </p:nvSpPr>
          <p:spPr>
            <a:xfrm rot="5400000">
              <a:off x="1901473" y="2201501"/>
              <a:ext cx="1248833" cy="10864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 txBox="1"/>
            <p:nvPr/>
          </p:nvSpPr>
          <p:spPr>
            <a:xfrm>
              <a:off x="2151958" y="2314937"/>
              <a:ext cx="747863" cy="85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lt-LT" sz="900" b="0" i="0" u="none" strike="noStrike" cap="none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Regular check</a:t>
              </a:r>
              <a:r>
                <a:rPr lang="en-US" sz="900" dirty="0">
                  <a:solidFill>
                    <a:schemeClr val="accent5"/>
                  </a:solidFill>
                </a:rPr>
                <a:t>-ins</a:t>
              </a:r>
              <a:endParaRPr sz="9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3102102" y="2370094"/>
              <a:ext cx="1393698" cy="7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 txBox="1"/>
            <p:nvPr/>
          </p:nvSpPr>
          <p:spPr>
            <a:xfrm>
              <a:off x="3102102" y="2370094"/>
              <a:ext cx="1393698" cy="7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0"/>
            <p:cNvSpPr/>
            <p:nvPr/>
          </p:nvSpPr>
          <p:spPr>
            <a:xfrm rot="5400000">
              <a:off x="728069" y="2201501"/>
              <a:ext cx="1248833" cy="108648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 txBox="1"/>
            <p:nvPr/>
          </p:nvSpPr>
          <p:spPr>
            <a:xfrm>
              <a:off x="978554" y="2314937"/>
              <a:ext cx="747863" cy="859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lt-LT" sz="900" b="0" i="0" u="none" strike="noStrike" cap="none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900" b="0" i="0" u="none" strike="noStrike" cap="none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lt-LT" sz="900" b="0" i="0" u="none" strike="noStrike" cap="none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ising awareness</a:t>
              </a:r>
              <a:endParaRPr sz="9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20"/>
          <p:cNvGrpSpPr/>
          <p:nvPr/>
        </p:nvGrpSpPr>
        <p:grpSpPr>
          <a:xfrm>
            <a:off x="7224638" y="3232311"/>
            <a:ext cx="1086485" cy="1217816"/>
            <a:chOff x="1406581" y="1113426"/>
            <a:chExt cx="1096529" cy="1260378"/>
          </a:xfrm>
        </p:grpSpPr>
        <p:sp>
          <p:nvSpPr>
            <p:cNvPr id="740" name="Google Shape;740;p20"/>
            <p:cNvSpPr/>
            <p:nvPr/>
          </p:nvSpPr>
          <p:spPr>
            <a:xfrm rot="5400000">
              <a:off x="1324657" y="1195350"/>
              <a:ext cx="1260378" cy="109652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5400" cap="flat" cmpd="sng">
              <a:solidFill>
                <a:srgbClr val="E69A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 txBox="1"/>
            <p:nvPr/>
          </p:nvSpPr>
          <p:spPr>
            <a:xfrm>
              <a:off x="1577457" y="1309835"/>
              <a:ext cx="754777" cy="867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900" b="0" i="0" u="none" strike="noStrike" cap="none" dirty="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Appreciation of positive aspects</a:t>
              </a:r>
              <a:endParaRPr dirty="0">
                <a:solidFill>
                  <a:schemeClr val="accent5"/>
                </a:solidFill>
              </a:endParaRPr>
            </a:p>
          </p:txBody>
        </p:sp>
      </p:grpSp>
      <p:sp>
        <p:nvSpPr>
          <p:cNvPr id="742" name="Google Shape;742;p20"/>
          <p:cNvSpPr txBox="1"/>
          <p:nvPr/>
        </p:nvSpPr>
        <p:spPr>
          <a:xfrm>
            <a:off x="794777" y="2477093"/>
            <a:ext cx="2731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Stay in constant contact with your student.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6203633" cy="68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ct val="100000"/>
              <a:buFont typeface="Arial"/>
              <a:buNone/>
            </a:pPr>
            <a:r>
              <a:rPr lang="lt-LT" sz="24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General tips when communicating with students</a:t>
            </a:r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body" idx="4294967295"/>
          </p:nvPr>
        </p:nvSpPr>
        <p:spPr>
          <a:xfrm>
            <a:off x="621506" y="1155700"/>
            <a:ext cx="7900988" cy="3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E1E"/>
              </a:buClr>
              <a:buSzPts val="1600"/>
              <a:buChar char="•"/>
            </a:pPr>
            <a:r>
              <a:rPr lang="lt-LT" sz="1600" b="0" i="0" u="none" strike="noStrike" dirty="0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Enculturate your students in your discipline and help them cross the bridge from being a student to researching. </a:t>
            </a:r>
            <a:endParaRPr dirty="0"/>
          </a:p>
          <a:p>
            <a:pPr marL="171450" lvl="0" indent="-17145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rgbClr val="211E1E"/>
              </a:buClr>
              <a:buSzPts val="1600"/>
              <a:buChar char="•"/>
            </a:pPr>
            <a:r>
              <a:rPr lang="lt-LT" sz="1600" b="0" i="0" u="none" strike="noStrike" dirty="0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Encourage your students to interact with the research community and participate in academic events. </a:t>
            </a:r>
            <a:endParaRPr dirty="0"/>
          </a:p>
          <a:p>
            <a:pPr marL="171450" lvl="0" indent="-17145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rgbClr val="211E1E"/>
              </a:buClr>
              <a:buSzPts val="1600"/>
              <a:buChar char="•"/>
            </a:pPr>
            <a:r>
              <a:rPr lang="lt-LT" sz="1600" b="0" i="0" u="none" strike="noStrike" dirty="0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Encourage your students to self-reflect and help them develop critical thinking. </a:t>
            </a:r>
            <a:endParaRPr dirty="0"/>
          </a:p>
          <a:p>
            <a:pPr marL="171450" lvl="0" indent="-17145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rgbClr val="211E1E"/>
              </a:buClr>
              <a:buSzPts val="1600"/>
              <a:buChar char="•"/>
            </a:pPr>
            <a:r>
              <a:rPr lang="lt-LT" sz="1600" b="0" i="0" u="none" strike="noStrike" dirty="0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Try to motivate your students, and ask them about their work and how it is going. </a:t>
            </a:r>
            <a:endParaRPr dirty="0"/>
          </a:p>
          <a:p>
            <a:pPr marL="171450" lvl="0" indent="-17145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rgbClr val="211E1E"/>
              </a:buClr>
              <a:buSzPts val="1600"/>
              <a:buChar char="•"/>
            </a:pPr>
            <a:r>
              <a:rPr lang="lt-LT" sz="1600" b="0" i="0" u="none" strike="noStrike" dirty="0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Show students that you are active and engaged in their thesis and publication work. </a:t>
            </a:r>
            <a:endParaRPr dirty="0"/>
          </a:p>
          <a:p>
            <a:pPr marL="171450" lvl="0" indent="-17145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rgbClr val="211E1E"/>
              </a:buClr>
              <a:buSzPts val="1600"/>
              <a:buChar char="•"/>
            </a:pPr>
            <a:r>
              <a:rPr lang="lt-LT" sz="1600" b="0" i="0" u="none" strike="noStrike" dirty="0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If a problem arises, try to solve it for the benefit of the student, without coercion. </a:t>
            </a:r>
            <a:endParaRPr sz="1600" b="0" i="0" u="none" strike="noStrike" dirty="0">
              <a:solidFill>
                <a:srgbClr val="21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rgbClr val="211E1E"/>
              </a:buClr>
              <a:buSzPts val="1600"/>
              <a:buChar char="•"/>
            </a:pPr>
            <a:r>
              <a:rPr lang="lt-LT" sz="1600" dirty="0">
                <a:solidFill>
                  <a:srgbClr val="211E1E"/>
                </a:solidFill>
                <a:latin typeface="Arial"/>
                <a:ea typeface="Arial"/>
                <a:cs typeface="Arial"/>
                <a:sym typeface="Arial"/>
              </a:rPr>
              <a:t>Give regular feedback to your students.</a:t>
            </a:r>
            <a:endParaRPr sz="7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2"/>
          <p:cNvSpPr txBox="1">
            <a:spLocks noGrp="1"/>
          </p:cNvSpPr>
          <p:nvPr>
            <p:ph type="body" idx="4294967295"/>
          </p:nvPr>
        </p:nvSpPr>
        <p:spPr>
          <a:xfrm>
            <a:off x="4687768" y="1481381"/>
            <a:ext cx="4000500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am always clear and respectful in my communication</a:t>
            </a:r>
            <a:r>
              <a:rPr lang="en-US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754" name="Google Shape;754;p22"/>
          <p:cNvSpPr txBox="1">
            <a:spLocks noGrp="1"/>
          </p:cNvSpPr>
          <p:nvPr>
            <p:ph type="body" idx="4294967295"/>
          </p:nvPr>
        </p:nvSpPr>
        <p:spPr>
          <a:xfrm>
            <a:off x="455734" y="1481382"/>
            <a:ext cx="4000500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regular consultations with my students and I follow their ongoing research</a:t>
            </a:r>
            <a:r>
              <a:rPr lang="en-US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755" name="Google Shape;755;p22"/>
          <p:cNvSpPr txBox="1">
            <a:spLocks noGrp="1"/>
          </p:cNvSpPr>
          <p:nvPr>
            <p:ph type="body" idx="4294967295"/>
          </p:nvPr>
        </p:nvSpPr>
        <p:spPr>
          <a:xfrm>
            <a:off x="4687766" y="2779955"/>
            <a:ext cx="4000500" cy="13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</a:t>
            </a:r>
            <a:r>
              <a:rPr lang="en-US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have </a:t>
            </a:r>
            <a:r>
              <a:rPr lang="lt-LT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checked/reviewed whether my supervised student’s data have been collected, recorded, and managed properly</a:t>
            </a:r>
            <a:r>
              <a:rPr lang="en-US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756" name="Google Shape;756;p22"/>
          <p:cNvSpPr txBox="1">
            <a:spLocks noGrp="1"/>
          </p:cNvSpPr>
          <p:nvPr>
            <p:ph type="body" idx="4294967295"/>
          </p:nvPr>
        </p:nvSpPr>
        <p:spPr>
          <a:xfrm>
            <a:off x="455734" y="2779956"/>
            <a:ext cx="4000500" cy="13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always try to give constructive feedback and appreciate positive aspects</a:t>
            </a:r>
            <a:r>
              <a:rPr lang="en-US" sz="1400" b="0" i="0" u="none" strike="noStrike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pic>
        <p:nvPicPr>
          <p:cNvPr id="757" name="Google Shape;7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3"/>
          <p:cNvSpPr txBox="1">
            <a:spLocks noGrp="1"/>
          </p:cNvSpPr>
          <p:nvPr>
            <p:ph type="title"/>
          </p:nvPr>
        </p:nvSpPr>
        <p:spPr>
          <a:xfrm>
            <a:off x="748275" y="325325"/>
            <a:ext cx="34713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>
                <a:solidFill>
                  <a:srgbClr val="3A484F"/>
                </a:solidFill>
              </a:rPr>
              <a:t>Final considerations</a:t>
            </a:r>
            <a:endParaRPr>
              <a:solidFill>
                <a:srgbClr val="3A484F"/>
              </a:solidFill>
            </a:endParaRPr>
          </a:p>
        </p:txBody>
      </p:sp>
      <p:sp>
        <p:nvSpPr>
          <p:cNvPr id="763" name="Google Shape;763;p23"/>
          <p:cNvSpPr txBox="1">
            <a:spLocks noGrp="1"/>
          </p:cNvSpPr>
          <p:nvPr>
            <p:ph type="body" idx="1"/>
          </p:nvPr>
        </p:nvSpPr>
        <p:spPr>
          <a:xfrm>
            <a:off x="628622" y="1294958"/>
            <a:ext cx="3590953" cy="2962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lt-LT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 </a:t>
            </a:r>
            <a:r>
              <a:rPr lang="lt-LT" sz="1600" b="0" i="0" u="none" strike="noStrik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institutional requirements for the thesis submission and/or defence.</a:t>
            </a:r>
            <a:endParaRPr dirty="0"/>
          </a:p>
          <a:p>
            <a:pPr marL="1524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lt-LT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 the submitted thesis </a:t>
            </a:r>
            <a:r>
              <a:rPr lang="en-US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lt-LT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text-matching software to identify possible plagiarism and  assess the text matches indicated.</a:t>
            </a:r>
            <a:endParaRPr dirty="0"/>
          </a:p>
          <a:p>
            <a:pPr marL="1524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rPr lang="lt-LT" sz="1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Carefully read and analyse all the chapters  of the thesis of the candidate before the final defence.</a:t>
            </a:r>
            <a:endParaRPr sz="16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23"/>
          <p:cNvGrpSpPr/>
          <p:nvPr/>
        </p:nvGrpSpPr>
        <p:grpSpPr>
          <a:xfrm>
            <a:off x="4353522" y="604984"/>
            <a:ext cx="3869417" cy="3933530"/>
            <a:chOff x="496764" y="724"/>
            <a:chExt cx="3869417" cy="3933530"/>
          </a:xfrm>
        </p:grpSpPr>
        <p:sp>
          <p:nvSpPr>
            <p:cNvPr id="765" name="Google Shape;765;p23"/>
            <p:cNvSpPr/>
            <p:nvPr/>
          </p:nvSpPr>
          <p:spPr>
            <a:xfrm>
              <a:off x="1901962" y="724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 txBox="1"/>
            <p:nvPr/>
          </p:nvSpPr>
          <p:spPr>
            <a:xfrm>
              <a:off x="1935565" y="34327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Formulating research questions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study design, 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methodology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513" y="5236"/>
                  </a:moveTo>
                  <a:lnTo>
                    <a:pt x="84513" y="5236"/>
                  </a:lnTo>
                  <a:cubicBezTo>
                    <a:pt x="89431" y="7437"/>
                    <a:pt x="94030" y="10291"/>
                    <a:pt x="98185" y="1372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307161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 txBox="1"/>
            <p:nvPr/>
          </p:nvSpPr>
          <p:spPr>
            <a:xfrm>
              <a:off x="3340764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process and monitoring  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064" y="49444"/>
                  </a:moveTo>
                  <a:lnTo>
                    <a:pt x="119064" y="49444"/>
                  </a:lnTo>
                  <a:cubicBezTo>
                    <a:pt x="120312" y="56426"/>
                    <a:pt x="120312" y="63575"/>
                    <a:pt x="119064" y="7055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307161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 txBox="1"/>
            <p:nvPr/>
          </p:nvSpPr>
          <p:spPr>
            <a:xfrm>
              <a:off x="3340764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processing, analysi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s,</a:t>
              </a: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stor</a:t>
              </a:r>
              <a:r>
                <a:rPr lang="en-US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5" y="106281"/>
                  </a:moveTo>
                  <a:cubicBezTo>
                    <a:pt x="94029" y="109710"/>
                    <a:pt x="89430" y="112564"/>
                    <a:pt x="84513" y="11476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1901962" y="3245891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 txBox="1"/>
            <p:nvPr/>
          </p:nvSpPr>
          <p:spPr>
            <a:xfrm>
              <a:off x="1935565" y="3279494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Academic writting and ethical publishing</a:t>
              </a: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487" y="114764"/>
                  </a:moveTo>
                  <a:lnTo>
                    <a:pt x="35487" y="114764"/>
                  </a:lnTo>
                  <a:cubicBezTo>
                    <a:pt x="30569" y="112563"/>
                    <a:pt x="25970" y="109709"/>
                    <a:pt x="21815" y="10628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496764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 txBox="1"/>
            <p:nvPr/>
          </p:nvSpPr>
          <p:spPr>
            <a:xfrm>
              <a:off x="530367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Final considerations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6" y="70556"/>
                  </a:moveTo>
                  <a:cubicBezTo>
                    <a:pt x="-312" y="63574"/>
                    <a:pt x="-312" y="56425"/>
                    <a:pt x="936" y="49443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496764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 txBox="1"/>
            <p:nvPr/>
          </p:nvSpPr>
          <p:spPr>
            <a:xfrm>
              <a:off x="530367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Preparations for student work</a:t>
              </a:r>
              <a:endParaRPr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5" y="13719"/>
                  </a:moveTo>
                  <a:lnTo>
                    <a:pt x="21815" y="13719"/>
                  </a:lnTo>
                  <a:cubicBezTo>
                    <a:pt x="25971" y="10290"/>
                    <a:pt x="30570" y="7436"/>
                    <a:pt x="35487" y="523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" name="Google Shape;783;p23"/>
          <p:cNvSpPr txBox="1"/>
          <p:nvPr/>
        </p:nvSpPr>
        <p:spPr>
          <a:xfrm>
            <a:off x="5557095" y="2202417"/>
            <a:ext cx="16129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ACADEMIC 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4"/>
          <p:cNvSpPr txBox="1">
            <a:spLocks noGrp="1"/>
          </p:cNvSpPr>
          <p:nvPr>
            <p:ph type="title"/>
          </p:nvPr>
        </p:nvSpPr>
        <p:spPr>
          <a:xfrm>
            <a:off x="503290" y="1538454"/>
            <a:ext cx="4502863" cy="206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2400" b="1" dirty="0">
                <a:solidFill>
                  <a:srgbClr val="3A484F"/>
                </a:solidFill>
              </a:rPr>
              <a:t>What tools and materials can be used when supervising your student or student group?</a:t>
            </a:r>
            <a:br>
              <a:rPr lang="lt-LT" sz="2400" dirty="0">
                <a:solidFill>
                  <a:srgbClr val="3A484F"/>
                </a:solidFill>
              </a:rPr>
            </a:br>
            <a:endParaRPr dirty="0">
              <a:solidFill>
                <a:srgbClr val="3A484F"/>
              </a:solidFill>
            </a:endParaRPr>
          </a:p>
        </p:txBody>
      </p:sp>
      <p:pic>
        <p:nvPicPr>
          <p:cNvPr id="789" name="Google Shape;7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399" y="1383214"/>
            <a:ext cx="3803311" cy="2377069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24"/>
          <p:cNvSpPr txBox="1"/>
          <p:nvPr/>
        </p:nvSpPr>
        <p:spPr>
          <a:xfrm>
            <a:off x="4973445" y="3800107"/>
            <a:ext cx="353121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lt-LT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lt-LT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"/>
          <p:cNvSpPr txBox="1">
            <a:spLocks noGrp="1"/>
          </p:cNvSpPr>
          <p:nvPr>
            <p:ph type="body" idx="1"/>
          </p:nvPr>
        </p:nvSpPr>
        <p:spPr>
          <a:xfrm>
            <a:off x="199420" y="1152944"/>
            <a:ext cx="4236565" cy="92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dirty="0"/>
              <a:t>To assist students in writing their thesis and in publishing in accordance with the norms and values of academic and research integrity</a:t>
            </a:r>
            <a:endParaRPr dirty="0"/>
          </a:p>
        </p:txBody>
      </p:sp>
      <p:pic>
        <p:nvPicPr>
          <p:cNvPr id="796" name="Google Shape;79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86623">
            <a:off x="3791273" y="2537221"/>
            <a:ext cx="1141977" cy="163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4899">
            <a:off x="3050086" y="2503164"/>
            <a:ext cx="1340174" cy="189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891463">
            <a:off x="7176505" y="3097268"/>
            <a:ext cx="1732601" cy="1106979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25"/>
          <p:cNvSpPr txBox="1"/>
          <p:nvPr/>
        </p:nvSpPr>
        <p:spPr>
          <a:xfrm>
            <a:off x="4765830" y="1149566"/>
            <a:ext cx="4114706" cy="174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about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academic and research integrity concepts:</a:t>
            </a:r>
            <a:endParaRPr dirty="0"/>
          </a:p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lt-LT" sz="1400" b="1" i="0" u="none" strike="noStrike" cap="none" dirty="0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Board game “Bridging </a:t>
            </a:r>
            <a:r>
              <a:rPr lang="en-US" sz="1400" b="1" i="0" u="none" strike="noStrike" cap="none" dirty="0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lt-LT" sz="1400" b="1" i="0" u="none" strike="noStrike" cap="none" dirty="0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ntegrity” 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rinted; 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vailable at</a:t>
            </a:r>
            <a:r>
              <a:rPr lang="lt-L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lt-LT" sz="14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lt-LT" sz="1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.academicintegrity.eu/wp</a:t>
            </a:r>
            <a:r>
              <a:rPr lang="lt-LT" sz="14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/bridge-games</a:t>
            </a:r>
            <a:r>
              <a:rPr lang="lt-LT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pic>
        <p:nvPicPr>
          <p:cNvPr id="800" name="Google Shape;80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210586">
            <a:off x="7174595" y="3552508"/>
            <a:ext cx="1705559" cy="108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629443">
            <a:off x="6962378" y="3265268"/>
            <a:ext cx="1879405" cy="115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0415" y="2992419"/>
            <a:ext cx="2505537" cy="174903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25"/>
          <p:cNvSpPr txBox="1"/>
          <p:nvPr/>
        </p:nvSpPr>
        <p:spPr>
          <a:xfrm>
            <a:off x="199420" y="1878554"/>
            <a:ext cx="2957573" cy="199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lt-LT" sz="1400" b="1" i="0" u="none" strike="noStrike" cap="none" dirty="0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Checklists on academic integrity for doctoral and Master</a:t>
            </a:r>
            <a:r>
              <a:rPr lang="en-US" sz="1400" b="1" i="0" u="none" strike="noStrike" cap="none" dirty="0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’s</a:t>
            </a:r>
            <a:r>
              <a:rPr lang="lt-LT" sz="1400" b="1" i="0" u="none" strike="noStrike" cap="none" dirty="0">
                <a:solidFill>
                  <a:srgbClr val="91A000"/>
                </a:solidFill>
                <a:latin typeface="Arial"/>
                <a:ea typeface="Arial"/>
                <a:cs typeface="Arial"/>
                <a:sym typeface="Arial"/>
              </a:rPr>
              <a:t> students 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rinted or online; 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vailable at: </a:t>
            </a:r>
            <a:r>
              <a:rPr lang="lt-LT" sz="1400" b="0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www.academicintegrity.eu/wp/bridge-checklists</a:t>
            </a:r>
            <a:r>
              <a:rPr lang="lt-LT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6"/>
          <p:cNvSpPr txBox="1">
            <a:spLocks noGrp="1"/>
          </p:cNvSpPr>
          <p:nvPr>
            <p:ph type="title"/>
          </p:nvPr>
        </p:nvSpPr>
        <p:spPr>
          <a:xfrm>
            <a:off x="159300" y="1272401"/>
            <a:ext cx="8352798" cy="54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2400" dirty="0">
                <a:solidFill>
                  <a:srgbClr val="3A484F"/>
                </a:solidFill>
              </a:rPr>
              <a:t>For more extensive training:</a:t>
            </a:r>
            <a:br>
              <a:rPr lang="cs-CZ" sz="2400" dirty="0">
                <a:solidFill>
                  <a:srgbClr val="3A484F"/>
                </a:solidFill>
              </a:rPr>
            </a:br>
            <a:br>
              <a:rPr lang="lt-LT" sz="2400" dirty="0">
                <a:solidFill>
                  <a:srgbClr val="3A484F"/>
                </a:solidFill>
              </a:rPr>
            </a:br>
            <a:endParaRPr dirty="0">
              <a:solidFill>
                <a:srgbClr val="3A484F"/>
              </a:solidFill>
            </a:endParaRPr>
          </a:p>
        </p:txBody>
      </p:sp>
      <p:sp>
        <p:nvSpPr>
          <p:cNvPr id="809" name="Google Shape;809;p26"/>
          <p:cNvSpPr txBox="1">
            <a:spLocks noGrp="1"/>
          </p:cNvSpPr>
          <p:nvPr>
            <p:ph type="body" idx="2"/>
          </p:nvPr>
        </p:nvSpPr>
        <p:spPr>
          <a:xfrm>
            <a:off x="3687535" y="1995731"/>
            <a:ext cx="5294540" cy="227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t-LT" sz="1600" dirty="0">
                <a:hlinkClick r:id="rId3"/>
              </a:rPr>
              <a:t>Module</a:t>
            </a:r>
            <a:r>
              <a:rPr lang="en-US" sz="1600" dirty="0"/>
              <a:t>:</a:t>
            </a:r>
            <a:r>
              <a:rPr lang="lt-LT" sz="1600" dirty="0"/>
              <a:t> </a:t>
            </a:r>
            <a:r>
              <a:rPr lang="en-US" sz="1600" dirty="0"/>
              <a:t>F</a:t>
            </a:r>
            <a:r>
              <a:rPr lang="lt-LT" sz="1600" dirty="0"/>
              <a:t>rom academic integrity to research ethics</a:t>
            </a:r>
            <a:endParaRPr sz="1600" dirty="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t-LT" sz="1600" dirty="0">
                <a:hlinkClick r:id="rId3"/>
              </a:rPr>
              <a:t>Module</a:t>
            </a:r>
            <a:r>
              <a:rPr lang="en-US" sz="1600" dirty="0"/>
              <a:t>:</a:t>
            </a:r>
            <a:r>
              <a:rPr lang="lt-LT" sz="1600" dirty="0"/>
              <a:t> </a:t>
            </a:r>
            <a:r>
              <a:rPr lang="lt-LT" sz="1600" dirty="0" err="1"/>
              <a:t>Authorship</a:t>
            </a:r>
            <a:r>
              <a:rPr lang="lt-LT" sz="1600" dirty="0"/>
              <a:t> module</a:t>
            </a:r>
            <a:endParaRPr sz="1600" dirty="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lt-LT" sz="1600" dirty="0">
                <a:hlinkClick r:id="rId3"/>
              </a:rPr>
              <a:t>Module</a:t>
            </a:r>
            <a:r>
              <a:rPr lang="en-US" sz="1600" dirty="0"/>
              <a:t>:</a:t>
            </a:r>
            <a:r>
              <a:rPr lang="lt-LT" sz="1600" dirty="0"/>
              <a:t> Data </a:t>
            </a:r>
            <a:r>
              <a:rPr lang="en-US" sz="1600" dirty="0"/>
              <a:t>e</a:t>
            </a:r>
            <a:r>
              <a:rPr lang="lt-LT" sz="1600" dirty="0"/>
              <a:t>thics</a:t>
            </a:r>
            <a:endParaRPr dirty="0"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7"/>
          <p:cNvSpPr txBox="1">
            <a:spLocks noGrp="1"/>
          </p:cNvSpPr>
          <p:nvPr>
            <p:ph type="body" idx="1"/>
          </p:nvPr>
        </p:nvSpPr>
        <p:spPr>
          <a:xfrm>
            <a:off x="1891505" y="3264144"/>
            <a:ext cx="5360989" cy="88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3500" b="1">
                <a:solidFill>
                  <a:srgbClr val="004B53"/>
                </a:solidFill>
              </a:rPr>
              <a:t>Thank you!</a:t>
            </a:r>
            <a:endParaRPr sz="3500" b="1">
              <a:solidFill>
                <a:srgbClr val="004B53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"/>
          <p:cNvSpPr txBox="1">
            <a:spLocks noGrp="1"/>
          </p:cNvSpPr>
          <p:nvPr>
            <p:ph type="title"/>
          </p:nvPr>
        </p:nvSpPr>
        <p:spPr>
          <a:xfrm>
            <a:off x="287316" y="386300"/>
            <a:ext cx="6881580" cy="102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226"/>
              <a:buNone/>
            </a:pPr>
            <a:r>
              <a:rPr lang="lt-LT" sz="2700" dirty="0">
                <a:latin typeface="Arial"/>
                <a:ea typeface="Arial"/>
                <a:cs typeface="Arial"/>
                <a:sym typeface="Arial"/>
              </a:rPr>
              <a:t>How to help your students write and publish with academic and research integrity </a:t>
            </a:r>
            <a:endParaRPr dirty="0"/>
          </a:p>
        </p:txBody>
      </p:sp>
      <p:sp>
        <p:nvSpPr>
          <p:cNvPr id="461" name="Google Shape;461;p3"/>
          <p:cNvSpPr txBox="1"/>
          <p:nvPr/>
        </p:nvSpPr>
        <p:spPr>
          <a:xfrm>
            <a:off x="402337" y="1536192"/>
            <a:ext cx="8319100" cy="274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The importance of being prepared as a supervisor</a:t>
            </a:r>
            <a:br>
              <a:rPr lang="lt-LT" sz="1600" b="1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lt-LT" sz="1600" b="1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The importance of having a conversation with the student about academic and research integrity </a:t>
            </a:r>
            <a:b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upervisor</a:t>
            </a:r>
            <a:r>
              <a:rPr lang="en-US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s responsibility in the process of thesis preparation, formulating research questions and study design, </a:t>
            </a:r>
            <a:r>
              <a:rPr lang="en-US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data processing and analy</a:t>
            </a:r>
            <a:r>
              <a:rPr lang="en-US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sis</a:t>
            </a:r>
            <a:b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Supervisor</a:t>
            </a:r>
            <a:r>
              <a:rPr lang="en-US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s role in guiding students </a:t>
            </a:r>
            <a:r>
              <a:rPr lang="en-US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through </a:t>
            </a: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academic writing and ethical publishing</a:t>
            </a:r>
            <a:b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t-LT" sz="1600" b="0" i="0" u="none" strike="noStrike" cap="none" dirty="0">
                <a:solidFill>
                  <a:srgbClr val="3A484F"/>
                </a:solidFill>
                <a:latin typeface="Arial"/>
                <a:ea typeface="Arial"/>
                <a:cs typeface="Arial"/>
                <a:sym typeface="Arial"/>
              </a:rPr>
              <a:t>The importance of communication and feedback</a:t>
            </a:r>
            <a:endParaRPr sz="1600" b="0" i="0" u="none" strike="noStrike" cap="none" dirty="0">
              <a:solidFill>
                <a:srgbClr val="3A4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4"/>
          <p:cNvGrpSpPr/>
          <p:nvPr/>
        </p:nvGrpSpPr>
        <p:grpSpPr>
          <a:xfrm>
            <a:off x="1087030" y="2046649"/>
            <a:ext cx="857384" cy="1243231"/>
            <a:chOff x="1240019" y="2060233"/>
            <a:chExt cx="1426981" cy="1857675"/>
          </a:xfrm>
        </p:grpSpPr>
        <p:pic>
          <p:nvPicPr>
            <p:cNvPr id="467" name="Google Shape;467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393639" y="2060233"/>
              <a:ext cx="1064441" cy="1561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4"/>
            <p:cNvSpPr txBox="1"/>
            <p:nvPr/>
          </p:nvSpPr>
          <p:spPr>
            <a:xfrm>
              <a:off x="1240019" y="3671687"/>
              <a:ext cx="1426981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5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This Photo</a:t>
              </a:r>
              <a:r>
                <a:rPr lang="lt-LT" sz="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by Unknown Author is licensed under </a:t>
              </a:r>
              <a:r>
                <a:rPr lang="lt-LT" sz="5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4"/>
          <p:cNvSpPr/>
          <p:nvPr/>
        </p:nvSpPr>
        <p:spPr>
          <a:xfrm>
            <a:off x="312148" y="1382980"/>
            <a:ext cx="1064400" cy="441600"/>
          </a:xfrm>
          <a:prstGeom prst="wedgeEllipseCallout">
            <a:avLst>
              <a:gd name="adj1" fmla="val 32553"/>
              <a:gd name="adj2" fmla="val 8886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9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9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lt-LT" sz="900" b="0" i="0" u="none" strike="noStrike" cap="none" dirty="0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s my role?</a:t>
            </a:r>
            <a:endParaRPr sz="900" b="0" i="0" u="none" strike="noStrike" cap="none" dirty="0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"/>
          <p:cNvSpPr/>
          <p:nvPr/>
        </p:nvSpPr>
        <p:spPr>
          <a:xfrm>
            <a:off x="918864" y="941371"/>
            <a:ext cx="1499100" cy="441600"/>
          </a:xfrm>
          <a:prstGeom prst="wedgeEllipseCallout">
            <a:avLst>
              <a:gd name="adj1" fmla="val -15637"/>
              <a:gd name="adj2" fmla="val 14607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900" b="0" i="0" u="none" strike="noStrike" cap="none">
                <a:solidFill>
                  <a:srgbClr val="576C77"/>
                </a:solidFill>
                <a:latin typeface="Arial"/>
                <a:ea typeface="Arial"/>
                <a:cs typeface="Arial"/>
                <a:sym typeface="Arial"/>
              </a:rPr>
              <a:t>What are my responsibilities?</a:t>
            </a:r>
            <a:endParaRPr sz="900" b="0" i="0" u="none" strike="noStrike" cap="none">
              <a:solidFill>
                <a:srgbClr val="576C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3875" y="808700"/>
            <a:ext cx="4918650" cy="36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"/>
          <p:cNvSpPr txBox="1">
            <a:spLocks noGrp="1"/>
          </p:cNvSpPr>
          <p:nvPr>
            <p:ph type="title"/>
          </p:nvPr>
        </p:nvSpPr>
        <p:spPr>
          <a:xfrm>
            <a:off x="268462" y="261856"/>
            <a:ext cx="2889266" cy="54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1800" b="1" dirty="0">
                <a:solidFill>
                  <a:srgbClr val="3A484F"/>
                </a:solidFill>
              </a:rPr>
              <a:t>How to get ready?</a:t>
            </a:r>
            <a:endParaRPr sz="1800" dirty="0">
              <a:solidFill>
                <a:srgbClr val="3A484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"/>
          <p:cNvSpPr txBox="1">
            <a:spLocks noGrp="1"/>
          </p:cNvSpPr>
          <p:nvPr>
            <p:ph type="body" idx="4294967295"/>
          </p:nvPr>
        </p:nvSpPr>
        <p:spPr>
          <a:xfrm>
            <a:off x="4932484" y="1504599"/>
            <a:ext cx="4000500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know where to find information at my institution on supervision tasks and processes.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" name="Google Shape;478;p5"/>
          <p:cNvSpPr txBox="1">
            <a:spLocks noGrp="1"/>
          </p:cNvSpPr>
          <p:nvPr>
            <p:ph type="body" idx="4294967295"/>
          </p:nvPr>
        </p:nvSpPr>
        <p:spPr>
          <a:xfrm>
            <a:off x="369277" y="1504599"/>
            <a:ext cx="4022725" cy="129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read the institutional requirements relevant to thesis supervision and, if applicable, have taken the required courses in supervision.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300" dirty="0"/>
          </a:p>
        </p:txBody>
      </p:sp>
      <p:sp>
        <p:nvSpPr>
          <p:cNvPr id="479" name="Google Shape;479;p5"/>
          <p:cNvSpPr txBox="1">
            <a:spLocks noGrp="1"/>
          </p:cNvSpPr>
          <p:nvPr>
            <p:ph type="body" idx="4294967295"/>
          </p:nvPr>
        </p:nvSpPr>
        <p:spPr>
          <a:xfrm>
            <a:off x="4932484" y="2803174"/>
            <a:ext cx="400050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knowledge of academic and research integrity, including regarding various breaches such as contract cheating, paper mills, gift authorship, plagiarism, and data management issues.</a:t>
            </a:r>
            <a:endParaRPr sz="1300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0" name="Google Shape;480;p5"/>
          <p:cNvSpPr txBox="1">
            <a:spLocks noGrp="1"/>
          </p:cNvSpPr>
          <p:nvPr>
            <p:ph type="body" idx="4294967295"/>
          </p:nvPr>
        </p:nvSpPr>
        <p:spPr>
          <a:xfrm>
            <a:off x="369277" y="2803174"/>
            <a:ext cx="4000500" cy="13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>
                <a:latin typeface="Roboto Condensed"/>
                <a:ea typeface="Roboto Condensed"/>
                <a:cs typeface="Roboto Condensed"/>
                <a:sym typeface="Roboto Condensed"/>
              </a:rPr>
              <a:t>I know what the thesis quality requirements are at my institution.</a:t>
            </a:r>
            <a:endParaRPr sz="1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81" name="Google Shape;4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"/>
          <p:cNvSpPr txBox="1">
            <a:spLocks noGrp="1"/>
          </p:cNvSpPr>
          <p:nvPr>
            <p:ph type="title" idx="4294967295"/>
          </p:nvPr>
        </p:nvSpPr>
        <p:spPr>
          <a:xfrm>
            <a:off x="559182" y="207003"/>
            <a:ext cx="6298818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ct val="100000"/>
              <a:buFont typeface="Arial"/>
              <a:buNone/>
            </a:pPr>
            <a:r>
              <a:rPr lang="lt-LT" sz="240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The importance of having a conversation with student</a:t>
            </a:r>
            <a:r>
              <a:rPr lang="en-US" sz="240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lt-LT" sz="240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 about academic and research integrity </a:t>
            </a:r>
            <a:endParaRPr sz="2400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"/>
          <p:cNvSpPr txBox="1"/>
          <p:nvPr/>
        </p:nvSpPr>
        <p:spPr>
          <a:xfrm>
            <a:off x="573451" y="4079381"/>
            <a:ext cx="735064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11E1E"/>
                </a:solidFill>
                <a:latin typeface="Calibri"/>
                <a:ea typeface="Calibri"/>
                <a:cs typeface="Calibri"/>
                <a:sym typeface="Calibri"/>
              </a:rPr>
              <a:t>You can never t</a:t>
            </a:r>
            <a:r>
              <a:rPr lang="lt-LT" sz="1400" b="0" i="0" u="none" strike="noStrike" cap="none" dirty="0">
                <a:solidFill>
                  <a:srgbClr val="211E1E"/>
                </a:solidFill>
                <a:latin typeface="Calibri"/>
                <a:ea typeface="Calibri"/>
                <a:cs typeface="Calibri"/>
                <a:sym typeface="Calibri"/>
              </a:rPr>
              <a:t>alk</a:t>
            </a:r>
            <a:r>
              <a:rPr lang="en-US" sz="1400" b="0" i="0" u="none" strike="noStrike" cap="none" dirty="0">
                <a:solidFill>
                  <a:srgbClr val="211E1E"/>
                </a:solidFill>
                <a:latin typeface="Calibri"/>
                <a:ea typeface="Calibri"/>
                <a:cs typeface="Calibri"/>
                <a:sym typeface="Calibri"/>
              </a:rPr>
              <a:t> to much with</a:t>
            </a:r>
            <a:r>
              <a:rPr lang="lt-LT" sz="1400" b="0" i="0" u="none" strike="noStrike" cap="none" dirty="0">
                <a:solidFill>
                  <a:srgbClr val="211E1E"/>
                </a:solidFill>
                <a:latin typeface="Calibri"/>
                <a:ea typeface="Calibri"/>
                <a:cs typeface="Calibri"/>
                <a:sym typeface="Calibri"/>
              </a:rPr>
              <a:t> students about academic and research integrity.</a:t>
            </a:r>
            <a:endParaRPr dirty="0"/>
          </a:p>
        </p:txBody>
      </p:sp>
      <p:grpSp>
        <p:nvGrpSpPr>
          <p:cNvPr id="488" name="Google Shape;488;p6"/>
          <p:cNvGrpSpPr/>
          <p:nvPr/>
        </p:nvGrpSpPr>
        <p:grpSpPr>
          <a:xfrm>
            <a:off x="573451" y="1492522"/>
            <a:ext cx="3356385" cy="1079229"/>
            <a:chOff x="813287" y="1807453"/>
            <a:chExt cx="3356385" cy="1079229"/>
          </a:xfrm>
        </p:grpSpPr>
        <p:sp>
          <p:nvSpPr>
            <p:cNvPr id="489" name="Google Shape;489;p6"/>
            <p:cNvSpPr txBox="1"/>
            <p:nvPr/>
          </p:nvSpPr>
          <p:spPr>
            <a:xfrm>
              <a:off x="813287" y="1984419"/>
              <a:ext cx="200497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300" b="0" i="0" u="none" strike="noStrike" cap="none">
                  <a:solidFill>
                    <a:srgbClr val="211E1E"/>
                  </a:solidFill>
                  <a:latin typeface="Arial"/>
                  <a:ea typeface="Arial"/>
                  <a:cs typeface="Arial"/>
                  <a:sym typeface="Arial"/>
                </a:rPr>
                <a:t>Be aware that you are a role model. </a:t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 rot="5400000">
              <a:off x="3082048" y="1819643"/>
              <a:ext cx="1079229" cy="1054848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1" name="Google Shape;491;p6" descr="Boardroom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85975" y="2037994"/>
              <a:ext cx="595400" cy="5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6" descr="Magnifying glass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7186" y="1932575"/>
              <a:ext cx="862486" cy="8624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3" name="Google Shape;493;p6"/>
          <p:cNvGrpSpPr/>
          <p:nvPr/>
        </p:nvGrpSpPr>
        <p:grpSpPr>
          <a:xfrm>
            <a:off x="559182" y="2692196"/>
            <a:ext cx="3323804" cy="1054848"/>
            <a:chOff x="799018" y="3007127"/>
            <a:chExt cx="3323804" cy="1054848"/>
          </a:xfrm>
        </p:grpSpPr>
        <p:sp>
          <p:nvSpPr>
            <p:cNvPr id="494" name="Google Shape;494;p6"/>
            <p:cNvSpPr txBox="1"/>
            <p:nvPr/>
          </p:nvSpPr>
          <p:spPr>
            <a:xfrm>
              <a:off x="799018" y="3102843"/>
              <a:ext cx="2019244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300" b="0" i="0" u="none" strike="noStrike" cap="none" dirty="0">
                  <a:solidFill>
                    <a:srgbClr val="211E1E"/>
                  </a:solidFill>
                  <a:latin typeface="Arial"/>
                  <a:ea typeface="Arial"/>
                  <a:cs typeface="Arial"/>
                  <a:sym typeface="Arial"/>
                </a:rPr>
                <a:t>Academic and research integrity topics can be discussed in groups of two or more students.</a:t>
              </a:r>
              <a:endParaRPr dirty="0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3043593" y="3007127"/>
              <a:ext cx="1079229" cy="1054848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6" name="Google Shape;496;p6" descr="Meeting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07186" y="3204832"/>
              <a:ext cx="586460" cy="5864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7" name="Google Shape;497;p6"/>
          <p:cNvGrpSpPr/>
          <p:nvPr/>
        </p:nvGrpSpPr>
        <p:grpSpPr>
          <a:xfrm>
            <a:off x="4094048" y="2692196"/>
            <a:ext cx="4464066" cy="1079229"/>
            <a:chOff x="4333884" y="3007128"/>
            <a:chExt cx="4464065" cy="1079229"/>
          </a:xfrm>
        </p:grpSpPr>
        <p:sp>
          <p:nvSpPr>
            <p:cNvPr id="498" name="Google Shape;498;p6"/>
            <p:cNvSpPr txBox="1"/>
            <p:nvPr/>
          </p:nvSpPr>
          <p:spPr>
            <a:xfrm>
              <a:off x="5522752" y="3100466"/>
              <a:ext cx="3275197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300" b="0" i="0" u="none" strike="noStrike" cap="none" dirty="0">
                  <a:solidFill>
                    <a:srgbClr val="211E1E"/>
                  </a:solidFill>
                  <a:latin typeface="Arial"/>
                  <a:ea typeface="Arial"/>
                  <a:cs typeface="Arial"/>
                  <a:sym typeface="Arial"/>
                </a:rPr>
                <a:t>You can use a variety of gamified educational materials to raise students</a:t>
              </a:r>
              <a:r>
                <a:rPr lang="en-US" sz="1300" b="0" i="0" u="none" strike="noStrike" cap="none" dirty="0">
                  <a:solidFill>
                    <a:srgbClr val="211E1E"/>
                  </a:solidFill>
                  <a:latin typeface="Arial"/>
                  <a:ea typeface="Arial"/>
                  <a:cs typeface="Arial"/>
                  <a:sym typeface="Arial"/>
                </a:rPr>
                <a:t>’</a:t>
              </a:r>
              <a:r>
                <a:rPr lang="lt-LT" sz="1300" b="0" i="0" u="none" strike="noStrike" cap="none" dirty="0">
                  <a:solidFill>
                    <a:srgbClr val="211E1E"/>
                  </a:solidFill>
                  <a:latin typeface="Arial"/>
                  <a:ea typeface="Arial"/>
                  <a:cs typeface="Arial"/>
                  <a:sym typeface="Arial"/>
                </a:rPr>
                <a:t> awareness of academic and research integrity.</a:t>
              </a:r>
              <a:endParaRPr dirty="0"/>
            </a:p>
          </p:txBody>
        </p:sp>
        <p:sp>
          <p:nvSpPr>
            <p:cNvPr id="499" name="Google Shape;499;p6"/>
            <p:cNvSpPr/>
            <p:nvPr/>
          </p:nvSpPr>
          <p:spPr>
            <a:xfrm rot="-5400000">
              <a:off x="4321693" y="3019318"/>
              <a:ext cx="1079229" cy="1054848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0" name="Google Shape;500;p6" descr="Puzzle pieces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67903" y="3070506"/>
              <a:ext cx="720786" cy="720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" name="Google Shape;501;p6"/>
          <p:cNvGrpSpPr/>
          <p:nvPr/>
        </p:nvGrpSpPr>
        <p:grpSpPr>
          <a:xfrm>
            <a:off x="4069666" y="1510877"/>
            <a:ext cx="4605898" cy="1054848"/>
            <a:chOff x="4309502" y="1825808"/>
            <a:chExt cx="4605898" cy="1054848"/>
          </a:xfrm>
        </p:grpSpPr>
        <p:sp>
          <p:nvSpPr>
            <p:cNvPr id="502" name="Google Shape;502;p6"/>
            <p:cNvSpPr txBox="1"/>
            <p:nvPr/>
          </p:nvSpPr>
          <p:spPr>
            <a:xfrm>
              <a:off x="5528561" y="1899959"/>
              <a:ext cx="3386839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300" b="0" i="0" u="none" strike="noStrike" cap="none" dirty="0">
                  <a:solidFill>
                    <a:srgbClr val="211E1E"/>
                  </a:solidFill>
                  <a:latin typeface="Arial"/>
                  <a:ea typeface="Arial"/>
                  <a:cs typeface="Arial"/>
                  <a:sym typeface="Arial"/>
                </a:rPr>
                <a:t>As a supervisor you must help your students complete theses and publish while upholding ethical standards and avoiding professional misconduct.</a:t>
              </a:r>
              <a:endParaRPr dirty="0"/>
            </a:p>
          </p:txBody>
        </p:sp>
        <p:sp>
          <p:nvSpPr>
            <p:cNvPr id="503" name="Google Shape;503;p6"/>
            <p:cNvSpPr/>
            <p:nvPr/>
          </p:nvSpPr>
          <p:spPr>
            <a:xfrm rot="10800000">
              <a:off x="4309502" y="1825808"/>
              <a:ext cx="1079229" cy="1054848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4" name="Google Shape;504;p6" descr="Diploma roll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27804" y="2013227"/>
              <a:ext cx="760885" cy="7608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"/>
          <p:cNvSpPr txBox="1">
            <a:spLocks noGrp="1"/>
          </p:cNvSpPr>
          <p:nvPr>
            <p:ph type="body" idx="4294967295"/>
          </p:nvPr>
        </p:nvSpPr>
        <p:spPr>
          <a:xfrm>
            <a:off x="4921445" y="1264642"/>
            <a:ext cx="4000500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checked that the student has received appropriate training in academic and research integrity.</a:t>
            </a:r>
            <a:endParaRPr dirty="0"/>
          </a:p>
        </p:txBody>
      </p:sp>
      <p:sp>
        <p:nvSpPr>
          <p:cNvPr id="510" name="Google Shape;510;p7"/>
          <p:cNvSpPr txBox="1">
            <a:spLocks noGrp="1"/>
          </p:cNvSpPr>
          <p:nvPr>
            <p:ph type="body" idx="4294967295"/>
          </p:nvPr>
        </p:nvSpPr>
        <p:spPr>
          <a:xfrm>
            <a:off x="222055" y="1264902"/>
            <a:ext cx="40005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discussed with my student the values of academic and research integrity and why it is important to foster responsible academic and research practices.</a:t>
            </a:r>
            <a:endParaRPr dirty="0"/>
          </a:p>
        </p:txBody>
      </p:sp>
      <p:sp>
        <p:nvSpPr>
          <p:cNvPr id="511" name="Google Shape;511;p7"/>
          <p:cNvSpPr txBox="1">
            <a:spLocks noGrp="1"/>
          </p:cNvSpPr>
          <p:nvPr>
            <p:ph type="body" idx="4294967295"/>
          </p:nvPr>
        </p:nvSpPr>
        <p:spPr>
          <a:xfrm>
            <a:off x="4921051" y="2136356"/>
            <a:ext cx="40005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I have explained to my student the consequences of dishonesty in research (e.g., plagiarism, data fabrication, and other violations of academic ethics and procedures).</a:t>
            </a:r>
            <a:endParaRPr dirty="0"/>
          </a:p>
        </p:txBody>
      </p:sp>
      <p:sp>
        <p:nvSpPr>
          <p:cNvPr id="512" name="Google Shape;512;p7"/>
          <p:cNvSpPr txBox="1">
            <a:spLocks noGrp="1"/>
          </p:cNvSpPr>
          <p:nvPr>
            <p:ph type="body" idx="4294967295"/>
          </p:nvPr>
        </p:nvSpPr>
        <p:spPr>
          <a:xfrm>
            <a:off x="222055" y="2207000"/>
            <a:ext cx="4000500" cy="92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300" dirty="0">
                <a:latin typeface="Roboto Condensed"/>
                <a:ea typeface="Roboto Condensed"/>
                <a:cs typeface="Roboto Condensed"/>
                <a:sym typeface="Roboto Condensed"/>
              </a:rPr>
              <a:t>We have agreed that the student’s thesis and publication work will be done with respect for academic and research integrity.</a:t>
            </a:r>
            <a:endParaRPr dirty="0"/>
          </a:p>
        </p:txBody>
      </p:sp>
      <p:sp>
        <p:nvSpPr>
          <p:cNvPr id="513" name="Google Shape;513;p7"/>
          <p:cNvSpPr txBox="1"/>
          <p:nvPr/>
        </p:nvSpPr>
        <p:spPr>
          <a:xfrm>
            <a:off x="221661" y="3228098"/>
            <a:ext cx="4000894" cy="106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your students have not previously taken courses in academic and research integrity, you could direct them to institutional resources or reliable resources such as those at </a:t>
            </a:r>
            <a:r>
              <a:rPr lang="lt-LT" sz="13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www.academicintegrity.eu/wp/all-materials</a:t>
            </a:r>
            <a:r>
              <a:rPr lang="lt-LT" sz="1300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1300" dirty="0">
              <a:solidFill>
                <a:schemeClr val="dk2"/>
              </a:solidFill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514" name="Google Shape;514;p7"/>
          <p:cNvSpPr txBox="1"/>
          <p:nvPr/>
        </p:nvSpPr>
        <p:spPr>
          <a:xfrm>
            <a:off x="4921051" y="3271176"/>
            <a:ext cx="4000894" cy="106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guided my students </a:t>
            </a:r>
            <a:r>
              <a:rPr lang="en-US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lang="lt-LT" sz="1300" b="0" i="0" u="none" strike="noStrike" cap="none" dirty="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 how to find all the relevant documents, such as the code of ethics.</a:t>
            </a:r>
            <a:endParaRPr sz="1300" b="0" i="0" u="none" strike="noStrike" cap="none" dirty="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15" name="Google Shape;51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22"/>
            <a:ext cx="9144000" cy="1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"/>
          <p:cNvSpPr txBox="1">
            <a:spLocks noGrp="1"/>
          </p:cNvSpPr>
          <p:nvPr>
            <p:ph type="body" idx="1"/>
          </p:nvPr>
        </p:nvSpPr>
        <p:spPr>
          <a:xfrm>
            <a:off x="207818" y="1472467"/>
            <a:ext cx="3248890" cy="206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400" b="1" dirty="0">
                <a:solidFill>
                  <a:srgbClr val="3A484F"/>
                </a:solidFill>
              </a:rPr>
              <a:t>Supervisor</a:t>
            </a:r>
            <a:r>
              <a:rPr lang="en-US" sz="2400" b="1" dirty="0">
                <a:solidFill>
                  <a:srgbClr val="3A484F"/>
                </a:solidFill>
              </a:rPr>
              <a:t>’</a:t>
            </a:r>
            <a:r>
              <a:rPr lang="lt-LT" sz="2400" b="1" dirty="0">
                <a:solidFill>
                  <a:srgbClr val="3A484F"/>
                </a:solidFill>
              </a:rPr>
              <a:t>s responsibility in the process of ...</a:t>
            </a:r>
            <a:endParaRPr sz="2400" b="1" dirty="0">
              <a:solidFill>
                <a:srgbClr val="3A484F"/>
              </a:solidFill>
            </a:endParaRPr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3A484F"/>
              </a:solidFill>
            </a:endParaRPr>
          </a:p>
        </p:txBody>
      </p:sp>
      <p:grpSp>
        <p:nvGrpSpPr>
          <p:cNvPr id="521" name="Google Shape;521;p8"/>
          <p:cNvGrpSpPr/>
          <p:nvPr/>
        </p:nvGrpSpPr>
        <p:grpSpPr>
          <a:xfrm>
            <a:off x="3953472" y="604984"/>
            <a:ext cx="3869417" cy="3933530"/>
            <a:chOff x="496764" y="724"/>
            <a:chExt cx="3869417" cy="3933530"/>
          </a:xfrm>
        </p:grpSpPr>
        <p:sp>
          <p:nvSpPr>
            <p:cNvPr id="522" name="Google Shape;522;p8"/>
            <p:cNvSpPr/>
            <p:nvPr/>
          </p:nvSpPr>
          <p:spPr>
            <a:xfrm>
              <a:off x="1901962" y="724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 txBox="1"/>
            <p:nvPr/>
          </p:nvSpPr>
          <p:spPr>
            <a:xfrm>
              <a:off x="1935565" y="34327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Formulating research questions</a:t>
              </a:r>
              <a:r>
                <a:rPr lang="en-US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study design,</a:t>
              </a:r>
              <a:r>
                <a:rPr lang="en-US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</a:t>
              </a: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methodology</a:t>
              </a:r>
              <a:endParaRPr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513" y="5236"/>
                  </a:moveTo>
                  <a:lnTo>
                    <a:pt x="84513" y="5236"/>
                  </a:lnTo>
                  <a:cubicBezTo>
                    <a:pt x="89431" y="7437"/>
                    <a:pt x="94030" y="10291"/>
                    <a:pt x="98185" y="1372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307161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 txBox="1"/>
            <p:nvPr/>
          </p:nvSpPr>
          <p:spPr>
            <a:xfrm>
              <a:off x="3340764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Research process and monitoring  </a:t>
              </a:r>
              <a:endParaRPr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064" y="49444"/>
                  </a:moveTo>
                  <a:lnTo>
                    <a:pt x="119064" y="49444"/>
                  </a:lnTo>
                  <a:cubicBezTo>
                    <a:pt x="120312" y="56426"/>
                    <a:pt x="120312" y="63575"/>
                    <a:pt x="119064" y="7055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3307161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 txBox="1"/>
            <p:nvPr/>
          </p:nvSpPr>
          <p:spPr>
            <a:xfrm>
              <a:off x="3340764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processing, analysi</a:t>
              </a:r>
              <a:r>
                <a:rPr lang="en-US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s,</a:t>
              </a: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stor</a:t>
              </a:r>
              <a:r>
                <a:rPr lang="en-US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</a:t>
              </a:r>
              <a:endParaRPr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5" y="106281"/>
                  </a:moveTo>
                  <a:cubicBezTo>
                    <a:pt x="94029" y="109710"/>
                    <a:pt x="89430" y="112564"/>
                    <a:pt x="84513" y="11476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901962" y="3245891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 txBox="1"/>
            <p:nvPr/>
          </p:nvSpPr>
          <p:spPr>
            <a:xfrm>
              <a:off x="1935565" y="3279494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Academic writting and ethical publishing</a:t>
              </a:r>
              <a:endParaRPr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487" y="114764"/>
                  </a:moveTo>
                  <a:lnTo>
                    <a:pt x="35487" y="114764"/>
                  </a:lnTo>
                  <a:cubicBezTo>
                    <a:pt x="30569" y="112563"/>
                    <a:pt x="25970" y="109709"/>
                    <a:pt x="21815" y="10628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496764" y="2434599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 txBox="1"/>
            <p:nvPr/>
          </p:nvSpPr>
          <p:spPr>
            <a:xfrm>
              <a:off x="530367" y="2468202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Final considerations</a:t>
              </a:r>
              <a:endParaRPr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6" y="70556"/>
                  </a:moveTo>
                  <a:cubicBezTo>
                    <a:pt x="-312" y="63574"/>
                    <a:pt x="-312" y="56425"/>
                    <a:pt x="936" y="49443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496764" y="812016"/>
              <a:ext cx="1059020" cy="6883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291A1"/>
                </a:gs>
                <a:gs pos="100000">
                  <a:srgbClr val="BAD6E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 txBox="1"/>
            <p:nvPr/>
          </p:nvSpPr>
          <p:spPr>
            <a:xfrm>
              <a:off x="530367" y="845619"/>
              <a:ext cx="991814" cy="621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lt-LT" sz="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Preparations for student work</a:t>
              </a:r>
              <a:endParaRPr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808889" y="344906"/>
              <a:ext cx="3245166" cy="3245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5" y="13719"/>
                  </a:moveTo>
                  <a:lnTo>
                    <a:pt x="21815" y="13719"/>
                  </a:lnTo>
                  <a:cubicBezTo>
                    <a:pt x="25971" y="10290"/>
                    <a:pt x="30570" y="7436"/>
                    <a:pt x="35487" y="5235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8"/>
          <p:cNvSpPr txBox="1"/>
          <p:nvPr/>
        </p:nvSpPr>
        <p:spPr>
          <a:xfrm>
            <a:off x="5092656" y="2202418"/>
            <a:ext cx="161294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ACADEMIC AND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"/>
          <p:cNvSpPr txBox="1">
            <a:spLocks noGrp="1"/>
          </p:cNvSpPr>
          <p:nvPr>
            <p:ph type="title" idx="4294967295"/>
          </p:nvPr>
        </p:nvSpPr>
        <p:spPr>
          <a:xfrm>
            <a:off x="619124" y="309678"/>
            <a:ext cx="3705225" cy="71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200"/>
              <a:buFont typeface="Arial"/>
              <a:buNone/>
            </a:pPr>
            <a:r>
              <a:rPr lang="lt-LT" sz="2200" dirty="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Preparations for student work</a:t>
            </a:r>
            <a:endParaRPr sz="2200" dirty="0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"/>
          <p:cNvSpPr txBox="1">
            <a:spLocks noGrp="1"/>
          </p:cNvSpPr>
          <p:nvPr>
            <p:ph type="body" idx="4294967295"/>
          </p:nvPr>
        </p:nvSpPr>
        <p:spPr>
          <a:xfrm>
            <a:off x="609600" y="1696757"/>
            <a:ext cx="4152900" cy="23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t-LT" sz="1600" b="1" dirty="0">
                <a:latin typeface="Arial"/>
                <a:ea typeface="Arial"/>
                <a:cs typeface="Arial"/>
                <a:sym typeface="Arial"/>
              </a:rPr>
              <a:t>Set the rules of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lt-LT" sz="1600" b="1" dirty="0">
                <a:latin typeface="Arial"/>
                <a:ea typeface="Arial"/>
                <a:cs typeface="Arial"/>
                <a:sym typeface="Arial"/>
              </a:rPr>
              <a:t>the game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lt-LT" sz="1600" b="1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1524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lt-LT" sz="1600" dirty="0">
                <a:latin typeface="Arial"/>
                <a:ea typeface="Arial"/>
                <a:cs typeface="Arial"/>
                <a:sym typeface="Arial"/>
              </a:rPr>
              <a:t>Time and frequency of meetings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lt-LT" sz="1600" dirty="0">
                <a:latin typeface="Arial"/>
                <a:ea typeface="Arial"/>
                <a:cs typeface="Arial"/>
                <a:sym typeface="Arial"/>
              </a:rPr>
              <a:t>Student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lt-LT" sz="1600" dirty="0">
                <a:latin typeface="Arial"/>
                <a:ea typeface="Arial"/>
                <a:cs typeface="Arial"/>
                <a:sym typeface="Arial"/>
              </a:rPr>
              <a:t>s study/work plan and timetable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lt-LT" sz="1600" dirty="0"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lt-LT" sz="1600" dirty="0">
                <a:latin typeface="Arial"/>
                <a:ea typeface="Arial"/>
                <a:cs typeface="Arial"/>
                <a:sym typeface="Arial"/>
              </a:rPr>
              <a:t>Need for ethical approval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5672429" y="4085944"/>
            <a:ext cx="209997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lt-LT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lt-LT" sz="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2429" y="1204479"/>
            <a:ext cx="2734542" cy="273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9"/>
          <p:cNvPicPr preferRelativeResize="0"/>
          <p:nvPr/>
        </p:nvPicPr>
        <p:blipFill rotWithShape="1">
          <a:blip r:embed="rId6">
            <a:alphaModFix/>
          </a:blip>
          <a:srcRect t="16995"/>
          <a:stretch/>
        </p:blipFill>
        <p:spPr>
          <a:xfrm>
            <a:off x="4426105" y="1083130"/>
            <a:ext cx="1392219" cy="150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2276</Words>
  <Application>Microsoft Office PowerPoint</Application>
  <PresentationFormat>On-screen Show (16:9)</PresentationFormat>
  <Paragraphs>192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Roboto Condensed</vt:lpstr>
      <vt:lpstr>Simple Light</vt:lpstr>
      <vt:lpstr>2_Custom Design</vt:lpstr>
      <vt:lpstr>1_Simple Light</vt:lpstr>
      <vt:lpstr>1_Custom Design</vt:lpstr>
      <vt:lpstr>Custom Design</vt:lpstr>
      <vt:lpstr>MODULE  FOR  SUPERVISORS</vt:lpstr>
      <vt:lpstr>Module for supervisors Training plan/schedule by session</vt:lpstr>
      <vt:lpstr>How to help your students write and publish with academic and research integrity </vt:lpstr>
      <vt:lpstr>How to get ready?</vt:lpstr>
      <vt:lpstr>PowerPoint Presentation</vt:lpstr>
      <vt:lpstr>The importance of having a conversation with students about academic and research integrity </vt:lpstr>
      <vt:lpstr>PowerPoint Presentation</vt:lpstr>
      <vt:lpstr>PowerPoint Presentation</vt:lpstr>
      <vt:lpstr>Preparations for student work</vt:lpstr>
      <vt:lpstr>PowerPoint Presentation</vt:lpstr>
      <vt:lpstr>Formulating research questions and study design</vt:lpstr>
      <vt:lpstr>PowerPoint Presentation</vt:lpstr>
      <vt:lpstr>Data processing and analysis</vt:lpstr>
      <vt:lpstr>PowerPoint Presentation</vt:lpstr>
      <vt:lpstr>Collaborative work</vt:lpstr>
      <vt:lpstr>PowerPoint Presentation</vt:lpstr>
      <vt:lpstr>Supervisor’s role in guiding students in academic writing and ethical publishing</vt:lpstr>
      <vt:lpstr>PowerPoint Presentation</vt:lpstr>
      <vt:lpstr>PowerPoint Presentation</vt:lpstr>
      <vt:lpstr>PowerPoint Presentation</vt:lpstr>
      <vt:lpstr>General tips when communicating with students</vt:lpstr>
      <vt:lpstr>PowerPoint Presentation</vt:lpstr>
      <vt:lpstr>Final considerations</vt:lpstr>
      <vt:lpstr>What tools and materials can be used when supervising your student or student group? </vt:lpstr>
      <vt:lpstr>PowerPoint Presentation</vt:lpstr>
      <vt:lpstr>For more extensive training: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 FOR  SUPERVISORS</dc:title>
  <dc:creator>Sandra</dc:creator>
  <cp:lastModifiedBy>Dita Henek Dlabolová</cp:lastModifiedBy>
  <cp:revision>22</cp:revision>
  <dcterms:modified xsi:type="dcterms:W3CDTF">2023-08-14T12:51:05Z</dcterms:modified>
</cp:coreProperties>
</file>