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2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j2t8SLiiy3YVdw9yxbYF7PnG6eY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4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customschemas.google.com/relationships/presentationmetadata" Target="metadata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86513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4" name="Google Shape;15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1" name="Google Shape;16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rgbClr val="FF0000"/>
              </a:solidFill>
            </a:endParaRPr>
          </a:p>
        </p:txBody>
      </p:sp>
      <p:sp>
        <p:nvSpPr>
          <p:cNvPr id="200" name="Google Shape;20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24" name="Google Shape;22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DDFEF"/>
          </a:solidFill>
          <a:ln w="12700" cap="flat" cmpd="sng">
            <a:solidFill>
              <a:srgbClr val="ADDFE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10"/>
          <p:cNvSpPr txBox="1">
            <a:spLocks noGrp="1"/>
          </p:cNvSpPr>
          <p:nvPr>
            <p:ph type="ctrTitle"/>
          </p:nvPr>
        </p:nvSpPr>
        <p:spPr>
          <a:xfrm>
            <a:off x="3860391" y="841773"/>
            <a:ext cx="4654959" cy="17299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0"/>
          <p:cNvSpPr txBox="1">
            <a:spLocks noGrp="1"/>
          </p:cNvSpPr>
          <p:nvPr>
            <p:ph type="subTitle" idx="1"/>
          </p:nvPr>
        </p:nvSpPr>
        <p:spPr>
          <a:xfrm>
            <a:off x="3860391" y="2788445"/>
            <a:ext cx="4661807" cy="676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6" name="Google Shape;16;p10"/>
          <p:cNvSpPr/>
          <p:nvPr/>
        </p:nvSpPr>
        <p:spPr>
          <a:xfrm>
            <a:off x="542004" y="586249"/>
            <a:ext cx="2997610" cy="2997610"/>
          </a:xfrm>
          <a:prstGeom prst="ellipse">
            <a:avLst/>
          </a:prstGeom>
          <a:solidFill>
            <a:srgbClr val="C0C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10"/>
          <p:cNvSpPr/>
          <p:nvPr/>
        </p:nvSpPr>
        <p:spPr>
          <a:xfrm>
            <a:off x="862782" y="895966"/>
            <a:ext cx="2488790" cy="248879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" name="Google Shape;18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45139" y="1561087"/>
            <a:ext cx="2124075" cy="10106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60390" y="4301727"/>
            <a:ext cx="4780690" cy="5978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1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31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31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71" name="Google Shape;71;p3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Google Shape;72;p3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3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2"/>
          <p:cNvSpPr txBox="1">
            <a:spLocks noGrp="1"/>
          </p:cNvSpPr>
          <p:nvPr>
            <p:ph type="title"/>
          </p:nvPr>
        </p:nvSpPr>
        <p:spPr>
          <a:xfrm>
            <a:off x="628650" y="273845"/>
            <a:ext cx="6203633" cy="682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2"/>
          <p:cNvSpPr txBox="1">
            <a:spLocks noGrp="1"/>
          </p:cNvSpPr>
          <p:nvPr>
            <p:ph type="body" idx="1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Google Shape;78;p3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Google Shape;79;p3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3"/>
          <p:cNvSpPr txBox="1">
            <a:spLocks noGrp="1"/>
          </p:cNvSpPr>
          <p:nvPr>
            <p:ph type="title"/>
          </p:nvPr>
        </p:nvSpPr>
        <p:spPr>
          <a:xfrm rot="5400000">
            <a:off x="5350073" y="1467446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3"/>
          <p:cNvSpPr txBox="1">
            <a:spLocks noGrp="1"/>
          </p:cNvSpPr>
          <p:nvPr>
            <p:ph type="body" idx="1"/>
          </p:nvPr>
        </p:nvSpPr>
        <p:spPr>
          <a:xfrm rot="5400000">
            <a:off x="1349573" y="-447079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3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Google Shape;84;p3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Google Shape;85;p3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 och innehåll">
  <p:cSld name="Rubrik och innehåll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4"/>
          <p:cNvSpPr txBox="1">
            <a:spLocks noGrp="1"/>
          </p:cNvSpPr>
          <p:nvPr>
            <p:ph type="body" idx="1"/>
          </p:nvPr>
        </p:nvSpPr>
        <p:spPr>
          <a:xfrm>
            <a:off x="785814" y="1200151"/>
            <a:ext cx="7889876" cy="33694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 sz="1800">
                <a:latin typeface="Arial"/>
                <a:ea typeface="Arial"/>
                <a:cs typeface="Arial"/>
                <a:sym typeface="Arial"/>
              </a:defRPr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 sz="1800">
                <a:latin typeface="Arial"/>
                <a:ea typeface="Arial"/>
                <a:cs typeface="Arial"/>
                <a:sym typeface="Arial"/>
              </a:defRPr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800">
                <a:latin typeface="Arial"/>
                <a:ea typeface="Arial"/>
                <a:cs typeface="Arial"/>
                <a:sym typeface="Arial"/>
              </a:defRPr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 sz="18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8" name="Google Shape;88;p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  <p:sp>
        <p:nvSpPr>
          <p:cNvPr id="89" name="Google Shape;89;p34"/>
          <p:cNvSpPr txBox="1">
            <a:spLocks noGrp="1"/>
          </p:cNvSpPr>
          <p:nvPr>
            <p:ph type="title"/>
          </p:nvPr>
        </p:nvSpPr>
        <p:spPr>
          <a:xfrm>
            <a:off x="311700" y="55898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pic>
        <p:nvPicPr>
          <p:cNvPr id="90" name="Google Shape;90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4242" y="44479"/>
            <a:ext cx="1063143" cy="505958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2243" y="96921"/>
            <a:ext cx="1234086" cy="393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4"/>
          <p:cNvSpPr txBox="1">
            <a:spLocks noGrp="1"/>
          </p:cNvSpPr>
          <p:nvPr>
            <p:ph type="title"/>
          </p:nvPr>
        </p:nvSpPr>
        <p:spPr>
          <a:xfrm>
            <a:off x="311700" y="325725"/>
            <a:ext cx="6893253" cy="682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 txBox="1">
            <a:spLocks noGrp="1"/>
          </p:cNvSpPr>
          <p:nvPr>
            <p:ph type="title"/>
          </p:nvPr>
        </p:nvSpPr>
        <p:spPr>
          <a:xfrm>
            <a:off x="311700" y="325725"/>
            <a:ext cx="6893253" cy="682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07" name="Google Shape;107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0" name="Google Shape;110;p17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1" name="Google Shape;111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 och innehåll">
  <p:cSld name="Rubrik och innehåll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>
            <a:spLocks noGrp="1"/>
          </p:cNvSpPr>
          <p:nvPr>
            <p:ph type="body" idx="1"/>
          </p:nvPr>
        </p:nvSpPr>
        <p:spPr>
          <a:xfrm>
            <a:off x="785813" y="1200150"/>
            <a:ext cx="7889876" cy="33694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1800">
                <a:latin typeface="Arial"/>
                <a:ea typeface="Arial"/>
                <a:cs typeface="Arial"/>
                <a:sym typeface="Arial"/>
              </a:defRPr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 sz="1800">
                <a:latin typeface="Arial"/>
                <a:ea typeface="Arial"/>
                <a:cs typeface="Arial"/>
                <a:sym typeface="Arial"/>
              </a:defRPr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 sz="1800">
                <a:latin typeface="Arial"/>
                <a:ea typeface="Arial"/>
                <a:cs typeface="Arial"/>
                <a:sym typeface="Arial"/>
              </a:defRPr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18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4" name="Google Shape;114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  <p:sp>
        <p:nvSpPr>
          <p:cNvPr id="115" name="Google Shape;115;p18"/>
          <p:cNvSpPr txBox="1">
            <a:spLocks noGrp="1"/>
          </p:cNvSpPr>
          <p:nvPr>
            <p:ph type="title"/>
          </p:nvPr>
        </p:nvSpPr>
        <p:spPr>
          <a:xfrm>
            <a:off x="311700" y="55898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pic>
        <p:nvPicPr>
          <p:cNvPr id="116" name="Google Shape;116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4241" y="44479"/>
            <a:ext cx="1063143" cy="5059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2243" y="96920"/>
            <a:ext cx="1234086" cy="393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>
            <a:spLocks noGrp="1"/>
          </p:cNvSpPr>
          <p:nvPr>
            <p:ph type="title"/>
          </p:nvPr>
        </p:nvSpPr>
        <p:spPr>
          <a:xfrm>
            <a:off x="311700" y="66333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9"/>
          <p:cNvSpPr txBox="1">
            <a:spLocks noGrp="1"/>
          </p:cNvSpPr>
          <p:nvPr>
            <p:ph type="body" idx="1"/>
          </p:nvPr>
        </p:nvSpPr>
        <p:spPr>
          <a:xfrm>
            <a:off x="311701" y="1308117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21" name="Google Shape;121;p19"/>
          <p:cNvSpPr txBox="1">
            <a:spLocks noGrp="1"/>
          </p:cNvSpPr>
          <p:nvPr>
            <p:ph type="body" idx="2"/>
          </p:nvPr>
        </p:nvSpPr>
        <p:spPr>
          <a:xfrm>
            <a:off x="4832400" y="1308117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22" name="Google Shape;122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  <p:pic>
        <p:nvPicPr>
          <p:cNvPr id="123" name="Google Shape;123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11700" y="86683"/>
            <a:ext cx="1063143" cy="5059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49702" y="139124"/>
            <a:ext cx="1234086" cy="393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1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ustom Layout">
  <p:cSld name="2_Custom Layout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>
            <a:spLocks noGrp="1"/>
          </p:cNvSpPr>
          <p:nvPr>
            <p:ph type="title"/>
          </p:nvPr>
        </p:nvSpPr>
        <p:spPr>
          <a:xfrm>
            <a:off x="311700" y="603941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  <p:sp>
        <p:nvSpPr>
          <p:cNvPr id="128" name="Google Shape;128;p20"/>
          <p:cNvSpPr txBox="1">
            <a:spLocks noGrp="1"/>
          </p:cNvSpPr>
          <p:nvPr>
            <p:ph type="body" idx="1"/>
          </p:nvPr>
        </p:nvSpPr>
        <p:spPr>
          <a:xfrm>
            <a:off x="4745914" y="1512035"/>
            <a:ext cx="4000894" cy="1299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29" name="Google Shape;129;p20"/>
          <p:cNvSpPr txBox="1">
            <a:spLocks noGrp="1"/>
          </p:cNvSpPr>
          <p:nvPr>
            <p:ph type="body" idx="2"/>
          </p:nvPr>
        </p:nvSpPr>
        <p:spPr>
          <a:xfrm>
            <a:off x="392349" y="1517381"/>
            <a:ext cx="4000894" cy="1299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30" name="Google Shape;130;p20"/>
          <p:cNvSpPr txBox="1">
            <a:spLocks noGrp="1"/>
          </p:cNvSpPr>
          <p:nvPr>
            <p:ph type="body" idx="3"/>
          </p:nvPr>
        </p:nvSpPr>
        <p:spPr>
          <a:xfrm>
            <a:off x="4745914" y="3150261"/>
            <a:ext cx="4000894" cy="1299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31" name="Google Shape;131;p20"/>
          <p:cNvSpPr txBox="1">
            <a:spLocks noGrp="1"/>
          </p:cNvSpPr>
          <p:nvPr>
            <p:ph type="body" idx="4"/>
          </p:nvPr>
        </p:nvSpPr>
        <p:spPr>
          <a:xfrm>
            <a:off x="392349" y="3147422"/>
            <a:ext cx="4000894" cy="1299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1"/>
          <p:cNvSpPr txBox="1">
            <a:spLocks noGrp="1"/>
          </p:cNvSpPr>
          <p:nvPr>
            <p:ph type="title"/>
          </p:nvPr>
        </p:nvSpPr>
        <p:spPr>
          <a:xfrm>
            <a:off x="311700" y="75837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4" name="Google Shape;134;p21"/>
          <p:cNvSpPr txBox="1">
            <a:spLocks noGrp="1"/>
          </p:cNvSpPr>
          <p:nvPr>
            <p:ph type="body" idx="1"/>
          </p:nvPr>
        </p:nvSpPr>
        <p:spPr>
          <a:xfrm>
            <a:off x="311700" y="1571183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35" name="Google Shape;135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  <p:pic>
        <p:nvPicPr>
          <p:cNvPr id="136" name="Google Shape;136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11700" y="86683"/>
            <a:ext cx="1063143" cy="5059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49702" y="139124"/>
            <a:ext cx="1234086" cy="393601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1"/>
          <p:cNvSpPr>
            <a:spLocks noGrp="1"/>
          </p:cNvSpPr>
          <p:nvPr>
            <p:ph type="chart" idx="2"/>
          </p:nvPr>
        </p:nvSpPr>
        <p:spPr>
          <a:xfrm>
            <a:off x="4176408" y="0"/>
            <a:ext cx="4807379" cy="51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41" name="Google Shape;141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3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3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45" name="Google Shape;145;p23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46" name="Google Shape;146;p23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47" name="Google Shape;147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4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50" name="Google Shape;150;p24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51" name="Google Shape;151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2"/>
          <p:cNvSpPr txBox="1">
            <a:spLocks noGrp="1"/>
          </p:cNvSpPr>
          <p:nvPr>
            <p:ph type="title"/>
          </p:nvPr>
        </p:nvSpPr>
        <p:spPr>
          <a:xfrm>
            <a:off x="628650" y="273845"/>
            <a:ext cx="6203633" cy="682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1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1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5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5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32" name="Google Shape;32;p2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2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2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6"/>
          <p:cNvSpPr txBox="1">
            <a:spLocks noGrp="1"/>
          </p:cNvSpPr>
          <p:nvPr>
            <p:ph type="title"/>
          </p:nvPr>
        </p:nvSpPr>
        <p:spPr>
          <a:xfrm>
            <a:off x="628650" y="273845"/>
            <a:ext cx="6203633" cy="682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6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7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7"/>
          <p:cNvSpPr txBox="1"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2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2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Google Shape;43;p2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8"/>
          <p:cNvSpPr txBox="1">
            <a:spLocks noGrp="1"/>
          </p:cNvSpPr>
          <p:nvPr>
            <p:ph type="title"/>
          </p:nvPr>
        </p:nvSpPr>
        <p:spPr>
          <a:xfrm>
            <a:off x="628650" y="273845"/>
            <a:ext cx="6203633" cy="682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8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28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2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Google Shape;49;p2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Google Shape;50;p2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9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9"/>
          <p:cNvSpPr txBox="1"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4" name="Google Shape;54;p29"/>
          <p:cNvSpPr txBox="1">
            <a:spLocks noGrp="1"/>
          </p:cNvSpPr>
          <p:nvPr>
            <p:ph type="body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29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6" name="Google Shape;56;p29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2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2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Google Shape;59;p2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0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30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3" name="Google Shape;63;p30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4" name="Google Shape;64;p3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3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3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>
            <a:spLocks noGrp="1"/>
          </p:cNvSpPr>
          <p:nvPr>
            <p:ph type="title"/>
          </p:nvPr>
        </p:nvSpPr>
        <p:spPr>
          <a:xfrm>
            <a:off x="628650" y="273845"/>
            <a:ext cx="6203633" cy="682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9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8" name="Google Shape;8;p9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7075788" y="273845"/>
            <a:ext cx="1439562" cy="68242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9"/>
          <p:cNvSpPr/>
          <p:nvPr/>
        </p:nvSpPr>
        <p:spPr>
          <a:xfrm>
            <a:off x="0" y="4639312"/>
            <a:ext cx="9144000" cy="504188"/>
          </a:xfrm>
          <a:prstGeom prst="rect">
            <a:avLst/>
          </a:prstGeom>
          <a:solidFill>
            <a:srgbClr val="ADDFEF"/>
          </a:solidFill>
          <a:ln w="12700" cap="flat" cmpd="sng">
            <a:solidFill>
              <a:srgbClr val="ADDFE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" name="Google Shape;10;p9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628650" y="4641886"/>
            <a:ext cx="3995231" cy="49963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" name="Google Shape;11;p9"/>
          <p:cNvCxnSpPr/>
          <p:nvPr/>
        </p:nvCxnSpPr>
        <p:spPr>
          <a:xfrm>
            <a:off x="622935" y="1040130"/>
            <a:ext cx="7892415" cy="0"/>
          </a:xfrm>
          <a:prstGeom prst="straightConnector1">
            <a:avLst/>
          </a:prstGeom>
          <a:noFill/>
          <a:ln w="9525" cap="flat" cmpd="sng">
            <a:solidFill>
              <a:srgbClr val="C0C0C0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>
            <a:spLocks noGrp="1"/>
          </p:cNvSpPr>
          <p:nvPr>
            <p:ph type="title"/>
          </p:nvPr>
        </p:nvSpPr>
        <p:spPr>
          <a:xfrm>
            <a:off x="311700" y="325725"/>
            <a:ext cx="6893253" cy="682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4" name="Google Shape;94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  <p:pic>
        <p:nvPicPr>
          <p:cNvPr id="96" name="Google Shape;96;p1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392738" y="325725"/>
            <a:ext cx="1439562" cy="682422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3"/>
          <p:cNvSpPr/>
          <p:nvPr/>
        </p:nvSpPr>
        <p:spPr>
          <a:xfrm>
            <a:off x="0" y="4660836"/>
            <a:ext cx="9025258" cy="482663"/>
          </a:xfrm>
          <a:prstGeom prst="rect">
            <a:avLst/>
          </a:prstGeom>
          <a:solidFill>
            <a:srgbClr val="ADDFEF"/>
          </a:solidFill>
          <a:ln w="25400" cap="flat" cmpd="sng">
            <a:solidFill>
              <a:srgbClr val="ADD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1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28651" y="4648374"/>
            <a:ext cx="3943350" cy="493151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s://www.academicintegrity.eu/wp/wp-content/uploads/2023/06/BRIDGE_Gamification_Game-on-Plagiarism.pptx" TargetMode="External"/><Relationship Id="rId7" Type="http://schemas.openxmlformats.org/officeDocument/2006/relationships/hyperlink" Target="https://www.academicintegrity.eu/wp/wp-content/uploads/2023/06/BRIDGE_Gamification_Game-on-Fabrication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7.png"/><Relationship Id="rId5" Type="http://schemas.openxmlformats.org/officeDocument/2006/relationships/hyperlink" Target="https://www.academicintegrity.eu/wp/wp-content/uploads/2023/06/BRIDGE_Gamification_Game-on-Falsification.pptx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nti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cademicintegrity.eu/wp/wp-content/uploads/2023/06/Note-for-educators_Scenario-game-on-Plagiarism.pdf" TargetMode="External"/><Relationship Id="rId3" Type="http://schemas.openxmlformats.org/officeDocument/2006/relationships/hyperlink" Target="https://www.academicintegrity.eu/wp/wp-content/uploads/2023/06/BRIDGE_Gamification_Game-on-Fabrication.pptx" TargetMode="External"/><Relationship Id="rId7" Type="http://schemas.openxmlformats.org/officeDocument/2006/relationships/hyperlink" Target="https://www.academicintegrity.eu/wp/wp-content/uploads/2023/06/BRIDGE_Gamification_Game-on-Plagiarism.ppt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academicintegrity.eu/wp/wp-content/uploads/2023/06/Note-for-educators-Scenario-game-on-Falsification.pdf" TargetMode="External"/><Relationship Id="rId11" Type="http://schemas.openxmlformats.org/officeDocument/2006/relationships/hyperlink" Target="https://www.academicintegrity.eu/wp/bridge-data-ethics-module/" TargetMode="External"/><Relationship Id="rId5" Type="http://schemas.openxmlformats.org/officeDocument/2006/relationships/hyperlink" Target="https://www.academicintegrity.eu/wp/wp-content/uploads/2023/06/BRIDGE_Gamification_Game-on-Falsification.pptx" TargetMode="External"/><Relationship Id="rId10" Type="http://schemas.openxmlformats.org/officeDocument/2006/relationships/hyperlink" Target="https://www.academicintegrity.eu/wp/bridge-autorship-module-part-1/" TargetMode="External"/><Relationship Id="rId4" Type="http://schemas.openxmlformats.org/officeDocument/2006/relationships/hyperlink" Target="https://www.academicintegrity.eu/wp/wp-content/uploads/2023/06/Note-for-educators-Scenario-game-on-Fabrication.pdf" TargetMode="External"/><Relationship Id="rId9" Type="http://schemas.openxmlformats.org/officeDocument/2006/relationships/hyperlink" Target="https://www.academicintegrity.eu/wp/bridge-modules-2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"/>
          <p:cNvSpPr txBox="1">
            <a:spLocks noGrp="1"/>
          </p:cNvSpPr>
          <p:nvPr>
            <p:ph type="ctrTitle"/>
          </p:nvPr>
        </p:nvSpPr>
        <p:spPr>
          <a:xfrm>
            <a:off x="3860391" y="841773"/>
            <a:ext cx="4654959" cy="17299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Calibri"/>
              <a:buNone/>
            </a:pPr>
            <a:r>
              <a:rPr lang="lt-LT" sz="3600" b="1"/>
              <a:t>MODULE </a:t>
            </a:r>
            <a:br>
              <a:rPr lang="lt-LT" sz="3600" b="1"/>
            </a:br>
            <a:r>
              <a:rPr lang="lt-LT" sz="3600" b="1"/>
              <a:t>FOR </a:t>
            </a:r>
            <a:br>
              <a:rPr lang="lt-LT" sz="3600" b="1"/>
            </a:br>
            <a:r>
              <a:rPr lang="lt-LT" sz="3600" b="1"/>
              <a:t>SUPERVISORS</a:t>
            </a:r>
            <a:endParaRPr sz="3600" b="1"/>
          </a:p>
        </p:txBody>
      </p:sp>
      <p:sp>
        <p:nvSpPr>
          <p:cNvPr id="157" name="Google Shape;157;p1"/>
          <p:cNvSpPr txBox="1">
            <a:spLocks noGrp="1"/>
          </p:cNvSpPr>
          <p:nvPr>
            <p:ph type="subTitle" idx="1"/>
          </p:nvPr>
        </p:nvSpPr>
        <p:spPr>
          <a:xfrm>
            <a:off x="3860391" y="2571750"/>
            <a:ext cx="4661807" cy="1040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lt-LT" dirty="0"/>
              <a:t>Session 3: Helping students recognize and avoid breaches of academic and research integrity</a:t>
            </a:r>
            <a:endParaRPr dirty="0"/>
          </a:p>
        </p:txBody>
      </p:sp>
      <p:sp>
        <p:nvSpPr>
          <p:cNvPr id="158" name="Google Shape;158;p1"/>
          <p:cNvSpPr txBox="1"/>
          <p:nvPr/>
        </p:nvSpPr>
        <p:spPr>
          <a:xfrm>
            <a:off x="3860391" y="3720744"/>
            <a:ext cx="4795929" cy="472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lt-LT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Created by Sandra Krutulienė (Lithuanian Centre for Social Sciences)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"/>
          <p:cNvSpPr txBox="1">
            <a:spLocks noGrp="1"/>
          </p:cNvSpPr>
          <p:nvPr>
            <p:ph type="title" idx="4294967295"/>
          </p:nvPr>
        </p:nvSpPr>
        <p:spPr>
          <a:xfrm>
            <a:off x="469901" y="359135"/>
            <a:ext cx="6564883" cy="689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lt-LT" sz="2400" b="1"/>
              <a:t>Module for Supervisors</a:t>
            </a:r>
            <a:br>
              <a:rPr lang="lt-LT" sz="2000"/>
            </a:br>
            <a:r>
              <a:rPr lang="lt-LT" sz="1600"/>
              <a:t>Training plan-schedule by sessions</a:t>
            </a:r>
            <a:endParaRPr sz="2000"/>
          </a:p>
        </p:txBody>
      </p:sp>
      <p:sp>
        <p:nvSpPr>
          <p:cNvPr id="164" name="Google Shape;164;p2"/>
          <p:cNvSpPr/>
          <p:nvPr/>
        </p:nvSpPr>
        <p:spPr>
          <a:xfrm>
            <a:off x="629202" y="1234716"/>
            <a:ext cx="3754553" cy="1496291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D2EDF6"/>
              </a:gs>
              <a:gs pos="4000">
                <a:srgbClr val="D2EDF6"/>
              </a:gs>
              <a:gs pos="44000">
                <a:srgbClr val="ADDFEF"/>
              </a:gs>
              <a:gs pos="74000">
                <a:srgbClr val="8C9EB6"/>
              </a:gs>
              <a:gs pos="100000">
                <a:schemeClr val="dk2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43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lt-LT" sz="18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Session 1: </a:t>
            </a:r>
            <a:endParaRPr sz="18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lt-LT" sz="1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Ethical challenges related to supervision and mentorship in academia</a:t>
            </a:r>
            <a:endParaRPr dirty="0"/>
          </a:p>
        </p:txBody>
      </p:sp>
      <p:sp>
        <p:nvSpPr>
          <p:cNvPr id="165" name="Google Shape;165;p2"/>
          <p:cNvSpPr/>
          <p:nvPr/>
        </p:nvSpPr>
        <p:spPr>
          <a:xfrm>
            <a:off x="4730751" y="1234716"/>
            <a:ext cx="3754553" cy="1496291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D2EDF6"/>
              </a:gs>
              <a:gs pos="4000">
                <a:srgbClr val="D2EDF6"/>
              </a:gs>
              <a:gs pos="44000">
                <a:srgbClr val="ADDFEF"/>
              </a:gs>
              <a:gs pos="74000">
                <a:srgbClr val="8C9EB6"/>
              </a:gs>
              <a:gs pos="100000">
                <a:schemeClr val="dk2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43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lt-LT" sz="18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Session 2: </a:t>
            </a:r>
            <a:endParaRPr sz="18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lt-LT" sz="1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How to help your students write and publish with academic and research integrity (</a:t>
            </a:r>
            <a:r>
              <a:rPr lang="en-US" sz="1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lang="lt-LT" sz="1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hecklists)</a:t>
            </a:r>
            <a:endParaRPr dirty="0"/>
          </a:p>
        </p:txBody>
      </p:sp>
      <p:sp>
        <p:nvSpPr>
          <p:cNvPr id="166" name="Google Shape;166;p2"/>
          <p:cNvSpPr/>
          <p:nvPr/>
        </p:nvSpPr>
        <p:spPr>
          <a:xfrm>
            <a:off x="629202" y="2971082"/>
            <a:ext cx="3754553" cy="1496291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D2EDF6"/>
              </a:gs>
              <a:gs pos="4000">
                <a:srgbClr val="D2EDF6"/>
              </a:gs>
              <a:gs pos="44000">
                <a:srgbClr val="ADDFEF"/>
              </a:gs>
              <a:gs pos="74000">
                <a:srgbClr val="8C9EB6"/>
              </a:gs>
              <a:gs pos="100000">
                <a:schemeClr val="dk2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43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lt-LT" sz="1800" b="1" i="0" u="none" strike="noStrike" cap="none" dirty="0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rPr>
              <a:t>Session 3: </a:t>
            </a:r>
            <a:endParaRPr sz="1800" b="1" i="0" u="none" strike="noStrike" cap="none" dirty="0">
              <a:solidFill>
                <a:srgbClr val="222A3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lt-LT" sz="1600" b="0" i="0" u="none" strike="noStrike" cap="none" dirty="0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rPr>
              <a:t>Helping students recognize and avoid breaches of academic and research integrity</a:t>
            </a:r>
            <a:endParaRPr dirty="0"/>
          </a:p>
        </p:txBody>
      </p:sp>
      <p:sp>
        <p:nvSpPr>
          <p:cNvPr id="167" name="Google Shape;167;p2"/>
          <p:cNvSpPr/>
          <p:nvPr/>
        </p:nvSpPr>
        <p:spPr>
          <a:xfrm>
            <a:off x="4760247" y="2971081"/>
            <a:ext cx="3754553" cy="1496291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D2EDF6"/>
              </a:gs>
              <a:gs pos="4000">
                <a:srgbClr val="D2EDF6"/>
              </a:gs>
              <a:gs pos="44000">
                <a:srgbClr val="ADDFEF"/>
              </a:gs>
              <a:gs pos="74000">
                <a:srgbClr val="8C9EB6"/>
              </a:gs>
              <a:gs pos="100000">
                <a:schemeClr val="dk2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43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lt-LT" sz="18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Session 4: </a:t>
            </a:r>
            <a:endParaRPr sz="18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lt-LT" sz="1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Supervisor's role </a:t>
            </a:r>
            <a:r>
              <a:rPr lang="en-US" sz="1600" dirty="0">
                <a:solidFill>
                  <a:schemeClr val="lt1"/>
                </a:solidFill>
              </a:rPr>
              <a:t>in</a:t>
            </a:r>
            <a:r>
              <a:rPr lang="lt-LT" sz="1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guiding students engaged in citizen science and business-related projects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"/>
          <p:cNvSpPr txBox="1">
            <a:spLocks noGrp="1"/>
          </p:cNvSpPr>
          <p:nvPr>
            <p:ph type="title"/>
          </p:nvPr>
        </p:nvSpPr>
        <p:spPr>
          <a:xfrm>
            <a:off x="628650" y="273845"/>
            <a:ext cx="6203633" cy="682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Arial"/>
              <a:buNone/>
            </a:pPr>
            <a:r>
              <a:rPr lang="lt-LT" sz="2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Supervisor`s role and responsibility</a:t>
            </a:r>
            <a:endParaRPr sz="26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3"/>
          <p:cNvSpPr txBox="1">
            <a:spLocks noGrp="1"/>
          </p:cNvSpPr>
          <p:nvPr>
            <p:ph type="body" idx="4294967295"/>
          </p:nvPr>
        </p:nvSpPr>
        <p:spPr>
          <a:xfrm>
            <a:off x="4832033" y="1353566"/>
            <a:ext cx="4000500" cy="1300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lvl="0" indent="-17145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•"/>
            </a:pPr>
            <a:r>
              <a:rPr lang="en-US" sz="15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You should </a:t>
            </a:r>
            <a:r>
              <a:rPr lang="lt-LT" sz="15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have a conversation with the student or group of students about ethical breaches</a:t>
            </a:r>
            <a:endParaRPr sz="150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lvl="0" indent="-76200" algn="just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endParaRPr sz="150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3"/>
          <p:cNvSpPr txBox="1">
            <a:spLocks noGrp="1"/>
          </p:cNvSpPr>
          <p:nvPr>
            <p:ph type="body" idx="4294967295"/>
          </p:nvPr>
        </p:nvSpPr>
        <p:spPr>
          <a:xfrm>
            <a:off x="450273" y="1353567"/>
            <a:ext cx="4017818" cy="1300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lvl="0" indent="-17145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23F4F"/>
              </a:buClr>
              <a:buSzPts val="1500"/>
              <a:buChar char="•"/>
            </a:pPr>
            <a:r>
              <a:rPr lang="lt-LT" sz="1500" dirty="0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As a supervisor, you have a responsibility to help students avoid ethical breaches and questionnable research practices</a:t>
            </a:r>
            <a:endParaRPr sz="1500" dirty="0">
              <a:solidFill>
                <a:srgbClr val="323F4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3"/>
          <p:cNvSpPr txBox="1">
            <a:spLocks noGrp="1"/>
          </p:cNvSpPr>
          <p:nvPr>
            <p:ph type="body" idx="4294967295"/>
          </p:nvPr>
        </p:nvSpPr>
        <p:spPr>
          <a:xfrm>
            <a:off x="4832033" y="2822430"/>
            <a:ext cx="4000500" cy="1300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lvl="0" indent="-171450" algn="just">
              <a:spcBef>
                <a:spcPts val="0"/>
              </a:spcBef>
              <a:buClr>
                <a:schemeClr val="dk2"/>
              </a:buClr>
              <a:buSzPts val="1500"/>
            </a:pPr>
            <a:r>
              <a:rPr lang="lt-LT" sz="15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You can use gamified educational materials when talking to students  about ethical breaches and misconduct </a:t>
            </a:r>
            <a:endParaRPr sz="150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9700" lvl="0" indent="0" algn="just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endParaRPr sz="150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3"/>
          <p:cNvSpPr txBox="1">
            <a:spLocks noGrp="1"/>
          </p:cNvSpPr>
          <p:nvPr>
            <p:ph type="body" idx="4294967295"/>
          </p:nvPr>
        </p:nvSpPr>
        <p:spPr>
          <a:xfrm>
            <a:off x="467591" y="2822431"/>
            <a:ext cx="4000500" cy="1300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lvl="0" indent="-17145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•"/>
            </a:pPr>
            <a:r>
              <a:rPr lang="lt-LT" sz="15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As a supervisor, you have a responsibility to explain to your student the consequences of dishonesty in research (e.g., plagiarism, data fabrication, and other violations of academic ethics and procedures)</a:t>
            </a:r>
            <a:endParaRPr dirty="0"/>
          </a:p>
          <a:p>
            <a:pPr marL="171450" lvl="0" indent="-76200" algn="just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endParaRPr sz="150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4"/>
          <p:cNvSpPr txBox="1">
            <a:spLocks noGrp="1"/>
          </p:cNvSpPr>
          <p:nvPr>
            <p:ph type="title"/>
          </p:nvPr>
        </p:nvSpPr>
        <p:spPr>
          <a:xfrm>
            <a:off x="450247" y="1454870"/>
            <a:ext cx="3976282" cy="1967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lt-LT" sz="2600" dirty="0">
                <a:solidFill>
                  <a:srgbClr val="3A484F"/>
                </a:solidFill>
              </a:rPr>
              <a:t>How to help students understand, recognise</a:t>
            </a:r>
            <a:r>
              <a:rPr lang="en-US" sz="2600" dirty="0">
                <a:solidFill>
                  <a:srgbClr val="3A484F"/>
                </a:solidFill>
              </a:rPr>
              <a:t>,</a:t>
            </a:r>
            <a:r>
              <a:rPr lang="lt-LT" sz="2600" dirty="0">
                <a:solidFill>
                  <a:srgbClr val="3A484F"/>
                </a:solidFill>
              </a:rPr>
              <a:t> and avoid ethical misconduct?</a:t>
            </a:r>
            <a:endParaRPr sz="2600" dirty="0">
              <a:solidFill>
                <a:srgbClr val="3A484F"/>
              </a:solidFill>
            </a:endParaRPr>
          </a:p>
        </p:txBody>
      </p:sp>
      <p:grpSp>
        <p:nvGrpSpPr>
          <p:cNvPr id="182" name="Google Shape;182;p4"/>
          <p:cNvGrpSpPr/>
          <p:nvPr/>
        </p:nvGrpSpPr>
        <p:grpSpPr>
          <a:xfrm>
            <a:off x="4261569" y="1098601"/>
            <a:ext cx="4371979" cy="3270829"/>
            <a:chOff x="143306" y="0"/>
            <a:chExt cx="4371979" cy="3270829"/>
          </a:xfrm>
        </p:grpSpPr>
        <p:sp>
          <p:nvSpPr>
            <p:cNvPr id="183" name="Google Shape;183;p4"/>
            <p:cNvSpPr/>
            <p:nvPr/>
          </p:nvSpPr>
          <p:spPr>
            <a:xfrm rot="5400000">
              <a:off x="1819229" y="78938"/>
              <a:ext cx="1214438" cy="1056561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lt1"/>
            </a:solidFill>
            <a:ln w="25400" cap="flat" cmpd="sng">
              <a:solidFill>
                <a:srgbClr val="E69A3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184" name="Google Shape;184;p4"/>
            <p:cNvSpPr txBox="1"/>
            <p:nvPr/>
          </p:nvSpPr>
          <p:spPr>
            <a:xfrm>
              <a:off x="2062814" y="189250"/>
              <a:ext cx="727267" cy="83593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275" tIns="34275" rIns="34275" bIns="342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lang="lt-LT" sz="900" b="0" i="0" u="none" strike="noStrike" cap="none">
                  <a:solidFill>
                    <a:schemeClr val="accent5"/>
                  </a:solidFill>
                  <a:latin typeface="Arial"/>
                  <a:ea typeface="Arial"/>
                  <a:cs typeface="Arial"/>
                  <a:sym typeface="Arial"/>
                </a:rPr>
                <a:t>Theorethical lectures</a:t>
              </a:r>
              <a:endParaRPr sz="900" b="0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4"/>
            <p:cNvSpPr/>
            <p:nvPr/>
          </p:nvSpPr>
          <p:spPr>
            <a:xfrm>
              <a:off x="3159972" y="244570"/>
              <a:ext cx="1355313" cy="7286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4"/>
            <p:cNvSpPr/>
            <p:nvPr/>
          </p:nvSpPr>
          <p:spPr>
            <a:xfrm rot="5400000">
              <a:off x="643508" y="94477"/>
              <a:ext cx="1214438" cy="1056561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lt1"/>
            </a:solidFill>
            <a:ln w="25400" cap="flat" cmpd="sng">
              <a:solidFill>
                <a:srgbClr val="E69A3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4"/>
            <p:cNvSpPr txBox="1"/>
            <p:nvPr/>
          </p:nvSpPr>
          <p:spPr>
            <a:xfrm>
              <a:off x="887093" y="204789"/>
              <a:ext cx="727267" cy="83593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lt-LT" sz="1000" b="0" i="0" u="none" strike="noStrike" cap="none" dirty="0">
                  <a:solidFill>
                    <a:schemeClr val="accent5"/>
                  </a:solidFill>
                  <a:latin typeface="Arial"/>
                  <a:ea typeface="Arial"/>
                  <a:cs typeface="Arial"/>
                  <a:sym typeface="Arial"/>
                </a:rPr>
                <a:t>Read relevant literature</a:t>
              </a:r>
              <a:endParaRPr sz="1000" b="0" i="0" u="none" strike="noStrike" cap="none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4"/>
            <p:cNvSpPr/>
            <p:nvPr/>
          </p:nvSpPr>
          <p:spPr>
            <a:xfrm rot="5400000">
              <a:off x="1260351" y="1090657"/>
              <a:ext cx="1214438" cy="1056561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lt1"/>
            </a:solidFill>
            <a:ln w="25400" cap="flat" cmpd="sng">
              <a:solidFill>
                <a:srgbClr val="E69A3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4"/>
            <p:cNvSpPr txBox="1"/>
            <p:nvPr/>
          </p:nvSpPr>
          <p:spPr>
            <a:xfrm>
              <a:off x="1503936" y="1200969"/>
              <a:ext cx="727267" cy="83593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275" tIns="34275" rIns="34275" bIns="342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lang="lt-LT" sz="900" b="0" i="0" u="none" strike="noStrike" cap="none">
                  <a:solidFill>
                    <a:schemeClr val="accent5"/>
                  </a:solidFill>
                  <a:latin typeface="Arial"/>
                  <a:ea typeface="Arial"/>
                  <a:cs typeface="Arial"/>
                  <a:sym typeface="Arial"/>
                </a:rPr>
                <a:t>Discussions</a:t>
              </a:r>
              <a:endParaRPr sz="900" b="0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" name="Google Shape;190;p4"/>
            <p:cNvSpPr/>
            <p:nvPr/>
          </p:nvSpPr>
          <p:spPr>
            <a:xfrm>
              <a:off x="143306" y="1275385"/>
              <a:ext cx="1311593" cy="7286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4"/>
            <p:cNvSpPr/>
            <p:nvPr/>
          </p:nvSpPr>
          <p:spPr>
            <a:xfrm rot="5400000">
              <a:off x="2415300" y="1090645"/>
              <a:ext cx="1214438" cy="1056561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lt1"/>
            </a:solidFill>
            <a:ln w="25400" cap="flat" cmpd="sng">
              <a:solidFill>
                <a:srgbClr val="E69A3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4"/>
            <p:cNvSpPr txBox="1"/>
            <p:nvPr/>
          </p:nvSpPr>
          <p:spPr>
            <a:xfrm>
              <a:off x="2658885" y="1200957"/>
              <a:ext cx="727267" cy="83593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50"/>
                <a:buFont typeface="Arial"/>
                <a:buNone/>
              </a:pPr>
              <a:r>
                <a:rPr lang="lt-LT" sz="950" b="0" i="0" u="none" strike="noStrike" cap="none">
                  <a:solidFill>
                    <a:schemeClr val="accent5"/>
                  </a:solidFill>
                  <a:latin typeface="Arial"/>
                  <a:ea typeface="Arial"/>
                  <a:cs typeface="Arial"/>
                  <a:sym typeface="Arial"/>
                </a:rPr>
                <a:t>Practical experience</a:t>
              </a:r>
              <a:endParaRPr sz="950" b="0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4"/>
            <p:cNvSpPr/>
            <p:nvPr/>
          </p:nvSpPr>
          <p:spPr>
            <a:xfrm rot="5400000">
              <a:off x="1846932" y="2135329"/>
              <a:ext cx="1214438" cy="1056561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lt1"/>
            </a:solidFill>
            <a:ln w="25400" cap="flat" cmpd="sng">
              <a:solidFill>
                <a:srgbClr val="E69A3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4"/>
            <p:cNvSpPr txBox="1"/>
            <p:nvPr/>
          </p:nvSpPr>
          <p:spPr>
            <a:xfrm>
              <a:off x="2090517" y="2245641"/>
              <a:ext cx="727267" cy="83593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lt-LT" sz="1000" b="0" i="0" u="none" strike="noStrike" cap="none" dirty="0">
                  <a:solidFill>
                    <a:schemeClr val="accent5"/>
                  </a:solidFill>
                  <a:latin typeface="Arial"/>
                  <a:ea typeface="Arial"/>
                  <a:cs typeface="Arial"/>
                  <a:sym typeface="Arial"/>
                </a:rPr>
                <a:t>Other ways: you name it! </a:t>
              </a:r>
              <a:endParaRPr sz="1000" b="0" i="0" u="none" strike="noStrike" cap="none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4"/>
            <p:cNvSpPr/>
            <p:nvPr/>
          </p:nvSpPr>
          <p:spPr>
            <a:xfrm>
              <a:off x="3159972" y="2306201"/>
              <a:ext cx="1355313" cy="7286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4"/>
            <p:cNvSpPr/>
            <p:nvPr/>
          </p:nvSpPr>
          <p:spPr>
            <a:xfrm rot="5400000">
              <a:off x="657360" y="2095447"/>
              <a:ext cx="1214438" cy="1056561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lt1"/>
            </a:solidFill>
            <a:ln w="25400" cap="flat" cmpd="sng">
              <a:solidFill>
                <a:srgbClr val="E69A3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4"/>
            <p:cNvSpPr txBox="1"/>
            <p:nvPr/>
          </p:nvSpPr>
          <p:spPr>
            <a:xfrm>
              <a:off x="887095" y="2197159"/>
              <a:ext cx="727200" cy="835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lt-LT" sz="1000" b="0" i="0" u="none" strike="noStrike" cap="none" dirty="0">
                  <a:solidFill>
                    <a:schemeClr val="accent5"/>
                  </a:solidFill>
                  <a:latin typeface="Arial"/>
                  <a:ea typeface="Arial"/>
                  <a:cs typeface="Arial"/>
                  <a:sym typeface="Arial"/>
                </a:rPr>
                <a:t>Games</a:t>
              </a:r>
              <a:r>
                <a:rPr lang="en-US" sz="1000" b="0" i="0" u="none" strike="noStrike" cap="none" dirty="0">
                  <a:solidFill>
                    <a:schemeClr val="accent5"/>
                  </a:solidFill>
                  <a:latin typeface="Arial"/>
                  <a:ea typeface="Arial"/>
                  <a:cs typeface="Arial"/>
                  <a:sym typeface="Arial"/>
                </a:rPr>
                <a:t> and</a:t>
              </a:r>
              <a:r>
                <a:rPr lang="lt-LT" sz="1000" b="0" i="0" u="none" strike="noStrike" cap="none" dirty="0">
                  <a:solidFill>
                    <a:schemeClr val="accent5"/>
                  </a:solidFill>
                  <a:latin typeface="Arial"/>
                  <a:ea typeface="Arial"/>
                  <a:cs typeface="Arial"/>
                  <a:sym typeface="Arial"/>
                </a:rPr>
                <a:t> real-life cases</a:t>
              </a:r>
              <a:endParaRPr sz="1000" b="0" i="0" u="none" strike="noStrike" cap="none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Google Shape;202;p5" descr="Logo&#10;&#10;Description automatically generated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002285" y="1398841"/>
            <a:ext cx="3914999" cy="1969025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  <p:sp>
        <p:nvSpPr>
          <p:cNvPr id="203" name="Google Shape;203;p5"/>
          <p:cNvSpPr txBox="1">
            <a:spLocks noGrp="1"/>
          </p:cNvSpPr>
          <p:nvPr>
            <p:ph type="title"/>
          </p:nvPr>
        </p:nvSpPr>
        <p:spPr>
          <a:xfrm>
            <a:off x="422537" y="329789"/>
            <a:ext cx="6893253" cy="1164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lt-LT" sz="2400" dirty="0">
                <a:solidFill>
                  <a:srgbClr val="3A484F"/>
                </a:solidFill>
              </a:rPr>
              <a:t>Gamified cases for r</a:t>
            </a:r>
            <a:r>
              <a:rPr lang="en-US" sz="2400" dirty="0">
                <a:solidFill>
                  <a:srgbClr val="3A484F"/>
                </a:solidFill>
              </a:rPr>
              <a:t>a</a:t>
            </a:r>
            <a:r>
              <a:rPr lang="lt-LT" sz="2400" dirty="0">
                <a:solidFill>
                  <a:srgbClr val="3A484F"/>
                </a:solidFill>
              </a:rPr>
              <a:t>ising awareness o</a:t>
            </a:r>
            <a:r>
              <a:rPr lang="en-US" sz="2400" dirty="0">
                <a:solidFill>
                  <a:srgbClr val="3A484F"/>
                </a:solidFill>
              </a:rPr>
              <a:t>f</a:t>
            </a:r>
            <a:r>
              <a:rPr lang="lt-LT" sz="2400" dirty="0">
                <a:solidFill>
                  <a:srgbClr val="3A484F"/>
                </a:solidFill>
              </a:rPr>
              <a:t> misconduct in research and its consequences</a:t>
            </a:r>
            <a:br>
              <a:rPr lang="lt-LT" sz="2400" dirty="0">
                <a:solidFill>
                  <a:srgbClr val="3A484F"/>
                </a:solidFill>
              </a:rPr>
            </a:br>
            <a:endParaRPr sz="2400" dirty="0">
              <a:solidFill>
                <a:srgbClr val="3A484F"/>
              </a:solidFill>
            </a:endParaRPr>
          </a:p>
        </p:txBody>
      </p:sp>
      <p:pic>
        <p:nvPicPr>
          <p:cNvPr id="204" name="Google Shape;204;p5" descr="Text&#10;&#10;Description automatically generated with low confidence">
            <a:hlinkClick r:id="rId5"/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684514" y="2571750"/>
            <a:ext cx="3893921" cy="1961993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  <p:pic>
        <p:nvPicPr>
          <p:cNvPr id="205" name="Google Shape;205;p5" descr="A picture containing graphical user interface&#10;&#10;Description automatically generated">
            <a:hlinkClick r:id="rId7"/>
          </p:cNvPr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59128" y="1868164"/>
            <a:ext cx="3914999" cy="1969025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6"/>
          <p:cNvSpPr txBox="1">
            <a:spLocks noGrp="1"/>
          </p:cNvSpPr>
          <p:nvPr>
            <p:ph type="title"/>
          </p:nvPr>
        </p:nvSpPr>
        <p:spPr>
          <a:xfrm>
            <a:off x="519545" y="337990"/>
            <a:ext cx="6648017" cy="1116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lt-LT" sz="2400" dirty="0" err="1">
                <a:solidFill>
                  <a:srgbClr val="004B53"/>
                </a:solidFill>
              </a:rPr>
              <a:t>You</a:t>
            </a:r>
            <a:r>
              <a:rPr lang="lt-LT" sz="2400" dirty="0">
                <a:solidFill>
                  <a:srgbClr val="004B53"/>
                </a:solidFill>
              </a:rPr>
              <a:t> </a:t>
            </a:r>
            <a:r>
              <a:rPr lang="lt-LT" sz="2400" dirty="0" err="1">
                <a:solidFill>
                  <a:srgbClr val="004B53"/>
                </a:solidFill>
              </a:rPr>
              <a:t>have</a:t>
            </a:r>
            <a:r>
              <a:rPr lang="lt-LT" sz="2400" dirty="0">
                <a:solidFill>
                  <a:srgbClr val="004B53"/>
                </a:solidFill>
              </a:rPr>
              <a:t> </a:t>
            </a:r>
            <a:r>
              <a:rPr lang="lt-LT" sz="2400" dirty="0" err="1">
                <a:solidFill>
                  <a:srgbClr val="004B53"/>
                </a:solidFill>
              </a:rPr>
              <a:t>now</a:t>
            </a:r>
            <a:r>
              <a:rPr lang="lt-LT" sz="2400" dirty="0">
                <a:solidFill>
                  <a:srgbClr val="004B53"/>
                </a:solidFill>
              </a:rPr>
              <a:t> </a:t>
            </a:r>
            <a:r>
              <a:rPr lang="lt-LT" sz="2400" dirty="0" err="1">
                <a:solidFill>
                  <a:srgbClr val="004B53"/>
                </a:solidFill>
              </a:rPr>
              <a:t>an</a:t>
            </a:r>
            <a:r>
              <a:rPr lang="lt-LT" sz="2400" dirty="0">
                <a:solidFill>
                  <a:srgbClr val="004B53"/>
                </a:solidFill>
              </a:rPr>
              <a:t> </a:t>
            </a:r>
            <a:r>
              <a:rPr lang="lt-LT" sz="2400" dirty="0" err="1">
                <a:solidFill>
                  <a:srgbClr val="004B53"/>
                </a:solidFill>
              </a:rPr>
              <a:t>opportunity</a:t>
            </a:r>
            <a:r>
              <a:rPr lang="lt-LT" sz="2400" dirty="0">
                <a:solidFill>
                  <a:srgbClr val="004B53"/>
                </a:solidFill>
              </a:rPr>
              <a:t> to </a:t>
            </a:r>
            <a:r>
              <a:rPr lang="lt-LT" sz="2400" dirty="0" err="1">
                <a:solidFill>
                  <a:srgbClr val="004B53"/>
                </a:solidFill>
              </a:rPr>
              <a:t>test</a:t>
            </a:r>
            <a:r>
              <a:rPr lang="lt-LT" sz="2400" dirty="0">
                <a:solidFill>
                  <a:srgbClr val="004B53"/>
                </a:solidFill>
              </a:rPr>
              <a:t> </a:t>
            </a:r>
            <a:r>
              <a:rPr lang="lt-LT" sz="2400" dirty="0" err="1">
                <a:solidFill>
                  <a:srgbClr val="004B53"/>
                </a:solidFill>
              </a:rPr>
              <a:t>some</a:t>
            </a:r>
            <a:r>
              <a:rPr lang="lt-LT" sz="2400" dirty="0">
                <a:solidFill>
                  <a:srgbClr val="004B53"/>
                </a:solidFill>
              </a:rPr>
              <a:t> </a:t>
            </a:r>
            <a:r>
              <a:rPr lang="lt-LT" sz="2400" dirty="0" err="1">
                <a:solidFill>
                  <a:srgbClr val="004B53"/>
                </a:solidFill>
              </a:rPr>
              <a:t>gamified</a:t>
            </a:r>
            <a:r>
              <a:rPr lang="lt-LT" sz="2400" dirty="0">
                <a:solidFill>
                  <a:srgbClr val="004B53"/>
                </a:solidFill>
              </a:rPr>
              <a:t> </a:t>
            </a:r>
            <a:r>
              <a:rPr lang="lt-LT" sz="2400" dirty="0" err="1">
                <a:solidFill>
                  <a:srgbClr val="004B53"/>
                </a:solidFill>
              </a:rPr>
              <a:t>educational</a:t>
            </a:r>
            <a:r>
              <a:rPr lang="lt-LT" sz="2400" dirty="0">
                <a:solidFill>
                  <a:srgbClr val="004B53"/>
                </a:solidFill>
              </a:rPr>
              <a:t> </a:t>
            </a:r>
            <a:r>
              <a:rPr lang="lt-LT" sz="2400" dirty="0" err="1">
                <a:solidFill>
                  <a:srgbClr val="004B53"/>
                </a:solidFill>
              </a:rPr>
              <a:t>material</a:t>
            </a:r>
            <a:r>
              <a:rPr lang="lt-LT" sz="2400" dirty="0">
                <a:solidFill>
                  <a:srgbClr val="004B53"/>
                </a:solidFill>
              </a:rPr>
              <a:t>!</a:t>
            </a:r>
            <a:endParaRPr sz="2400" dirty="0">
              <a:solidFill>
                <a:srgbClr val="004B53"/>
              </a:solidFill>
            </a:endParaRPr>
          </a:p>
        </p:txBody>
      </p:sp>
      <p:sp>
        <p:nvSpPr>
          <p:cNvPr id="211" name="Google Shape;211;p6"/>
          <p:cNvSpPr txBox="1">
            <a:spLocks noGrp="1"/>
          </p:cNvSpPr>
          <p:nvPr>
            <p:ph type="body" idx="4294967295"/>
          </p:nvPr>
        </p:nvSpPr>
        <p:spPr>
          <a:xfrm>
            <a:off x="4428567" y="2352677"/>
            <a:ext cx="4269384" cy="1736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400" dirty="0">
                <a:solidFill>
                  <a:srgbClr val="004B53"/>
                </a:solidFill>
              </a:rPr>
              <a:t>To collect information from a larger number of players, you can use </a:t>
            </a:r>
            <a:r>
              <a:rPr lang="en-US" sz="2400" b="0" i="0" u="sng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www.menti.com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 </a:t>
            </a:r>
            <a:endParaRPr dirty="0"/>
          </a:p>
        </p:txBody>
      </p:sp>
      <p:sp>
        <p:nvSpPr>
          <p:cNvPr id="212" name="Google Shape;212;p6"/>
          <p:cNvSpPr txBox="1"/>
          <p:nvPr/>
        </p:nvSpPr>
        <p:spPr>
          <a:xfrm>
            <a:off x="603231" y="2352677"/>
            <a:ext cx="3446627" cy="681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lt-LT" sz="2800" b="1" i="0" u="none" strike="noStrike" cap="none" dirty="0">
                <a:solidFill>
                  <a:srgbClr val="004B53"/>
                </a:solidFill>
                <a:latin typeface="Arial"/>
                <a:ea typeface="Arial"/>
                <a:cs typeface="Arial"/>
                <a:sym typeface="Arial"/>
              </a:rPr>
              <a:t>Let</a:t>
            </a:r>
            <a:r>
              <a:rPr lang="en-US" sz="2800" b="1" i="0" u="none" strike="noStrike" cap="none" dirty="0">
                <a:solidFill>
                  <a:srgbClr val="004B53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lt-LT" sz="2800" b="1" i="0" u="none" strike="noStrike" cap="none" dirty="0">
                <a:solidFill>
                  <a:srgbClr val="004B53"/>
                </a:solidFill>
                <a:latin typeface="Arial"/>
                <a:ea typeface="Arial"/>
                <a:cs typeface="Arial"/>
                <a:sym typeface="Arial"/>
              </a:rPr>
              <a:t>s play a game!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7"/>
          <p:cNvSpPr txBox="1">
            <a:spLocks noGrp="1"/>
          </p:cNvSpPr>
          <p:nvPr>
            <p:ph type="title"/>
          </p:nvPr>
        </p:nvSpPr>
        <p:spPr>
          <a:xfrm>
            <a:off x="628650" y="273845"/>
            <a:ext cx="6203633" cy="682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5252"/>
              </a:buClr>
              <a:buSzPct val="100000"/>
              <a:buFont typeface="Arial"/>
              <a:buNone/>
            </a:pPr>
            <a:r>
              <a:rPr lang="lt-LT" sz="2400">
                <a:solidFill>
                  <a:srgbClr val="525252"/>
                </a:solidFill>
                <a:latin typeface="Arial"/>
                <a:ea typeface="Arial"/>
                <a:cs typeface="Arial"/>
                <a:sym typeface="Arial"/>
              </a:rPr>
              <a:t>What tools and materials can be used when supervising your student or students’ group?</a:t>
            </a:r>
            <a:endParaRPr>
              <a:solidFill>
                <a:srgbClr val="52525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7"/>
          <p:cNvSpPr txBox="1">
            <a:spLocks noGrp="1"/>
          </p:cNvSpPr>
          <p:nvPr>
            <p:ph type="body" idx="4294967295"/>
          </p:nvPr>
        </p:nvSpPr>
        <p:spPr>
          <a:xfrm>
            <a:off x="523443" y="1821262"/>
            <a:ext cx="4387994" cy="26468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lt-LT" sz="1600" dirty="0">
                <a:latin typeface="Arial"/>
                <a:ea typeface="Arial"/>
                <a:cs typeface="Arial"/>
                <a:sym typeface="Arial"/>
              </a:rPr>
              <a:t>Game: </a:t>
            </a:r>
            <a:r>
              <a:rPr lang="lt-LT" sz="1600" dirty="0" err="1">
                <a:latin typeface="Arial"/>
                <a:ea typeface="Arial"/>
                <a:cs typeface="Arial"/>
                <a:sym typeface="Arial"/>
                <a:hlinkClick r:id="rId3"/>
              </a:rPr>
              <a:t>Bridging</a:t>
            </a:r>
            <a:r>
              <a:rPr lang="lt-LT" sz="1600" dirty="0">
                <a:latin typeface="Arial"/>
                <a:ea typeface="Arial"/>
                <a:cs typeface="Arial"/>
                <a:sym typeface="Arial"/>
                <a:hlinkClick r:id="rId3"/>
              </a:rPr>
              <a:t> </a:t>
            </a:r>
            <a:r>
              <a:rPr lang="lt-LT" sz="1600" dirty="0" err="1">
                <a:latin typeface="Arial"/>
                <a:ea typeface="Arial"/>
                <a:cs typeface="Arial"/>
                <a:sym typeface="Arial"/>
                <a:hlinkClick r:id="rId3"/>
              </a:rPr>
              <a:t>Academic</a:t>
            </a:r>
            <a:r>
              <a:rPr lang="lt-LT" sz="1600" dirty="0">
                <a:latin typeface="Arial"/>
                <a:ea typeface="Arial"/>
                <a:cs typeface="Arial"/>
                <a:sym typeface="Arial"/>
                <a:hlinkClick r:id="rId3"/>
              </a:rPr>
              <a:t> </a:t>
            </a:r>
            <a:r>
              <a:rPr lang="lt-LT" sz="1600" dirty="0" err="1">
                <a:latin typeface="Arial"/>
                <a:ea typeface="Arial"/>
                <a:cs typeface="Arial"/>
                <a:sym typeface="Arial"/>
                <a:hlinkClick r:id="rId3"/>
              </a:rPr>
              <a:t>and</a:t>
            </a:r>
            <a:r>
              <a:rPr lang="lt-LT" sz="1600" dirty="0">
                <a:latin typeface="Arial"/>
                <a:ea typeface="Arial"/>
                <a:cs typeface="Arial"/>
                <a:sym typeface="Arial"/>
                <a:hlinkClick r:id="rId3"/>
              </a:rPr>
              <a:t> </a:t>
            </a:r>
            <a:r>
              <a:rPr lang="lt-LT" sz="1600" dirty="0" err="1">
                <a:latin typeface="Arial"/>
                <a:ea typeface="Arial"/>
                <a:cs typeface="Arial"/>
                <a:sym typeface="Arial"/>
                <a:hlinkClick r:id="rId3"/>
              </a:rPr>
              <a:t>Research</a:t>
            </a:r>
            <a:r>
              <a:rPr lang="lt-LT" sz="1600" dirty="0">
                <a:latin typeface="Arial"/>
                <a:ea typeface="Arial"/>
                <a:cs typeface="Arial"/>
                <a:sym typeface="Arial"/>
                <a:hlinkClick r:id="rId3"/>
              </a:rPr>
              <a:t> </a:t>
            </a:r>
            <a:r>
              <a:rPr lang="lt-LT" sz="1600" dirty="0" err="1">
                <a:latin typeface="Arial"/>
                <a:ea typeface="Arial"/>
                <a:cs typeface="Arial"/>
                <a:sym typeface="Arial"/>
                <a:hlinkClick r:id="rId3"/>
              </a:rPr>
              <a:t>Integrity</a:t>
            </a:r>
            <a:r>
              <a:rPr lang="lt-LT" sz="1600" dirty="0">
                <a:latin typeface="Arial"/>
                <a:ea typeface="Arial"/>
                <a:cs typeface="Arial"/>
                <a:sym typeface="Arial"/>
                <a:hlinkClick r:id="rId3"/>
              </a:rPr>
              <a:t> in a </a:t>
            </a:r>
            <a:r>
              <a:rPr lang="lt-LT" sz="1600" dirty="0" err="1">
                <a:latin typeface="Arial"/>
                <a:ea typeface="Arial"/>
                <a:cs typeface="Arial"/>
                <a:sym typeface="Arial"/>
                <a:hlinkClick r:id="rId3"/>
              </a:rPr>
              <a:t>Game</a:t>
            </a:r>
            <a:r>
              <a:rPr lang="lt-LT" sz="1600" dirty="0">
                <a:latin typeface="Arial"/>
                <a:ea typeface="Arial"/>
                <a:cs typeface="Arial"/>
                <a:sym typeface="Arial"/>
                <a:hlinkClick r:id="rId3"/>
              </a:rPr>
              <a:t> </a:t>
            </a:r>
            <a:r>
              <a:rPr lang="lt-LT" sz="1600" dirty="0" err="1">
                <a:latin typeface="Arial"/>
                <a:ea typeface="Arial"/>
                <a:cs typeface="Arial"/>
                <a:sym typeface="Arial"/>
                <a:hlinkClick r:id="rId3"/>
              </a:rPr>
              <a:t>on</a:t>
            </a:r>
            <a:r>
              <a:rPr lang="lt-LT" sz="1600" dirty="0">
                <a:latin typeface="Arial"/>
                <a:ea typeface="Arial"/>
                <a:cs typeface="Arial"/>
                <a:sym typeface="Arial"/>
                <a:hlinkClick r:id="rId3"/>
              </a:rPr>
              <a:t> </a:t>
            </a:r>
            <a:r>
              <a:rPr lang="lt-LT" sz="1600" b="1" dirty="0" err="1">
                <a:latin typeface="Arial"/>
                <a:ea typeface="Arial"/>
                <a:cs typeface="Arial"/>
                <a:sym typeface="Arial"/>
                <a:hlinkClick r:id="rId3"/>
              </a:rPr>
              <a:t>Fabrication</a:t>
            </a:r>
            <a:r>
              <a:rPr lang="lt-LT" sz="1600" b="1" dirty="0">
                <a:latin typeface="Arial"/>
                <a:ea typeface="Arial"/>
                <a:cs typeface="Arial"/>
                <a:sym typeface="Arial"/>
                <a:hlinkClick r:id="rId3"/>
              </a:rPr>
              <a:t> </a:t>
            </a:r>
            <a:r>
              <a:rPr lang="lt-LT" sz="1600" dirty="0" err="1"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lt-LT" sz="16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lt-LT" sz="1600" dirty="0" err="1">
                <a:latin typeface="Arial"/>
                <a:ea typeface="Arial"/>
                <a:cs typeface="Arial"/>
                <a:sym typeface="Arial"/>
                <a:hlinkClick r:id="rId4"/>
              </a:rPr>
              <a:t>Note</a:t>
            </a:r>
            <a:r>
              <a:rPr lang="lt-LT" sz="1600" dirty="0">
                <a:latin typeface="Arial"/>
                <a:ea typeface="Arial"/>
                <a:cs typeface="Arial"/>
                <a:sym typeface="Arial"/>
                <a:hlinkClick r:id="rId4"/>
              </a:rPr>
              <a:t> </a:t>
            </a:r>
            <a:r>
              <a:rPr lang="lt-LT" sz="1600" dirty="0" err="1">
                <a:latin typeface="Arial"/>
                <a:ea typeface="Arial"/>
                <a:cs typeface="Arial"/>
                <a:sym typeface="Arial"/>
                <a:hlinkClick r:id="rId4"/>
              </a:rPr>
              <a:t>for</a:t>
            </a:r>
            <a:r>
              <a:rPr lang="lt-LT" sz="1600" dirty="0">
                <a:latin typeface="Arial"/>
                <a:ea typeface="Arial"/>
                <a:cs typeface="Arial"/>
                <a:sym typeface="Arial"/>
                <a:hlinkClick r:id="rId4"/>
              </a:rPr>
              <a:t> </a:t>
            </a:r>
            <a:r>
              <a:rPr lang="lt-LT" sz="1600" dirty="0" err="1">
                <a:latin typeface="Arial"/>
                <a:ea typeface="Arial"/>
                <a:cs typeface="Arial"/>
                <a:sym typeface="Arial"/>
                <a:hlinkClick r:id="rId4"/>
              </a:rPr>
              <a:t>Educators</a:t>
            </a:r>
            <a:r>
              <a:rPr lang="lt-LT" sz="1600" dirty="0">
                <a:latin typeface="Arial"/>
                <a:ea typeface="Arial"/>
                <a:cs typeface="Arial"/>
                <a:sym typeface="Arial"/>
              </a:rPr>
              <a:t>.</a:t>
            </a:r>
            <a:endParaRPr sz="1600" dirty="0">
              <a:latin typeface="Arial"/>
              <a:ea typeface="Arial"/>
              <a:cs typeface="Arial"/>
              <a:sym typeface="Arial"/>
            </a:endParaRPr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lt-LT" sz="1600" dirty="0" err="1">
                <a:latin typeface="Arial"/>
                <a:ea typeface="Arial"/>
                <a:cs typeface="Arial"/>
                <a:sym typeface="Arial"/>
              </a:rPr>
              <a:t>Game</a:t>
            </a:r>
            <a:r>
              <a:rPr lang="lt-LT" sz="1600" dirty="0"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lt-LT" sz="1600" dirty="0" err="1">
                <a:latin typeface="Arial"/>
                <a:ea typeface="Arial"/>
                <a:cs typeface="Arial"/>
                <a:sym typeface="Arial"/>
                <a:hlinkClick r:id="rId5"/>
              </a:rPr>
              <a:t>Bridging</a:t>
            </a:r>
            <a:r>
              <a:rPr lang="lt-LT" sz="1600" dirty="0">
                <a:latin typeface="Arial"/>
                <a:ea typeface="Arial"/>
                <a:cs typeface="Arial"/>
                <a:sym typeface="Arial"/>
                <a:hlinkClick r:id="rId5"/>
              </a:rPr>
              <a:t> </a:t>
            </a:r>
            <a:r>
              <a:rPr lang="lt-LT" sz="1600" dirty="0" err="1">
                <a:latin typeface="Arial"/>
                <a:ea typeface="Arial"/>
                <a:cs typeface="Arial"/>
                <a:sym typeface="Arial"/>
                <a:hlinkClick r:id="rId5"/>
              </a:rPr>
              <a:t>Academic</a:t>
            </a:r>
            <a:r>
              <a:rPr lang="lt-LT" sz="1600" dirty="0">
                <a:latin typeface="Arial"/>
                <a:ea typeface="Arial"/>
                <a:cs typeface="Arial"/>
                <a:sym typeface="Arial"/>
                <a:hlinkClick r:id="rId5"/>
              </a:rPr>
              <a:t> </a:t>
            </a:r>
            <a:r>
              <a:rPr lang="lt-LT" sz="1600" dirty="0" err="1">
                <a:latin typeface="Arial"/>
                <a:ea typeface="Arial"/>
                <a:cs typeface="Arial"/>
                <a:sym typeface="Arial"/>
                <a:hlinkClick r:id="rId5"/>
              </a:rPr>
              <a:t>and</a:t>
            </a:r>
            <a:r>
              <a:rPr lang="lt-LT" sz="1600" dirty="0">
                <a:latin typeface="Arial"/>
                <a:ea typeface="Arial"/>
                <a:cs typeface="Arial"/>
                <a:sym typeface="Arial"/>
                <a:hlinkClick r:id="rId5"/>
              </a:rPr>
              <a:t> </a:t>
            </a:r>
            <a:r>
              <a:rPr lang="lt-LT" sz="1600" dirty="0" err="1">
                <a:latin typeface="Arial"/>
                <a:ea typeface="Arial"/>
                <a:cs typeface="Arial"/>
                <a:sym typeface="Arial"/>
                <a:hlinkClick r:id="rId5"/>
              </a:rPr>
              <a:t>Research</a:t>
            </a:r>
            <a:r>
              <a:rPr lang="lt-LT" sz="1600" dirty="0">
                <a:latin typeface="Arial"/>
                <a:ea typeface="Arial"/>
                <a:cs typeface="Arial"/>
                <a:sym typeface="Arial"/>
                <a:hlinkClick r:id="rId5"/>
              </a:rPr>
              <a:t> </a:t>
            </a:r>
            <a:r>
              <a:rPr lang="lt-LT" sz="1600" dirty="0" err="1">
                <a:latin typeface="Arial"/>
                <a:ea typeface="Arial"/>
                <a:cs typeface="Arial"/>
                <a:sym typeface="Arial"/>
                <a:hlinkClick r:id="rId5"/>
              </a:rPr>
              <a:t>Integrity</a:t>
            </a:r>
            <a:r>
              <a:rPr lang="lt-LT" sz="1600" dirty="0">
                <a:latin typeface="Arial"/>
                <a:ea typeface="Arial"/>
                <a:cs typeface="Arial"/>
                <a:sym typeface="Arial"/>
                <a:hlinkClick r:id="rId5"/>
              </a:rPr>
              <a:t> in a </a:t>
            </a:r>
            <a:r>
              <a:rPr lang="lt-LT" sz="1600" dirty="0" err="1">
                <a:latin typeface="Arial"/>
                <a:ea typeface="Arial"/>
                <a:cs typeface="Arial"/>
                <a:sym typeface="Arial"/>
                <a:hlinkClick r:id="rId5"/>
              </a:rPr>
              <a:t>Game</a:t>
            </a:r>
            <a:r>
              <a:rPr lang="lt-LT" sz="1600" dirty="0">
                <a:latin typeface="Arial"/>
                <a:ea typeface="Arial"/>
                <a:cs typeface="Arial"/>
                <a:sym typeface="Arial"/>
                <a:hlinkClick r:id="rId5"/>
              </a:rPr>
              <a:t> </a:t>
            </a:r>
            <a:r>
              <a:rPr lang="lt-LT" sz="1600" dirty="0" err="1">
                <a:latin typeface="Arial"/>
                <a:ea typeface="Arial"/>
                <a:cs typeface="Arial"/>
                <a:sym typeface="Arial"/>
                <a:hlinkClick r:id="rId5"/>
              </a:rPr>
              <a:t>on</a:t>
            </a:r>
            <a:r>
              <a:rPr lang="lt-LT" sz="1600" dirty="0">
                <a:latin typeface="Arial"/>
                <a:ea typeface="Arial"/>
                <a:cs typeface="Arial"/>
                <a:sym typeface="Arial"/>
                <a:hlinkClick r:id="rId5"/>
              </a:rPr>
              <a:t> </a:t>
            </a:r>
            <a:r>
              <a:rPr lang="lt-LT" sz="1600" b="1" dirty="0" err="1">
                <a:latin typeface="Arial"/>
                <a:ea typeface="Arial"/>
                <a:cs typeface="Arial"/>
                <a:sym typeface="Arial"/>
                <a:hlinkClick r:id="rId5"/>
              </a:rPr>
              <a:t>Falsification</a:t>
            </a:r>
            <a:r>
              <a:rPr lang="lt-LT" sz="1600" b="1" dirty="0">
                <a:latin typeface="Arial"/>
                <a:ea typeface="Arial"/>
                <a:cs typeface="Arial"/>
                <a:sym typeface="Arial"/>
                <a:hlinkClick r:id="rId5"/>
              </a:rPr>
              <a:t> </a:t>
            </a:r>
            <a:r>
              <a:rPr lang="lt-LT" sz="1600" dirty="0" err="1"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lt-LT" sz="16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lt-LT" sz="1600" dirty="0" err="1">
                <a:latin typeface="Arial"/>
                <a:ea typeface="Arial"/>
                <a:cs typeface="Arial"/>
                <a:sym typeface="Arial"/>
                <a:hlinkClick r:id="rId6"/>
              </a:rPr>
              <a:t>Note</a:t>
            </a:r>
            <a:r>
              <a:rPr lang="lt-LT" sz="1600" dirty="0">
                <a:latin typeface="Arial"/>
                <a:ea typeface="Arial"/>
                <a:cs typeface="Arial"/>
                <a:sym typeface="Arial"/>
                <a:hlinkClick r:id="rId6"/>
              </a:rPr>
              <a:t> </a:t>
            </a:r>
            <a:r>
              <a:rPr lang="lt-LT" sz="1600" dirty="0" err="1">
                <a:latin typeface="Arial"/>
                <a:ea typeface="Arial"/>
                <a:cs typeface="Arial"/>
                <a:sym typeface="Arial"/>
                <a:hlinkClick r:id="rId6"/>
              </a:rPr>
              <a:t>for</a:t>
            </a:r>
            <a:r>
              <a:rPr lang="lt-LT" sz="1600" dirty="0">
                <a:latin typeface="Arial"/>
                <a:ea typeface="Arial"/>
                <a:cs typeface="Arial"/>
                <a:sym typeface="Arial"/>
                <a:hlinkClick r:id="rId6"/>
              </a:rPr>
              <a:t> </a:t>
            </a:r>
            <a:r>
              <a:rPr lang="lt-LT" sz="1600" dirty="0" err="1">
                <a:latin typeface="Arial"/>
                <a:ea typeface="Arial"/>
                <a:cs typeface="Arial"/>
                <a:sym typeface="Arial"/>
                <a:hlinkClick r:id="rId6"/>
              </a:rPr>
              <a:t>Educators</a:t>
            </a:r>
            <a:r>
              <a:rPr lang="lt-LT" sz="1600" dirty="0">
                <a:latin typeface="Arial"/>
                <a:ea typeface="Arial"/>
                <a:cs typeface="Arial"/>
                <a:sym typeface="Arial"/>
              </a:rPr>
              <a:t>.</a:t>
            </a:r>
            <a:endParaRPr sz="1600" dirty="0">
              <a:latin typeface="Arial"/>
              <a:ea typeface="Arial"/>
              <a:cs typeface="Arial"/>
              <a:sym typeface="Arial"/>
            </a:endParaRPr>
          </a:p>
          <a:p>
            <a:pPr marL="171450" lvl="0" indent="-171450">
              <a:buSzPct val="100000"/>
            </a:pPr>
            <a:r>
              <a:rPr lang="lt-LT" sz="1600" dirty="0">
                <a:latin typeface="Arial"/>
                <a:ea typeface="Arial"/>
                <a:cs typeface="Arial"/>
                <a:sym typeface="Arial"/>
              </a:rPr>
              <a:t>Game: </a:t>
            </a:r>
            <a:r>
              <a:rPr lang="lt-LT" sz="1600" dirty="0" err="1">
                <a:latin typeface="Arial"/>
                <a:ea typeface="Arial"/>
                <a:cs typeface="Arial"/>
                <a:sym typeface="Arial"/>
                <a:hlinkClick r:id="rId7"/>
              </a:rPr>
              <a:t>Bridging</a:t>
            </a:r>
            <a:r>
              <a:rPr lang="lt-LT" sz="1600" dirty="0">
                <a:latin typeface="Arial"/>
                <a:ea typeface="Arial"/>
                <a:cs typeface="Arial"/>
                <a:sym typeface="Arial"/>
                <a:hlinkClick r:id="rId7"/>
              </a:rPr>
              <a:t> </a:t>
            </a:r>
            <a:r>
              <a:rPr lang="lt-LT" sz="1600" dirty="0" err="1">
                <a:latin typeface="Arial"/>
                <a:ea typeface="Arial"/>
                <a:cs typeface="Arial"/>
                <a:sym typeface="Arial"/>
                <a:hlinkClick r:id="rId7"/>
              </a:rPr>
              <a:t>Academic</a:t>
            </a:r>
            <a:r>
              <a:rPr lang="lt-LT" sz="1600" dirty="0">
                <a:latin typeface="Arial"/>
                <a:ea typeface="Arial"/>
                <a:cs typeface="Arial"/>
                <a:sym typeface="Arial"/>
                <a:hlinkClick r:id="rId7"/>
              </a:rPr>
              <a:t> </a:t>
            </a:r>
            <a:r>
              <a:rPr lang="lt-LT" sz="1600" dirty="0" err="1">
                <a:latin typeface="Arial"/>
                <a:ea typeface="Arial"/>
                <a:cs typeface="Arial"/>
                <a:sym typeface="Arial"/>
                <a:hlinkClick r:id="rId7"/>
              </a:rPr>
              <a:t>and</a:t>
            </a:r>
            <a:r>
              <a:rPr lang="lt-LT" sz="1600" dirty="0">
                <a:latin typeface="Arial"/>
                <a:ea typeface="Arial"/>
                <a:cs typeface="Arial"/>
                <a:sym typeface="Arial"/>
                <a:hlinkClick r:id="rId7"/>
              </a:rPr>
              <a:t> </a:t>
            </a:r>
            <a:r>
              <a:rPr lang="lt-LT" sz="1600" dirty="0" err="1">
                <a:latin typeface="Arial"/>
                <a:ea typeface="Arial"/>
                <a:cs typeface="Arial"/>
                <a:sym typeface="Arial"/>
                <a:hlinkClick r:id="rId7"/>
              </a:rPr>
              <a:t>Research</a:t>
            </a:r>
            <a:r>
              <a:rPr lang="lt-LT" sz="1600" dirty="0">
                <a:latin typeface="Arial"/>
                <a:ea typeface="Arial"/>
                <a:cs typeface="Arial"/>
                <a:sym typeface="Arial"/>
                <a:hlinkClick r:id="rId7"/>
              </a:rPr>
              <a:t> </a:t>
            </a:r>
            <a:r>
              <a:rPr lang="lt-LT" sz="1600" dirty="0" err="1">
                <a:latin typeface="Arial"/>
                <a:ea typeface="Arial"/>
                <a:cs typeface="Arial"/>
                <a:sym typeface="Arial"/>
                <a:hlinkClick r:id="rId7"/>
              </a:rPr>
              <a:t>Integrity</a:t>
            </a:r>
            <a:r>
              <a:rPr lang="lt-LT" sz="1600" dirty="0">
                <a:latin typeface="Arial"/>
                <a:ea typeface="Arial"/>
                <a:cs typeface="Arial"/>
                <a:sym typeface="Arial"/>
                <a:hlinkClick r:id="rId7"/>
              </a:rPr>
              <a:t> in a </a:t>
            </a:r>
            <a:r>
              <a:rPr lang="lt-LT" sz="1600" dirty="0" err="1">
                <a:latin typeface="Arial"/>
                <a:ea typeface="Arial"/>
                <a:cs typeface="Arial"/>
                <a:sym typeface="Arial"/>
                <a:hlinkClick r:id="rId7"/>
              </a:rPr>
              <a:t>Game</a:t>
            </a:r>
            <a:r>
              <a:rPr lang="lt-LT" sz="1600" dirty="0">
                <a:latin typeface="Arial"/>
                <a:ea typeface="Arial"/>
                <a:cs typeface="Arial"/>
                <a:sym typeface="Arial"/>
                <a:hlinkClick r:id="rId7"/>
              </a:rPr>
              <a:t> </a:t>
            </a:r>
            <a:r>
              <a:rPr lang="lt-LT" sz="1600" dirty="0" err="1">
                <a:latin typeface="Arial"/>
                <a:ea typeface="Arial"/>
                <a:cs typeface="Arial"/>
                <a:sym typeface="Arial"/>
                <a:hlinkClick r:id="rId7"/>
              </a:rPr>
              <a:t>on</a:t>
            </a:r>
            <a:r>
              <a:rPr lang="lt-LT" sz="1600" dirty="0">
                <a:latin typeface="Arial"/>
                <a:ea typeface="Arial"/>
                <a:cs typeface="Arial"/>
                <a:sym typeface="Arial"/>
                <a:hlinkClick r:id="rId7"/>
              </a:rPr>
              <a:t> </a:t>
            </a:r>
            <a:r>
              <a:rPr lang="lt-LT" sz="1600" b="1" dirty="0" err="1">
                <a:latin typeface="Arial"/>
                <a:ea typeface="Arial"/>
                <a:cs typeface="Arial"/>
                <a:sym typeface="Arial"/>
                <a:hlinkClick r:id="rId7"/>
              </a:rPr>
              <a:t>Plagiarism</a:t>
            </a:r>
            <a:r>
              <a:rPr lang="lt-LT" sz="16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lt-LT" sz="1600" dirty="0" err="1"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lt-LT" sz="16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lt-LT" sz="1600" dirty="0" err="1">
                <a:latin typeface="Arial"/>
                <a:ea typeface="Arial"/>
                <a:cs typeface="Arial"/>
                <a:sym typeface="Arial"/>
                <a:hlinkClick r:id="rId8"/>
              </a:rPr>
              <a:t>Note</a:t>
            </a:r>
            <a:r>
              <a:rPr lang="lt-LT" sz="1600" dirty="0">
                <a:latin typeface="Arial"/>
                <a:ea typeface="Arial"/>
                <a:cs typeface="Arial"/>
                <a:sym typeface="Arial"/>
                <a:hlinkClick r:id="rId8"/>
              </a:rPr>
              <a:t> </a:t>
            </a:r>
            <a:r>
              <a:rPr lang="lt-LT" sz="1600" dirty="0" err="1">
                <a:latin typeface="Arial"/>
                <a:ea typeface="Arial"/>
                <a:cs typeface="Arial"/>
                <a:sym typeface="Arial"/>
                <a:hlinkClick r:id="rId8"/>
              </a:rPr>
              <a:t>for</a:t>
            </a:r>
            <a:r>
              <a:rPr lang="lt-LT" sz="1600" dirty="0">
                <a:latin typeface="Arial"/>
                <a:ea typeface="Arial"/>
                <a:cs typeface="Arial"/>
                <a:sym typeface="Arial"/>
                <a:hlinkClick r:id="rId8"/>
              </a:rPr>
              <a:t> </a:t>
            </a:r>
            <a:r>
              <a:rPr lang="lt-LT" sz="1600" dirty="0" err="1">
                <a:latin typeface="Arial"/>
                <a:ea typeface="Arial"/>
                <a:cs typeface="Arial"/>
                <a:sym typeface="Arial"/>
                <a:hlinkClick r:id="rId8"/>
              </a:rPr>
              <a:t>Educators</a:t>
            </a:r>
            <a:r>
              <a:rPr lang="lt-LT" sz="1600" dirty="0">
                <a:latin typeface="Arial"/>
                <a:ea typeface="Arial"/>
                <a:cs typeface="Arial"/>
                <a:sym typeface="Arial"/>
                <a:hlinkClick r:id="rId8"/>
              </a:rPr>
              <a:t>. </a:t>
            </a:r>
            <a:endParaRPr dirty="0"/>
          </a:p>
        </p:txBody>
      </p:sp>
      <p:sp>
        <p:nvSpPr>
          <p:cNvPr id="219" name="Google Shape;219;p7"/>
          <p:cNvSpPr txBox="1">
            <a:spLocks noGrp="1"/>
          </p:cNvSpPr>
          <p:nvPr>
            <p:ph type="body" idx="4294967295"/>
          </p:nvPr>
        </p:nvSpPr>
        <p:spPr>
          <a:xfrm>
            <a:off x="5049981" y="1870363"/>
            <a:ext cx="3581400" cy="1738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lt-LT" sz="1600" dirty="0">
                <a:latin typeface="Arial"/>
                <a:ea typeface="Arial"/>
                <a:cs typeface="Arial"/>
                <a:sym typeface="Arial"/>
                <a:hlinkClick r:id="rId9"/>
              </a:rPr>
              <a:t>Module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lt-LT" sz="1600" dirty="0">
                <a:latin typeface="Arial"/>
                <a:ea typeface="Arial"/>
                <a:cs typeface="Arial"/>
                <a:sym typeface="Arial"/>
              </a:rPr>
              <a:t> Academic integrity 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lt-LT" sz="1600" dirty="0">
                <a:latin typeface="Arial"/>
                <a:ea typeface="Arial"/>
                <a:cs typeface="Arial"/>
                <a:sym typeface="Arial"/>
              </a:rPr>
              <a:t> research ethics</a:t>
            </a:r>
            <a:endParaRPr sz="1600" dirty="0">
              <a:latin typeface="Arial"/>
              <a:ea typeface="Arial"/>
              <a:cs typeface="Arial"/>
              <a:sym typeface="Arial"/>
            </a:endParaRPr>
          </a:p>
          <a:p>
            <a:pPr marL="13970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>
              <a:latin typeface="Arial"/>
              <a:ea typeface="Arial"/>
              <a:cs typeface="Arial"/>
              <a:sym typeface="Arial"/>
            </a:endParaRPr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lt-LT" sz="1600" dirty="0">
                <a:latin typeface="Arial"/>
                <a:ea typeface="Arial"/>
                <a:cs typeface="Arial"/>
                <a:sym typeface="Arial"/>
                <a:hlinkClick r:id="rId10"/>
              </a:rPr>
              <a:t>Module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lt-LT" sz="1600" dirty="0">
                <a:latin typeface="Arial"/>
                <a:ea typeface="Arial"/>
                <a:cs typeface="Arial"/>
                <a:sym typeface="Arial"/>
              </a:rPr>
              <a:t>Authorship module</a:t>
            </a:r>
            <a:endParaRPr sz="1600" dirty="0">
              <a:latin typeface="Arial"/>
              <a:ea typeface="Arial"/>
              <a:cs typeface="Arial"/>
              <a:sym typeface="Arial"/>
            </a:endParaRPr>
          </a:p>
          <a:p>
            <a:pPr marL="13970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>
              <a:latin typeface="Arial"/>
              <a:ea typeface="Arial"/>
              <a:cs typeface="Arial"/>
              <a:sym typeface="Arial"/>
            </a:endParaRPr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lt-LT" sz="1600" dirty="0">
                <a:latin typeface="Arial"/>
                <a:ea typeface="Arial"/>
                <a:cs typeface="Arial"/>
                <a:sym typeface="Arial"/>
                <a:hlinkClick r:id="rId11"/>
              </a:rPr>
              <a:t>Module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lt-LT" sz="1600" dirty="0">
                <a:latin typeface="Arial"/>
                <a:ea typeface="Arial"/>
                <a:cs typeface="Arial"/>
                <a:sym typeface="Arial"/>
              </a:rPr>
              <a:t> Data 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lt-LT" sz="1600" dirty="0">
                <a:latin typeface="Arial"/>
                <a:ea typeface="Arial"/>
                <a:cs typeface="Arial"/>
                <a:sym typeface="Arial"/>
              </a:rPr>
              <a:t>thics</a:t>
            </a:r>
            <a:endParaRPr dirty="0"/>
          </a:p>
        </p:txBody>
      </p:sp>
      <p:sp>
        <p:nvSpPr>
          <p:cNvPr id="220" name="Google Shape;220;p7"/>
          <p:cNvSpPr/>
          <p:nvPr/>
        </p:nvSpPr>
        <p:spPr>
          <a:xfrm>
            <a:off x="523442" y="1142998"/>
            <a:ext cx="4387994" cy="498765"/>
          </a:xfrm>
          <a:prstGeom prst="flowChartAlternateProcess">
            <a:avLst/>
          </a:prstGeom>
          <a:gradFill>
            <a:gsLst>
              <a:gs pos="0">
                <a:srgbClr val="7291A1"/>
              </a:gs>
              <a:gs pos="100000">
                <a:srgbClr val="BAD6E4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lt-LT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Dilemmas in</a:t>
            </a:r>
            <a:r>
              <a:rPr lang="en-US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the</a:t>
            </a:r>
            <a:r>
              <a:rPr lang="lt-LT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form of multi</a:t>
            </a:r>
            <a:r>
              <a:rPr lang="en-US" sz="12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ple</a:t>
            </a:r>
            <a:r>
              <a:rPr lang="lt-LT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-choice storytelling games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7"/>
          <p:cNvSpPr/>
          <p:nvPr/>
        </p:nvSpPr>
        <p:spPr>
          <a:xfrm>
            <a:off x="5049981" y="1139381"/>
            <a:ext cx="3740727" cy="498765"/>
          </a:xfrm>
          <a:prstGeom prst="flowChartAlternateProcess">
            <a:avLst/>
          </a:prstGeom>
          <a:gradFill>
            <a:gsLst>
              <a:gs pos="0">
                <a:srgbClr val="7291A1"/>
              </a:gs>
              <a:gs pos="100000">
                <a:srgbClr val="BAD6E4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lt-LT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Educational modules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8"/>
          <p:cNvSpPr txBox="1">
            <a:spLocks noGrp="1"/>
          </p:cNvSpPr>
          <p:nvPr>
            <p:ph type="title"/>
          </p:nvPr>
        </p:nvSpPr>
        <p:spPr>
          <a:xfrm>
            <a:off x="311700" y="3134523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lt-LT" sz="3200">
                <a:solidFill>
                  <a:srgbClr val="576C77"/>
                </a:solidFill>
              </a:rPr>
              <a:t>Thank you!</a:t>
            </a:r>
            <a:endParaRPr sz="3200">
              <a:solidFill>
                <a:srgbClr val="576C77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374</Words>
  <Application>Microsoft Office PowerPoint</Application>
  <PresentationFormat>On-screen Show (16:9)</PresentationFormat>
  <Paragraphs>40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1_Custom Design</vt:lpstr>
      <vt:lpstr>Simple Light</vt:lpstr>
      <vt:lpstr>MODULE  FOR  SUPERVISORS</vt:lpstr>
      <vt:lpstr>Module for Supervisors Training plan-schedule by sessions</vt:lpstr>
      <vt:lpstr>Supervisor`s role and responsibility</vt:lpstr>
      <vt:lpstr>How to help students understand, recognise, and avoid ethical misconduct?</vt:lpstr>
      <vt:lpstr>Gamified cases for raising awareness of misconduct in research and its consequences </vt:lpstr>
      <vt:lpstr>You have now an opportunity to test some gamified educational material!</vt:lpstr>
      <vt:lpstr>What tools and materials can be used when supervising your student or students’ group?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 FOR  SUPERVISORS</dc:title>
  <dc:creator>Sandra</dc:creator>
  <cp:lastModifiedBy>Dita Henek Dlabolová</cp:lastModifiedBy>
  <cp:revision>9</cp:revision>
  <dcterms:modified xsi:type="dcterms:W3CDTF">2023-08-14T12:55:57Z</dcterms:modified>
</cp:coreProperties>
</file>