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72" r:id="rId2"/>
  </p:sldMasterIdLst>
  <p:notesMasterIdLst>
    <p:notesMasterId r:id="rId9"/>
  </p:notesMasterIdLst>
  <p:sldIdLst>
    <p:sldId id="256" r:id="rId3"/>
    <p:sldId id="330" r:id="rId4"/>
    <p:sldId id="331" r:id="rId5"/>
    <p:sldId id="267" r:id="rId6"/>
    <p:sldId id="266" r:id="rId7"/>
    <p:sldId id="26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tqd/gvkkY3lVDgvspoEz6SVz8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56454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29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5954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4FD3-FB77-DCAA-3A0A-52B9D2941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AA7E4-AD14-88CA-E225-752FBC9F6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124E-464A-4C5F-9140-FD7DCFD7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68D5-8A95-5F6C-1596-ED0D2764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6CBA-DD86-5E80-6643-84068A76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7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C5F1-BACE-608A-99DD-51991209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F5F6B-F6F3-E04F-5FD4-17A6B2FE7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A71C6-E8D9-24EF-70BC-BEC30E560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B1044-9F78-9999-1372-4AB67C92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95E48-E546-3409-A40C-8E52C2E8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1430-8AF8-4297-C6B0-A85593BF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40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1360-A8A9-A0BB-7BE3-E4E47210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702BD-7FBB-E6FF-0FF2-5FBFBF35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92F5F-6D6A-9367-5A8F-6BAB36B8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E764-DAE4-E78A-D0CC-C0141CFF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D4DFA-7E30-AD6A-B294-663B7DF3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52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F0DDA-E31E-B9D8-D6B9-64026D9F1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057F2-04EE-A2E2-B800-50184DE76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FEAF-EC45-E71C-B683-95E35CC8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FF1B8-A718-6229-A841-6060D1C7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A6F9B-9357-1E1C-FF25-C02FB3F5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6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preserve="1">
  <p:cSld name="Rubrik och innehåll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785814" y="1200151"/>
            <a:ext cx="7889876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5589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8;p16">
            <a:extLst>
              <a:ext uri="{FF2B5EF4-FFF2-40B4-BE49-F238E27FC236}">
                <a16:creationId xmlns:a16="http://schemas.microsoft.com/office/drawing/2014/main" id="{ACDF4DC1-A2C2-A488-F65B-C03691FE8AA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54242" y="44479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9;p16">
            <a:extLst>
              <a:ext uri="{FF2B5EF4-FFF2-40B4-BE49-F238E27FC236}">
                <a16:creationId xmlns:a16="http://schemas.microsoft.com/office/drawing/2014/main" id="{BE3D757F-098F-43C7-FFAC-1C9BF848DD3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692243" y="96921"/>
            <a:ext cx="1234086" cy="393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6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4FD3-FB77-DCAA-3A0A-52B9D2941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AA7E4-AD14-88CA-E225-752FBC9F6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124E-464A-4C5F-9140-FD7DCFD7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68D5-8A95-5F6C-1596-ED0D2764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6CBA-DD86-5E80-6643-84068A76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1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2869-917E-55AB-642A-CE9EEA7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BEF3B-D7FF-234C-8B50-F18903371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34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8F910D-9E7E-4589-8AE8-641B35B7726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DDFEF"/>
          </a:solidFill>
          <a:ln>
            <a:solidFill>
              <a:srgbClr val="ADD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9ACF4-2F94-45FE-89F9-922ADE38DD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0391" y="841773"/>
            <a:ext cx="4654959" cy="1729978"/>
          </a:xfrm>
        </p:spPr>
        <p:txBody>
          <a:bodyPr anchor="b" anchorCtr="0"/>
          <a:lstStyle>
            <a:lvl1pPr algn="l">
              <a:defRPr sz="450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12A50-993E-425F-B8C2-D16C1A32A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391" y="2788445"/>
            <a:ext cx="4661807" cy="676275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03AD50-5F99-43BD-8B2D-0BE50FC13F78}"/>
              </a:ext>
            </a:extLst>
          </p:cNvPr>
          <p:cNvSpPr/>
          <p:nvPr userDrawn="1"/>
        </p:nvSpPr>
        <p:spPr>
          <a:xfrm>
            <a:off x="542004" y="586249"/>
            <a:ext cx="2997610" cy="2997610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1D5FE83-766F-4296-B605-E5605A868CD2}"/>
              </a:ext>
            </a:extLst>
          </p:cNvPr>
          <p:cNvSpPr/>
          <p:nvPr userDrawn="1"/>
        </p:nvSpPr>
        <p:spPr>
          <a:xfrm>
            <a:off x="862782" y="895966"/>
            <a:ext cx="2488790" cy="24887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CDC54F8-FD00-4898-BCBD-C7767AC3CC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39" y="1561087"/>
            <a:ext cx="2124075" cy="10106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161112-2E3A-D3E9-8FDA-75AC3F5439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390" y="4301727"/>
            <a:ext cx="4780690" cy="59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39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3F40-F9CE-24B1-0507-52AB9C25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095BF-B504-F54A-0A40-3A0E36C7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EB12-C736-E421-707E-FAAE5FE0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2010E-C76D-B43C-5D5C-33FCF0A3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F52C7-4FB0-B5A3-22FA-568FBE01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55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2B79-FCBA-EDA3-D458-9292C998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88BF0-8107-F952-1C1B-0EB199A4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9683D-15CB-0FF7-3DC9-4A7D42EAB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15835-A199-00AE-D9B4-6BFB2AF6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246B7-A470-AD16-6641-CB27D7D0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B4256-B9D8-4BE3-B5FF-6062DAA1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17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7ACC-F4CC-1D3C-BC26-0BF0AAA1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186FA-A9DE-7FCB-7582-751805804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F96F1-D826-EC6F-ADEF-BD252FA37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C5BB0-349E-664F-0149-97F88FA3B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12DD9-68FB-D0E8-E707-18B5AB542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92E72-9ED6-6ED6-540A-F3C0A7B5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720698-A226-FFDE-5625-3CC73F9A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C1D25-ED2D-57C1-1629-C6D522B6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3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2869-917E-55AB-642A-CE9EEA7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BEF3B-D7FF-234C-8B50-F18903371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04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2ED7-54CF-D82C-E009-167E46C9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4A7B6-3A9E-0DD8-DBB9-D6777687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C9744-2E60-2599-817B-D8C7D84D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BC552-BFD8-5BA1-F88C-F8244923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00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4B1D0-AA40-44EE-819B-7C48C260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1208D-5280-21AF-BACA-9A794C94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4AE6F-313B-19BE-C448-5F9316A4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65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94CA-FB44-B76E-E2EB-565DEDA7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FC9D-0848-E01D-22D4-F5A845C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BE903-DBCA-0DA4-A5A0-549D1C3D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CF7C-FCEB-7904-E52F-B09625B7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26BB6-85B0-6934-B530-2DC098CE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4796-DB42-316D-6059-5EF5840B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3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C5F1-BACE-608A-99DD-51991209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F5F6B-F6F3-E04F-5FD4-17A6B2FE7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A71C6-E8D9-24EF-70BC-BEC30E560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B1044-9F78-9999-1372-4AB67C92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95E48-E546-3409-A40C-8E52C2E8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1430-8AF8-4297-C6B0-A85593BF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09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1360-A8A9-A0BB-7BE3-E4E47210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702BD-7FBB-E6FF-0FF2-5FBFBF35F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92F5F-6D6A-9367-5A8F-6BAB36B8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E764-DAE4-E78A-D0CC-C0141CFF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D4DFA-7E30-AD6A-B294-663B7DF3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33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F0DDA-E31E-B9D8-D6B9-64026D9F1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057F2-04EE-A2E2-B800-50184DE76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FEAF-EC45-E71C-B683-95E35CC8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FF1B8-A718-6229-A841-6060D1C7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A6F9B-9357-1E1C-FF25-C02FB3F5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6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preserve="1">
  <p:cSld name="Rubrik och innehåll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785814" y="1200151"/>
            <a:ext cx="7889876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5589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pic>
        <p:nvPicPr>
          <p:cNvPr id="2" name="Google Shape;88;p16">
            <a:extLst>
              <a:ext uri="{FF2B5EF4-FFF2-40B4-BE49-F238E27FC236}">
                <a16:creationId xmlns:a16="http://schemas.microsoft.com/office/drawing/2014/main" id="{ACDF4DC1-A2C2-A488-F65B-C03691FE8AA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54242" y="44479"/>
            <a:ext cx="1063143" cy="50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9;p16">
            <a:extLst>
              <a:ext uri="{FF2B5EF4-FFF2-40B4-BE49-F238E27FC236}">
                <a16:creationId xmlns:a16="http://schemas.microsoft.com/office/drawing/2014/main" id="{BE3D757F-098F-43C7-FFAC-1C9BF848DD3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692243" y="96921"/>
            <a:ext cx="1234086" cy="393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31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8F910D-9E7E-4589-8AE8-641B35B7726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DDFEF"/>
          </a:solidFill>
          <a:ln>
            <a:solidFill>
              <a:srgbClr val="ADD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9ACF4-2F94-45FE-89F9-922ADE38DD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0391" y="841773"/>
            <a:ext cx="4654959" cy="1729978"/>
          </a:xfrm>
        </p:spPr>
        <p:txBody>
          <a:bodyPr anchor="b" anchorCtr="0"/>
          <a:lstStyle>
            <a:lvl1pPr algn="l">
              <a:defRPr sz="4500"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12A50-993E-425F-B8C2-D16C1A32A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0391" y="2788445"/>
            <a:ext cx="4661807" cy="676275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03AD50-5F99-43BD-8B2D-0BE50FC13F78}"/>
              </a:ext>
            </a:extLst>
          </p:cNvPr>
          <p:cNvSpPr/>
          <p:nvPr userDrawn="1"/>
        </p:nvSpPr>
        <p:spPr>
          <a:xfrm>
            <a:off x="542004" y="586249"/>
            <a:ext cx="2997610" cy="2997610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1D5FE83-766F-4296-B605-E5605A868CD2}"/>
              </a:ext>
            </a:extLst>
          </p:cNvPr>
          <p:cNvSpPr/>
          <p:nvPr userDrawn="1"/>
        </p:nvSpPr>
        <p:spPr>
          <a:xfrm>
            <a:off x="862782" y="895966"/>
            <a:ext cx="2488790" cy="24887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CDC54F8-FD00-4898-BCBD-C7767AC3CC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39" y="1561087"/>
            <a:ext cx="2124075" cy="10106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161112-2E3A-D3E9-8FDA-75AC3F5439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390" y="4301727"/>
            <a:ext cx="4780690" cy="59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3F40-F9CE-24B1-0507-52AB9C25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095BF-B504-F54A-0A40-3A0E36C7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EB12-C736-E421-707E-FAAE5FE0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2010E-C76D-B43C-5D5C-33FCF0A3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F52C7-4FB0-B5A3-22FA-568FBE01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7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2B79-FCBA-EDA3-D458-9292C998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88BF0-8107-F952-1C1B-0EB199A41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9683D-15CB-0FF7-3DC9-4A7D42EAB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15835-A199-00AE-D9B4-6BFB2AF6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246B7-A470-AD16-6641-CB27D7D0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B4256-B9D8-4BE3-B5FF-6062DAA1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4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7ACC-F4CC-1D3C-BC26-0BF0AAA1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186FA-A9DE-7FCB-7582-751805804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F96F1-D826-EC6F-ADEF-BD252FA37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C5BB0-349E-664F-0149-97F88FA3B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12DD9-68FB-D0E8-E707-18B5AB542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92E72-9ED6-6ED6-540A-F3C0A7B5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720698-A226-FFDE-5625-3CC73F9A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C1D25-ED2D-57C1-1629-C6D522B6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2ED7-54CF-D82C-E009-167E46C9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4A7B6-3A9E-0DD8-DBB9-D6777687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C9744-2E60-2599-817B-D8C7D84D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BC552-BFD8-5BA1-F88C-F8244923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E4B1D0-AA40-44EE-819B-7C48C260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1208D-5280-21AF-BACA-9A794C94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4AE6F-313B-19BE-C448-5F9316A4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94CA-FB44-B76E-E2EB-565DEDA7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FC9D-0848-E01D-22D4-F5A845C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BE903-DBCA-0DA4-A5A0-549D1C3D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CF7C-FCEB-7904-E52F-B09625B7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C77512-6292-4789-8264-4053433FCDD7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26BB6-85B0-6934-B530-2DC098CE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4796-DB42-316D-6059-5EF5840B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6358E0A-4B00-4DA3-AC01-D20BE37CF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9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tif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C2741-4D92-2BC0-00D0-068E120B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B4F69-DBA3-B115-8773-90C0F01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ED3EE4-FE60-38FC-2BE9-B2A9C427C6D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88" y="273845"/>
            <a:ext cx="1439562" cy="6824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D62F955-1C63-2650-CEC2-87A833946986}"/>
              </a:ext>
            </a:extLst>
          </p:cNvPr>
          <p:cNvSpPr/>
          <p:nvPr userDrawn="1"/>
        </p:nvSpPr>
        <p:spPr>
          <a:xfrm>
            <a:off x="0" y="4639312"/>
            <a:ext cx="9144000" cy="504188"/>
          </a:xfrm>
          <a:prstGeom prst="rect">
            <a:avLst/>
          </a:prstGeom>
          <a:solidFill>
            <a:srgbClr val="ADDFEF"/>
          </a:solidFill>
          <a:ln>
            <a:solidFill>
              <a:srgbClr val="ADD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65FC25-208C-BF17-A3D1-0EC2813D5E6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4639312"/>
            <a:ext cx="4015814" cy="50221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176CD8-43AD-F09C-4F1B-A5FCEFEE9DC7}"/>
              </a:ext>
            </a:extLst>
          </p:cNvPr>
          <p:cNvCxnSpPr/>
          <p:nvPr userDrawn="1"/>
        </p:nvCxnSpPr>
        <p:spPr>
          <a:xfrm>
            <a:off x="622935" y="1040130"/>
            <a:ext cx="7892415" cy="0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4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C2741-4D92-2BC0-00D0-068E120B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6203633" cy="68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B4F69-DBA3-B115-8773-90C0F01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ED3EE4-FE60-38FC-2BE9-B2A9C427C6D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88" y="273845"/>
            <a:ext cx="1439562" cy="6824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D62F955-1C63-2650-CEC2-87A833946986}"/>
              </a:ext>
            </a:extLst>
          </p:cNvPr>
          <p:cNvSpPr/>
          <p:nvPr userDrawn="1"/>
        </p:nvSpPr>
        <p:spPr>
          <a:xfrm>
            <a:off x="0" y="4639312"/>
            <a:ext cx="9144000" cy="504188"/>
          </a:xfrm>
          <a:prstGeom prst="rect">
            <a:avLst/>
          </a:prstGeom>
          <a:solidFill>
            <a:srgbClr val="ADDFEF"/>
          </a:solidFill>
          <a:ln>
            <a:solidFill>
              <a:srgbClr val="ADD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65FC25-208C-BF17-A3D1-0EC2813D5E6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641886"/>
            <a:ext cx="3995231" cy="49963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176CD8-43AD-F09C-4F1B-A5FCEFEE9DC7}"/>
              </a:ext>
            </a:extLst>
          </p:cNvPr>
          <p:cNvCxnSpPr/>
          <p:nvPr userDrawn="1"/>
        </p:nvCxnSpPr>
        <p:spPr>
          <a:xfrm>
            <a:off x="622935" y="1040130"/>
            <a:ext cx="7892415" cy="0"/>
          </a:xfrm>
          <a:prstGeom prst="line">
            <a:avLst/>
          </a:prstGeom>
          <a:ln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56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www.aliem.com/team-based-learning-2016-jgme-aliem-hot-topics-in-medical-education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ademicintegrity.eu/wp/wp-content/uploads/2023/06/BRIDGE_Gamification_Game-on-Falsification.pptx" TargetMode="External"/><Relationship Id="rId3" Type="http://schemas.openxmlformats.org/officeDocument/2006/relationships/hyperlink" Target="https://www.academicintegrity.eu/wp/bridge-citizen-science-module/" TargetMode="External"/><Relationship Id="rId7" Type="http://schemas.openxmlformats.org/officeDocument/2006/relationships/hyperlink" Target="https://www.academicintegrity.eu/wp/wp-content/uploads/2023/06/BRIDGE_Gamification_Game-on-Fabrication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ademicintegrity.eu/wp/bridge-guidelines/" TargetMode="External"/><Relationship Id="rId5" Type="http://schemas.openxmlformats.org/officeDocument/2006/relationships/hyperlink" Target="https://doi.org/10.3897/rio.8.e97122" TargetMode="External"/><Relationship Id="rId4" Type="http://schemas.openxmlformats.org/officeDocument/2006/relationships/hyperlink" Target="https://www.academicintegrity.eu/wp/bridge-modules-2/" TargetMode="External"/><Relationship Id="rId9" Type="http://schemas.openxmlformats.org/officeDocument/2006/relationships/hyperlink" Target="https://www.academicintegrity.eu/wp/wp-content/uploads/2023/06/BRIDGE_Gamification_Game-on-Plagiarism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1;p11">
            <a:extLst>
              <a:ext uri="{FF2B5EF4-FFF2-40B4-BE49-F238E27FC236}">
                <a16:creationId xmlns:a16="http://schemas.microsoft.com/office/drawing/2014/main" id="{CAD85C2B-3B77-B148-8A38-9D194EFFAF18}"/>
              </a:ext>
            </a:extLst>
          </p:cNvPr>
          <p:cNvSpPr txBox="1">
            <a:spLocks/>
          </p:cNvSpPr>
          <p:nvPr/>
        </p:nvSpPr>
        <p:spPr>
          <a:xfrm>
            <a:off x="3853543" y="950120"/>
            <a:ext cx="4654959" cy="17299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Tx/>
              <a:buSzPts val="5200"/>
              <a:buFontTx/>
            </a:pPr>
            <a:r>
              <a:rPr lang="en-US" sz="3600" b="1" dirty="0"/>
              <a:t>MODULE </a:t>
            </a:r>
            <a:br>
              <a:rPr lang="en-US" sz="3600" b="1" dirty="0"/>
            </a:br>
            <a:r>
              <a:rPr lang="en-US" sz="3600" b="1" dirty="0"/>
              <a:t>FOR </a:t>
            </a:r>
            <a:br>
              <a:rPr lang="en-US" sz="3600" b="1" dirty="0"/>
            </a:br>
            <a:r>
              <a:rPr lang="en-US" sz="3600" b="1" dirty="0"/>
              <a:t>SUPERVISORS</a:t>
            </a:r>
          </a:p>
        </p:txBody>
      </p:sp>
      <p:sp>
        <p:nvSpPr>
          <p:cNvPr id="6" name="Google Shape;52;p11">
            <a:extLst>
              <a:ext uri="{FF2B5EF4-FFF2-40B4-BE49-F238E27FC236}">
                <a16:creationId xmlns:a16="http://schemas.microsoft.com/office/drawing/2014/main" id="{1CE89128-3683-6192-ECFA-82D0DB11B2E0}"/>
              </a:ext>
            </a:extLst>
          </p:cNvPr>
          <p:cNvSpPr txBox="1">
            <a:spLocks/>
          </p:cNvSpPr>
          <p:nvPr/>
        </p:nvSpPr>
        <p:spPr>
          <a:xfrm>
            <a:off x="3853543" y="2606874"/>
            <a:ext cx="4661807" cy="10406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lt-LT" dirty="0" err="1"/>
              <a:t>Session</a:t>
            </a:r>
            <a:r>
              <a:rPr lang="lt-LT" dirty="0"/>
              <a:t> 4: </a:t>
            </a:r>
            <a:r>
              <a:rPr lang="en-GB" dirty="0"/>
              <a:t>Supervisor's role in guiding students engaged in citizen science and business-related projects</a:t>
            </a:r>
          </a:p>
          <a:p>
            <a:pPr>
              <a:buClrTx/>
            </a:pP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C0C9668-7B78-D708-C027-B544BEC14F8C}"/>
              </a:ext>
            </a:extLst>
          </p:cNvPr>
          <p:cNvSpPr txBox="1">
            <a:spLocks/>
          </p:cNvSpPr>
          <p:nvPr/>
        </p:nvSpPr>
        <p:spPr>
          <a:xfrm>
            <a:off x="3860391" y="3720744"/>
            <a:ext cx="4795929" cy="472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400" dirty="0" err="1"/>
              <a:t>Created</a:t>
            </a:r>
            <a:r>
              <a:rPr lang="lt-LT" sz="1400" dirty="0"/>
              <a:t> </a:t>
            </a:r>
            <a:r>
              <a:rPr lang="lt-LT" sz="1400" dirty="0" err="1"/>
              <a:t>by</a:t>
            </a:r>
            <a:r>
              <a:rPr lang="lt-LT" sz="1400" dirty="0"/>
              <a:t> Sandra Krutulienė (Lithuanian Centre </a:t>
            </a:r>
            <a:r>
              <a:rPr lang="lt-LT" sz="1400" dirty="0" err="1"/>
              <a:t>for</a:t>
            </a:r>
            <a:r>
              <a:rPr lang="lt-LT" sz="1400" dirty="0"/>
              <a:t> </a:t>
            </a:r>
            <a:r>
              <a:rPr lang="lt-LT" sz="1400" dirty="0" err="1"/>
              <a:t>Social</a:t>
            </a:r>
            <a:r>
              <a:rPr lang="lt-LT" sz="1400" dirty="0"/>
              <a:t> </a:t>
            </a:r>
            <a:r>
              <a:rPr lang="lt-LT" sz="1400" dirty="0" err="1"/>
              <a:t>Sciences</a:t>
            </a:r>
            <a:r>
              <a:rPr lang="lt-LT" sz="1400" dirty="0"/>
              <a:t>)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1B12-59D5-1A9C-4BD9-5276BA487A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9901" y="359135"/>
            <a:ext cx="6564883" cy="689377"/>
          </a:xfrm>
        </p:spPr>
        <p:txBody>
          <a:bodyPr>
            <a:normAutofit/>
          </a:bodyPr>
          <a:lstStyle/>
          <a:p>
            <a:r>
              <a:rPr lang="lt-LT" sz="2400" b="1" dirty="0"/>
              <a:t>Module for </a:t>
            </a:r>
            <a:r>
              <a:rPr lang="en-US" sz="2400" b="1" dirty="0" err="1"/>
              <a:t>s</a:t>
            </a:r>
            <a:r>
              <a:rPr lang="lt-LT" sz="2400" b="1" dirty="0"/>
              <a:t>upervisors</a:t>
            </a:r>
            <a:br>
              <a:rPr lang="lt-LT" sz="2000" dirty="0"/>
            </a:br>
            <a:r>
              <a:rPr lang="en-US" sz="1600" dirty="0"/>
              <a:t>Training plan/schedule by session</a:t>
            </a:r>
            <a:endParaRPr lang="en-GB" sz="20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1D30FC0-59C0-CB07-C7C1-8AB6D5CFCD69}"/>
              </a:ext>
            </a:extLst>
          </p:cNvPr>
          <p:cNvSpPr/>
          <p:nvPr/>
        </p:nvSpPr>
        <p:spPr>
          <a:xfrm>
            <a:off x="629202" y="1234716"/>
            <a:ext cx="3754553" cy="1496291"/>
          </a:xfrm>
          <a:prstGeom prst="roundRect">
            <a:avLst/>
          </a:prstGeom>
          <a:gradFill flip="none" rotWithShape="1">
            <a:gsLst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Session 1: </a:t>
            </a:r>
            <a:endParaRPr kumimoji="0" lang="lt-LT" sz="1800" b="1" i="0" u="none" strike="noStrike" kern="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Ethical challenges related to supervision and mentorship in academia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0DC38F-927D-8E31-162F-7106B5AA0BBA}"/>
              </a:ext>
            </a:extLst>
          </p:cNvPr>
          <p:cNvSpPr/>
          <p:nvPr/>
        </p:nvSpPr>
        <p:spPr>
          <a:xfrm>
            <a:off x="4730751" y="1234716"/>
            <a:ext cx="3754553" cy="1496291"/>
          </a:xfrm>
          <a:prstGeom prst="roundRect">
            <a:avLst/>
          </a:prstGeom>
          <a:gradFill flip="none" rotWithShape="1">
            <a:gsLst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Session 2: </a:t>
            </a:r>
            <a:endParaRPr kumimoji="0" lang="lt-LT" sz="1800" b="1" i="0" u="none" strike="noStrike" kern="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How to help your students write and publish with academic and research integrity (checklists)</a:t>
            </a:r>
            <a:endParaRPr kumimoji="0" lang="lt-LT" sz="1600" b="0" i="0" u="none" strike="noStrike" kern="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95D4F8A-BEFF-FF2B-2766-9BB623F3E2E7}"/>
              </a:ext>
            </a:extLst>
          </p:cNvPr>
          <p:cNvSpPr/>
          <p:nvPr/>
        </p:nvSpPr>
        <p:spPr>
          <a:xfrm>
            <a:off x="629202" y="2971082"/>
            <a:ext cx="3754553" cy="1496291"/>
          </a:xfrm>
          <a:prstGeom prst="roundRect">
            <a:avLst/>
          </a:prstGeom>
          <a:gradFill flip="none" rotWithShape="1">
            <a:gsLst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Session 3: </a:t>
            </a:r>
            <a:endParaRPr kumimoji="0" lang="lt-LT" sz="1800" b="1" i="0" u="none" strike="noStrike" kern="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Helping students recognize and avoid breaches of academic and research integrity</a:t>
            </a:r>
            <a:endParaRPr kumimoji="0" lang="lt-LT" sz="1600" b="0" i="0" u="none" strike="noStrike" kern="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DDA105-3097-8A01-A875-87FD1CEC7A13}"/>
              </a:ext>
            </a:extLst>
          </p:cNvPr>
          <p:cNvSpPr/>
          <p:nvPr/>
        </p:nvSpPr>
        <p:spPr>
          <a:xfrm>
            <a:off x="4760247" y="2971081"/>
            <a:ext cx="3754553" cy="1496291"/>
          </a:xfrm>
          <a:prstGeom prst="roundRect">
            <a:avLst/>
          </a:prstGeom>
          <a:gradFill flip="none" rotWithShape="1">
            <a:gsLst>
              <a:gs pos="4000">
                <a:srgbClr val="D2EDF6"/>
              </a:gs>
              <a:gs pos="44000">
                <a:srgbClr val="ADDFEF"/>
              </a:gs>
              <a:gs pos="74000">
                <a:srgbClr val="8C9EB6"/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Session 4: </a:t>
            </a:r>
            <a:endParaRPr kumimoji="0" lang="lt-LT" sz="1800" b="1" i="0" u="none" strike="noStrike" kern="0" cap="none" spc="0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Supervisor's role in guiding students engaged in citizen science and business-related projects</a:t>
            </a:r>
            <a:endParaRPr kumimoji="0" lang="lt-LT" sz="1600" b="0" i="0" u="none" strike="noStrike" kern="0" cap="none" spc="0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719353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2DBD741-A2D7-D22E-FB07-89E87C8347E5}"/>
              </a:ext>
            </a:extLst>
          </p:cNvPr>
          <p:cNvSpPr/>
          <p:nvPr/>
        </p:nvSpPr>
        <p:spPr>
          <a:xfrm>
            <a:off x="568036" y="2110155"/>
            <a:ext cx="8107653" cy="875500"/>
          </a:xfrm>
          <a:prstGeom prst="flowChartAlternateProcess">
            <a:avLst/>
          </a:prstGeom>
          <a:gradFill rotWithShape="1">
            <a:gsLst>
              <a:gs pos="0">
                <a:srgbClr val="78909C">
                  <a:tint val="100000"/>
                  <a:shade val="100000"/>
                  <a:satMod val="130000"/>
                </a:srgbClr>
              </a:gs>
              <a:gs pos="100000">
                <a:srgbClr val="78909C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i="0" u="none" strike="noStrik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Ethical challenges to be aware of when supervising students involved in citizen science and business-related projects</a:t>
            </a:r>
            <a:endParaRPr kumimoji="0" lang="en-GB" sz="1800" i="0" u="none" strike="noStrike" kern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64928-5F1E-F61C-D1DA-46A01AFE0088}"/>
              </a:ext>
            </a:extLst>
          </p:cNvPr>
          <p:cNvSpPr txBox="1"/>
          <p:nvPr/>
        </p:nvSpPr>
        <p:spPr>
          <a:xfrm>
            <a:off x="619992" y="518056"/>
            <a:ext cx="4578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Small-group discussion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530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F294FE-243F-3AA1-CD6F-A15483132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71134" y="1475753"/>
            <a:ext cx="2655552" cy="16597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028E67-9AEE-6329-4C93-FE225190A796}"/>
              </a:ext>
            </a:extLst>
          </p:cNvPr>
          <p:cNvSpPr txBox="1"/>
          <p:nvPr/>
        </p:nvSpPr>
        <p:spPr>
          <a:xfrm>
            <a:off x="2971134" y="3135473"/>
            <a:ext cx="27920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hlinkClick r:id="rId4" tooltip="https://www.aliem.com/team-based-learning-2016-jgme-aliem-hot-topics-in-medical-education/"/>
              </a:rPr>
              <a:t>This Photo</a:t>
            </a:r>
            <a:r>
              <a:rPr lang="en-GB" sz="700" dirty="0"/>
              <a:t> by Unknown Author is licensed under </a:t>
            </a:r>
            <a:r>
              <a:rPr lang="en-GB" sz="700" dirty="0">
                <a:hlinkClick r:id="rId5" tooltip="https://creativecommons.org/licenses/by-nc-nd/3.0/"/>
              </a:rPr>
              <a:t>CC BY-NC-ND</a:t>
            </a:r>
            <a:endParaRPr lang="en-GB" sz="700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B4306920-FEA7-6F97-C191-ACDA2D5794D7}"/>
              </a:ext>
            </a:extLst>
          </p:cNvPr>
          <p:cNvSpPr/>
          <p:nvPr/>
        </p:nvSpPr>
        <p:spPr>
          <a:xfrm>
            <a:off x="773622" y="3561003"/>
            <a:ext cx="7889875" cy="712177"/>
          </a:xfrm>
          <a:prstGeom prst="flowChartAlternateProcess">
            <a:avLst/>
          </a:prstGeom>
          <a:gradFill rotWithShape="1">
            <a:gsLst>
              <a:gs pos="0">
                <a:srgbClr val="78909C">
                  <a:tint val="100000"/>
                  <a:shade val="100000"/>
                  <a:satMod val="130000"/>
                </a:srgbClr>
              </a:gs>
              <a:gs pos="100000">
                <a:srgbClr val="78909C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0" i="0" u="none" strike="noStrike" kern="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Feedback and  reflection</a:t>
            </a:r>
            <a:endParaRPr kumimoji="0" lang="en-GB" sz="2400" b="0" i="0" u="none" strike="noStrike" kern="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36BE6BD-4763-BD9B-6373-DE791C5D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2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2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200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 to be </a:t>
            </a:r>
            <a:r>
              <a:rPr lang="lt-LT" sz="2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supervising student or students’ group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2200" dirty="0"/>
          </a:p>
        </p:txBody>
      </p:sp>
      <p:sp>
        <p:nvSpPr>
          <p:cNvPr id="123" name="Google Shape;123;p11"/>
          <p:cNvSpPr txBox="1">
            <a:spLocks noGrp="1"/>
          </p:cNvSpPr>
          <p:nvPr>
            <p:ph idx="1"/>
          </p:nvPr>
        </p:nvSpPr>
        <p:spPr>
          <a:xfrm>
            <a:off x="628650" y="1105983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Module: Citizen science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9032"/>
            </a:pP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Module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Business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ethics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9032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Ozolinčiūtė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E, Bülow W, Bjelobaba S, Gaižauskaitė I, Krásničan V,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Dlabolová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DH, Umbrasaitė J (2022) Guidelines for research ethics and research integrity in citizen science.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Research Ideas and Outcomes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8: e97122. </a:t>
            </a:r>
            <a:r>
              <a:rPr lang="en-US" sz="1200" u="sng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https://doi.org/10.3897/rio.8.e97122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O2b-d: Design of educational material including gamified cases for Master students, PhD students and supervisors. The vignettes. 2022.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Guidelines for integrity in research and business collaborations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9032"/>
            </a:pP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Fabrication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Falsification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Plagiarism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 (FFP)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Game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Bridging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cademic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research </a:t>
            </a:r>
            <a:r>
              <a:rPr lang="lt-LT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a game on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fabrication</a:t>
            </a:r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Bridging academic and research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a game on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falsification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29032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Bridging academic and research 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a game on</a:t>
            </a:r>
            <a:r>
              <a:rPr lang="lt-L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plagiari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</a:t>
            </a:r>
            <a:r>
              <a:rPr lang="lt-LT" sz="1200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261B-AC6A-D21F-1908-02071CEE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52" y="3260218"/>
            <a:ext cx="7930296" cy="529267"/>
          </a:xfrm>
        </p:spPr>
        <p:txBody>
          <a:bodyPr>
            <a:noAutofit/>
          </a:bodyPr>
          <a:lstStyle/>
          <a:p>
            <a:pPr algn="ctr"/>
            <a:r>
              <a:rPr lang="lt-LT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lt-LT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t-LT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289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1_Custom Design</vt:lpstr>
      <vt:lpstr>PowerPoint Presentation</vt:lpstr>
      <vt:lpstr>Module for supervisors Training plan/schedule by session</vt:lpstr>
      <vt:lpstr>PowerPoint Presentation</vt:lpstr>
      <vt:lpstr>PowerPoint Presentation</vt:lpstr>
      <vt:lpstr>List of educational materials to be used when supervising student or students’ group: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</dc:title>
  <dc:creator>Sandra</dc:creator>
  <cp:lastModifiedBy>Dita Henek Dlabolová</cp:lastModifiedBy>
  <cp:revision>21</cp:revision>
  <dcterms:modified xsi:type="dcterms:W3CDTF">2023-08-14T19:50:34Z</dcterms:modified>
</cp:coreProperties>
</file>