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47"/>
  </p:notesMasterIdLst>
  <p:sldIdLst>
    <p:sldId id="260" r:id="rId2"/>
    <p:sldId id="323" r:id="rId3"/>
    <p:sldId id="262" r:id="rId4"/>
    <p:sldId id="264" r:id="rId5"/>
    <p:sldId id="263" r:id="rId6"/>
    <p:sldId id="270" r:id="rId7"/>
    <p:sldId id="271" r:id="rId8"/>
    <p:sldId id="295" r:id="rId9"/>
    <p:sldId id="296" r:id="rId10"/>
    <p:sldId id="297" r:id="rId11"/>
    <p:sldId id="272" r:id="rId12"/>
    <p:sldId id="274" r:id="rId13"/>
    <p:sldId id="275" r:id="rId14"/>
    <p:sldId id="277" r:id="rId15"/>
    <p:sldId id="300" r:id="rId16"/>
    <p:sldId id="278" r:id="rId17"/>
    <p:sldId id="279" r:id="rId18"/>
    <p:sldId id="283" r:id="rId19"/>
    <p:sldId id="285" r:id="rId20"/>
    <p:sldId id="286" r:id="rId21"/>
    <p:sldId id="287" r:id="rId22"/>
    <p:sldId id="288" r:id="rId23"/>
    <p:sldId id="290" r:id="rId24"/>
    <p:sldId id="301" r:id="rId25"/>
    <p:sldId id="302" r:id="rId26"/>
    <p:sldId id="318" r:id="rId27"/>
    <p:sldId id="319"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03" r:id="rId41"/>
    <p:sldId id="304" r:id="rId42"/>
    <p:sldId id="305" r:id="rId43"/>
    <p:sldId id="320" r:id="rId44"/>
    <p:sldId id="324" r:id="rId45"/>
    <p:sldId id="322"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E7hinGVH8i1Kk7DLs6tzU63c4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Bjelobaba" initials="SB" lastIdx="26" clrIdx="0">
    <p:extLst>
      <p:ext uri="{19B8F6BF-5375-455C-9EA6-DF929625EA0E}">
        <p15:presenceInfo xmlns:p15="http://schemas.microsoft.com/office/powerpoint/2012/main" userId="S-1-5-21-1774431583-4023024350-2099909138-377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4660"/>
  </p:normalViewPr>
  <p:slideViewPr>
    <p:cSldViewPr snapToGrid="0">
      <p:cViewPr varScale="1">
        <p:scale>
          <a:sx n="133" d="100"/>
          <a:sy n="133" d="100"/>
        </p:scale>
        <p:origin x="151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 name="Google Shape;46;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55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08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33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6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78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81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1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424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51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52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 name="Google Shape;46;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1217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7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640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18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16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417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096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612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28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96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73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636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295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840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94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550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295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840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310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98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298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84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04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360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375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795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459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94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94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06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50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79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50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3"/>
        <p:cNvGrpSpPr/>
        <p:nvPr/>
      </p:nvGrpSpPr>
      <p:grpSpPr>
        <a:xfrm>
          <a:off x="0" y="0"/>
          <a:ext cx="0" cy="0"/>
          <a:chOff x="0" y="0"/>
          <a:chExt cx="0" cy="0"/>
        </a:xfrm>
      </p:grpSpPr>
      <p:sp>
        <p:nvSpPr>
          <p:cNvPr id="14" name="Google Shape;14;p7"/>
          <p:cNvSpPr txBox="1">
            <a:spLocks noGrp="1"/>
          </p:cNvSpPr>
          <p:nvPr>
            <p:ph type="body" idx="1"/>
          </p:nvPr>
        </p:nvSpPr>
        <p:spPr>
          <a:xfrm>
            <a:off x="785813" y="1200150"/>
            <a:ext cx="7889876" cy="3369469"/>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800">
                <a:latin typeface="Arial"/>
                <a:ea typeface="Arial"/>
                <a:cs typeface="Arial"/>
                <a:sym typeface="Arial"/>
              </a:defRPr>
            </a:lvl1pPr>
            <a:lvl2pPr marL="914400" lvl="1" indent="-317500" algn="l">
              <a:lnSpc>
                <a:spcPct val="115000"/>
              </a:lnSpc>
              <a:spcBef>
                <a:spcPts val="1600"/>
              </a:spcBef>
              <a:spcAft>
                <a:spcPts val="0"/>
              </a:spcAft>
              <a:buSzPts val="1400"/>
              <a:buChar char="○"/>
              <a:defRPr sz="18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sz="1800">
                <a:latin typeface="Arial"/>
                <a:ea typeface="Arial"/>
                <a:cs typeface="Arial"/>
                <a:sym typeface="Arial"/>
              </a:defRPr>
            </a:lvl4pPr>
            <a:lvl5pPr marL="2286000" lvl="4" indent="-317500" algn="l">
              <a:lnSpc>
                <a:spcPct val="115000"/>
              </a:lnSpc>
              <a:spcBef>
                <a:spcPts val="1600"/>
              </a:spcBef>
              <a:spcAft>
                <a:spcPts val="0"/>
              </a:spcAft>
              <a:buSzPts val="1400"/>
              <a:buChar char="○"/>
              <a:defRPr sz="1800">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 name="Google Shape;15;p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16;p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6" name="Google Shape;4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4.svg"/><Relationship Id="rId3" Type="http://schemas.openxmlformats.org/officeDocument/2006/relationships/slide" Target="slide26.xml"/><Relationship Id="rId7" Type="http://schemas.openxmlformats.org/officeDocument/2006/relationships/image" Target="../media/image40.sv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8.svg"/><Relationship Id="rId5" Type="http://schemas.openxmlformats.org/officeDocument/2006/relationships/image" Target="../media/image38.svg"/><Relationship Id="rId1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37.png"/><Relationship Id="rId9" Type="http://schemas.openxmlformats.org/officeDocument/2006/relationships/image" Target="../media/image4.svg"/><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4.svg"/><Relationship Id="rId3" Type="http://schemas.openxmlformats.org/officeDocument/2006/relationships/slide" Target="slide12.xml"/><Relationship Id="rId7" Type="http://schemas.openxmlformats.org/officeDocument/2006/relationships/image" Target="../media/image4.sv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8.svg"/><Relationship Id="rId1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37.png"/><Relationship Id="rId9" Type="http://schemas.openxmlformats.org/officeDocument/2006/relationships/image" Target="../media/image6.sv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18" Type="http://schemas.openxmlformats.org/officeDocument/2006/relationships/image" Target="../media/image6.svg"/><Relationship Id="rId3" Type="http://schemas.openxmlformats.org/officeDocument/2006/relationships/image" Target="../media/image37.png"/><Relationship Id="rId21"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4.svg"/><Relationship Id="rId17" Type="http://schemas.openxmlformats.org/officeDocument/2006/relationships/image" Target="../media/image5.png"/><Relationship Id="rId2" Type="http://schemas.openxmlformats.org/officeDocument/2006/relationships/notesSlide" Target="../notesSlides/notesSlide12.xml"/><Relationship Id="rId16" Type="http://schemas.openxmlformats.org/officeDocument/2006/relationships/image" Target="../media/image28.sv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24"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png"/><Relationship Id="rId10" Type="http://schemas.openxmlformats.org/officeDocument/2006/relationships/image" Target="../media/image16.svg"/><Relationship Id="rId19" Type="http://schemas.openxmlformats.org/officeDocument/2006/relationships/image" Target="../media/image11.png"/><Relationship Id="rId4" Type="http://schemas.openxmlformats.org/officeDocument/2006/relationships/image" Target="../media/image41.svg"/><Relationship Id="rId9" Type="http://schemas.openxmlformats.org/officeDocument/2006/relationships/image" Target="../media/image15.png"/><Relationship Id="rId14" Type="http://schemas.openxmlformats.org/officeDocument/2006/relationships/image" Target="../media/image8.svg"/><Relationship Id="rId22"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18.svg"/><Relationship Id="rId9" Type="http://schemas.openxmlformats.org/officeDocument/2006/relationships/image" Target="../media/image25.pn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png"/><Relationship Id="rId3" Type="http://schemas.openxmlformats.org/officeDocument/2006/relationships/slide" Target="slide15.xml"/><Relationship Id="rId7" Type="http://schemas.openxmlformats.org/officeDocument/2006/relationships/image" Target="../media/image19.png"/><Relationship Id="rId12"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slide" Target="slide16.xml"/><Relationship Id="rId9" Type="http://schemas.openxmlformats.org/officeDocument/2006/relationships/image" Target="../media/image21.png"/><Relationship Id="rId1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svg"/><Relationship Id="rId3" Type="http://schemas.openxmlformats.org/officeDocument/2006/relationships/slide" Target="slide17.xml"/><Relationship Id="rId7" Type="http://schemas.openxmlformats.org/officeDocument/2006/relationships/image" Target="../media/image45.svg"/><Relationship Id="rId12" Type="http://schemas.openxmlformats.org/officeDocument/2006/relationships/image" Target="../media/image23.png"/><Relationship Id="rId17" Type="http://schemas.openxmlformats.org/officeDocument/2006/relationships/image" Target="../media/image1.png"/><Relationship Id="rId2" Type="http://schemas.openxmlformats.org/officeDocument/2006/relationships/notesSlide" Target="../notesSlides/notesSlide15.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16.svg"/><Relationship Id="rId5" Type="http://schemas.openxmlformats.org/officeDocument/2006/relationships/image" Target="../media/image43.svg"/><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image" Target="../media/image42.png"/><Relationship Id="rId9" Type="http://schemas.openxmlformats.org/officeDocument/2006/relationships/image" Target="../media/image18.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svg"/><Relationship Id="rId18" Type="http://schemas.openxmlformats.org/officeDocument/2006/relationships/image" Target="../media/image5.png"/><Relationship Id="rId26" Type="http://schemas.openxmlformats.org/officeDocument/2006/relationships/image" Target="../media/image25.png"/><Relationship Id="rId3" Type="http://schemas.openxmlformats.org/officeDocument/2006/relationships/slide" Target="slide23.xml"/><Relationship Id="rId21" Type="http://schemas.openxmlformats.org/officeDocument/2006/relationships/image" Target="../media/image12.svg"/><Relationship Id="rId7" Type="http://schemas.openxmlformats.org/officeDocument/2006/relationships/image" Target="../media/image18.svg"/><Relationship Id="rId12" Type="http://schemas.openxmlformats.org/officeDocument/2006/relationships/image" Target="../media/image3.png"/><Relationship Id="rId17" Type="http://schemas.openxmlformats.org/officeDocument/2006/relationships/image" Target="../media/image28.svg"/><Relationship Id="rId25" Type="http://schemas.openxmlformats.org/officeDocument/2006/relationships/image" Target="../media/image24.svg"/><Relationship Id="rId2" Type="http://schemas.openxmlformats.org/officeDocument/2006/relationships/notesSlide" Target="../notesSlides/notesSlide16.xml"/><Relationship Id="rId16" Type="http://schemas.openxmlformats.org/officeDocument/2006/relationships/image" Target="../media/image27.png"/><Relationship Id="rId20" Type="http://schemas.openxmlformats.org/officeDocument/2006/relationships/image" Target="../media/image11.png"/><Relationship Id="rId29"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6.svg"/><Relationship Id="rId24" Type="http://schemas.openxmlformats.org/officeDocument/2006/relationships/image" Target="../media/image23.png"/><Relationship Id="rId5" Type="http://schemas.openxmlformats.org/officeDocument/2006/relationships/image" Target="../media/image47.svg"/><Relationship Id="rId15" Type="http://schemas.openxmlformats.org/officeDocument/2006/relationships/image" Target="../media/image8.svg"/><Relationship Id="rId23" Type="http://schemas.openxmlformats.org/officeDocument/2006/relationships/image" Target="../media/image14.svg"/><Relationship Id="rId28"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6.svg"/><Relationship Id="rId4" Type="http://schemas.openxmlformats.org/officeDocument/2006/relationships/image" Target="../media/image46.png"/><Relationship Id="rId9" Type="http://schemas.openxmlformats.org/officeDocument/2006/relationships/image" Target="../media/image20.svg"/><Relationship Id="rId14" Type="http://schemas.openxmlformats.org/officeDocument/2006/relationships/image" Target="../media/image7.png"/><Relationship Id="rId22" Type="http://schemas.openxmlformats.org/officeDocument/2006/relationships/image" Target="../media/image13.png"/><Relationship Id="rId27"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18" Type="http://schemas.openxmlformats.org/officeDocument/2006/relationships/image" Target="../media/image6.svg"/><Relationship Id="rId3" Type="http://schemas.openxmlformats.org/officeDocument/2006/relationships/image" Target="../media/image48.png"/><Relationship Id="rId21"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4.svg"/><Relationship Id="rId17" Type="http://schemas.openxmlformats.org/officeDocument/2006/relationships/image" Target="../media/image5.png"/><Relationship Id="rId2" Type="http://schemas.openxmlformats.org/officeDocument/2006/relationships/notesSlide" Target="../notesSlides/notesSlide18.xml"/><Relationship Id="rId16" Type="http://schemas.openxmlformats.org/officeDocument/2006/relationships/image" Target="../media/image28.sv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24"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png"/><Relationship Id="rId10" Type="http://schemas.openxmlformats.org/officeDocument/2006/relationships/image" Target="../media/image22.svg"/><Relationship Id="rId19" Type="http://schemas.openxmlformats.org/officeDocument/2006/relationships/image" Target="../media/image11.png"/><Relationship Id="rId4" Type="http://schemas.openxmlformats.org/officeDocument/2006/relationships/image" Target="../media/image49.svg"/><Relationship Id="rId9" Type="http://schemas.openxmlformats.org/officeDocument/2006/relationships/image" Target="../media/image21.png"/><Relationship Id="rId14" Type="http://schemas.openxmlformats.org/officeDocument/2006/relationships/image" Target="../media/image8.svg"/><Relationship Id="rId22"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svg"/><Relationship Id="rId3" Type="http://schemas.openxmlformats.org/officeDocument/2006/relationships/slide" Target="slide20.xml"/><Relationship Id="rId7" Type="http://schemas.openxmlformats.org/officeDocument/2006/relationships/image" Target="../media/image12.svg"/><Relationship Id="rId12"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2.svg"/><Relationship Id="rId5" Type="http://schemas.openxmlformats.org/officeDocument/2006/relationships/slide" Target="slide22.xml"/><Relationship Id="rId15" Type="http://schemas.openxmlformats.org/officeDocument/2006/relationships/image" Target="../media/image1.png"/><Relationship Id="rId10" Type="http://schemas.openxmlformats.org/officeDocument/2006/relationships/image" Target="../media/image21.png"/><Relationship Id="rId4" Type="http://schemas.openxmlformats.org/officeDocument/2006/relationships/slide" Target="slide21.xml"/><Relationship Id="rId9" Type="http://schemas.openxmlformats.org/officeDocument/2006/relationships/image" Target="../media/image14.sv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svg"/><Relationship Id="rId18" Type="http://schemas.openxmlformats.org/officeDocument/2006/relationships/image" Target="../media/image33.png"/><Relationship Id="rId26" Type="http://schemas.openxmlformats.org/officeDocument/2006/relationships/image" Target="../media/image2.png"/><Relationship Id="rId3" Type="http://schemas.openxmlformats.org/officeDocument/2006/relationships/slide" Target="slide40.xml"/><Relationship Id="rId21" Type="http://schemas.openxmlformats.org/officeDocument/2006/relationships/image" Target="../media/image24.svg"/><Relationship Id="rId7" Type="http://schemas.openxmlformats.org/officeDocument/2006/relationships/image" Target="../media/image18.svg"/><Relationship Id="rId12" Type="http://schemas.openxmlformats.org/officeDocument/2006/relationships/image" Target="../media/image3.png"/><Relationship Id="rId17" Type="http://schemas.openxmlformats.org/officeDocument/2006/relationships/image" Target="../media/image6.svg"/><Relationship Id="rId25" Type="http://schemas.openxmlformats.org/officeDocument/2006/relationships/image" Target="../media/image54.svg"/><Relationship Id="rId2" Type="http://schemas.openxmlformats.org/officeDocument/2006/relationships/notesSlide" Target="../notesSlides/notesSlide20.xml"/><Relationship Id="rId16" Type="http://schemas.openxmlformats.org/officeDocument/2006/relationships/image" Target="../media/image5.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53.png"/><Relationship Id="rId5" Type="http://schemas.openxmlformats.org/officeDocument/2006/relationships/image" Target="../media/image52.svg"/><Relationship Id="rId15" Type="http://schemas.openxmlformats.org/officeDocument/2006/relationships/image" Target="../media/image8.svg"/><Relationship Id="rId23"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4.sv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7.png"/><Relationship Id="rId22" Type="http://schemas.openxmlformats.org/officeDocument/2006/relationships/image" Target="../media/image25.png"/><Relationship Id="rId27"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3.png"/><Relationship Id="rId26" Type="http://schemas.openxmlformats.org/officeDocument/2006/relationships/image" Target="../media/image25.png"/><Relationship Id="rId3" Type="http://schemas.openxmlformats.org/officeDocument/2006/relationships/slide" Target="slide40.xml"/><Relationship Id="rId21"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34.svg"/><Relationship Id="rId25" Type="http://schemas.openxmlformats.org/officeDocument/2006/relationships/image" Target="../media/image24.svg"/><Relationship Id="rId2" Type="http://schemas.openxmlformats.org/officeDocument/2006/relationships/notesSlide" Target="../notesSlides/notesSlide21.xml"/><Relationship Id="rId16" Type="http://schemas.openxmlformats.org/officeDocument/2006/relationships/image" Target="../media/image33.png"/><Relationship Id="rId20" Type="http://schemas.openxmlformats.org/officeDocument/2006/relationships/image" Target="../media/image7.png"/><Relationship Id="rId29"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23.png"/><Relationship Id="rId5" Type="http://schemas.openxmlformats.org/officeDocument/2006/relationships/image" Target="../media/image52.svg"/><Relationship Id="rId15" Type="http://schemas.openxmlformats.org/officeDocument/2006/relationships/image" Target="../media/image14.svg"/><Relationship Id="rId23" Type="http://schemas.openxmlformats.org/officeDocument/2006/relationships/image" Target="../media/image6.svg"/><Relationship Id="rId28" Type="http://schemas.openxmlformats.org/officeDocument/2006/relationships/image" Target="../media/image53.png"/><Relationship Id="rId10" Type="http://schemas.openxmlformats.org/officeDocument/2006/relationships/image" Target="../media/image21.png"/><Relationship Id="rId19" Type="http://schemas.openxmlformats.org/officeDocument/2006/relationships/image" Target="../media/image4.svg"/><Relationship Id="rId31" Type="http://schemas.openxmlformats.org/officeDocument/2006/relationships/image" Target="../media/image1.pn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5.png"/><Relationship Id="rId27" Type="http://schemas.openxmlformats.org/officeDocument/2006/relationships/image" Target="../media/image26.svg"/><Relationship Id="rId30"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3.png"/><Relationship Id="rId26" Type="http://schemas.openxmlformats.org/officeDocument/2006/relationships/image" Target="../media/image25.png"/><Relationship Id="rId3" Type="http://schemas.openxmlformats.org/officeDocument/2006/relationships/slide" Target="slide40.xml"/><Relationship Id="rId21"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34.svg"/><Relationship Id="rId25" Type="http://schemas.openxmlformats.org/officeDocument/2006/relationships/image" Target="../media/image24.svg"/><Relationship Id="rId2" Type="http://schemas.openxmlformats.org/officeDocument/2006/relationships/notesSlide" Target="../notesSlides/notesSlide22.xml"/><Relationship Id="rId16" Type="http://schemas.openxmlformats.org/officeDocument/2006/relationships/image" Target="../media/image33.png"/><Relationship Id="rId20" Type="http://schemas.openxmlformats.org/officeDocument/2006/relationships/image" Target="../media/image7.png"/><Relationship Id="rId29"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23.png"/><Relationship Id="rId5" Type="http://schemas.openxmlformats.org/officeDocument/2006/relationships/image" Target="../media/image52.svg"/><Relationship Id="rId15" Type="http://schemas.openxmlformats.org/officeDocument/2006/relationships/image" Target="../media/image14.svg"/><Relationship Id="rId23" Type="http://schemas.openxmlformats.org/officeDocument/2006/relationships/image" Target="../media/image6.svg"/><Relationship Id="rId28" Type="http://schemas.openxmlformats.org/officeDocument/2006/relationships/image" Target="../media/image53.png"/><Relationship Id="rId10" Type="http://schemas.openxmlformats.org/officeDocument/2006/relationships/image" Target="../media/image21.png"/><Relationship Id="rId19" Type="http://schemas.openxmlformats.org/officeDocument/2006/relationships/image" Target="../media/image4.svg"/><Relationship Id="rId31" Type="http://schemas.openxmlformats.org/officeDocument/2006/relationships/image" Target="../media/image1.pn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5.png"/><Relationship Id="rId27" Type="http://schemas.openxmlformats.org/officeDocument/2006/relationships/image" Target="../media/image26.svg"/><Relationship Id="rId30"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18" Type="http://schemas.openxmlformats.org/officeDocument/2006/relationships/image" Target="../media/image6.svg"/><Relationship Id="rId3" Type="http://schemas.openxmlformats.org/officeDocument/2006/relationships/image" Target="../media/image48.png"/><Relationship Id="rId21"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4.svg"/><Relationship Id="rId17" Type="http://schemas.openxmlformats.org/officeDocument/2006/relationships/image" Target="../media/image5.png"/><Relationship Id="rId2" Type="http://schemas.openxmlformats.org/officeDocument/2006/relationships/notesSlide" Target="../notesSlides/notesSlide24.xml"/><Relationship Id="rId16" Type="http://schemas.openxmlformats.org/officeDocument/2006/relationships/image" Target="../media/image28.sv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24"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png"/><Relationship Id="rId10" Type="http://schemas.openxmlformats.org/officeDocument/2006/relationships/image" Target="../media/image22.svg"/><Relationship Id="rId19" Type="http://schemas.openxmlformats.org/officeDocument/2006/relationships/image" Target="../media/image11.png"/><Relationship Id="rId4" Type="http://schemas.openxmlformats.org/officeDocument/2006/relationships/image" Target="../media/image49.svg"/><Relationship Id="rId9" Type="http://schemas.openxmlformats.org/officeDocument/2006/relationships/image" Target="../media/image21.png"/><Relationship Id="rId14" Type="http://schemas.openxmlformats.org/officeDocument/2006/relationships/image" Target="../media/image8.svg"/><Relationship Id="rId22"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3.png"/><Relationship Id="rId26" Type="http://schemas.openxmlformats.org/officeDocument/2006/relationships/image" Target="../media/image25.png"/><Relationship Id="rId3" Type="http://schemas.openxmlformats.org/officeDocument/2006/relationships/slide" Target="slide40.xml"/><Relationship Id="rId21"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34.svg"/><Relationship Id="rId25" Type="http://schemas.openxmlformats.org/officeDocument/2006/relationships/image" Target="../media/image24.svg"/><Relationship Id="rId2" Type="http://schemas.openxmlformats.org/officeDocument/2006/relationships/notesSlide" Target="../notesSlides/notesSlide25.xml"/><Relationship Id="rId16" Type="http://schemas.openxmlformats.org/officeDocument/2006/relationships/image" Target="../media/image33.png"/><Relationship Id="rId20" Type="http://schemas.openxmlformats.org/officeDocument/2006/relationships/image" Target="../media/image7.png"/><Relationship Id="rId29"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23.png"/><Relationship Id="rId5" Type="http://schemas.openxmlformats.org/officeDocument/2006/relationships/image" Target="../media/image52.svg"/><Relationship Id="rId15" Type="http://schemas.openxmlformats.org/officeDocument/2006/relationships/image" Target="../media/image14.svg"/><Relationship Id="rId23" Type="http://schemas.openxmlformats.org/officeDocument/2006/relationships/image" Target="../media/image6.svg"/><Relationship Id="rId28" Type="http://schemas.openxmlformats.org/officeDocument/2006/relationships/image" Target="../media/image53.png"/><Relationship Id="rId10" Type="http://schemas.openxmlformats.org/officeDocument/2006/relationships/image" Target="../media/image21.png"/><Relationship Id="rId19" Type="http://schemas.openxmlformats.org/officeDocument/2006/relationships/image" Target="../media/image4.svg"/><Relationship Id="rId31" Type="http://schemas.openxmlformats.org/officeDocument/2006/relationships/image" Target="../media/image1.pn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5.png"/><Relationship Id="rId27" Type="http://schemas.openxmlformats.org/officeDocument/2006/relationships/image" Target="../media/image26.svg"/><Relationship Id="rId30"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18" Type="http://schemas.openxmlformats.org/officeDocument/2006/relationships/image" Target="../media/image6.svg"/><Relationship Id="rId3" Type="http://schemas.openxmlformats.org/officeDocument/2006/relationships/image" Target="../media/image37.png"/><Relationship Id="rId21"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4.svg"/><Relationship Id="rId17" Type="http://schemas.openxmlformats.org/officeDocument/2006/relationships/image" Target="../media/image5.png"/><Relationship Id="rId2" Type="http://schemas.openxmlformats.org/officeDocument/2006/relationships/notesSlide" Target="../notesSlides/notesSlide26.xml"/><Relationship Id="rId16" Type="http://schemas.openxmlformats.org/officeDocument/2006/relationships/image" Target="../media/image28.sv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24"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png"/><Relationship Id="rId10" Type="http://schemas.openxmlformats.org/officeDocument/2006/relationships/image" Target="../media/image16.svg"/><Relationship Id="rId19" Type="http://schemas.openxmlformats.org/officeDocument/2006/relationships/image" Target="../media/image11.png"/><Relationship Id="rId4" Type="http://schemas.openxmlformats.org/officeDocument/2006/relationships/image" Target="../media/image41.svg"/><Relationship Id="rId9" Type="http://schemas.openxmlformats.org/officeDocument/2006/relationships/image" Target="../media/image15.png"/><Relationship Id="rId14" Type="http://schemas.openxmlformats.org/officeDocument/2006/relationships/image" Target="../media/image8.svg"/><Relationship Id="rId22"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7.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18.svg"/><Relationship Id="rId9" Type="http://schemas.openxmlformats.org/officeDocument/2006/relationships/image" Target="../media/image25.png"/><Relationship Id="rId14" Type="http://schemas.openxmlformats.org/officeDocument/2006/relationships/image" Target="../media/image22.svg"/></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png"/><Relationship Id="rId3" Type="http://schemas.openxmlformats.org/officeDocument/2006/relationships/slide" Target="slide29.xml"/><Relationship Id="rId7" Type="http://schemas.openxmlformats.org/officeDocument/2006/relationships/image" Target="../media/image19.png"/><Relationship Id="rId12" Type="http://schemas.openxmlformats.org/officeDocument/2006/relationships/image" Target="../media/image30.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slide" Target="slide30.xml"/><Relationship Id="rId9" Type="http://schemas.openxmlformats.org/officeDocument/2006/relationships/image" Target="../media/image21.png"/><Relationship Id="rId1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svg"/><Relationship Id="rId3" Type="http://schemas.openxmlformats.org/officeDocument/2006/relationships/slide" Target="slide31.xml"/><Relationship Id="rId7" Type="http://schemas.openxmlformats.org/officeDocument/2006/relationships/image" Target="../media/image45.svg"/><Relationship Id="rId12" Type="http://schemas.openxmlformats.org/officeDocument/2006/relationships/image" Target="../media/image23.png"/><Relationship Id="rId17" Type="http://schemas.openxmlformats.org/officeDocument/2006/relationships/image" Target="../media/image1.png"/><Relationship Id="rId2" Type="http://schemas.openxmlformats.org/officeDocument/2006/relationships/notesSlide" Target="../notesSlides/notesSlide29.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16.svg"/><Relationship Id="rId5" Type="http://schemas.openxmlformats.org/officeDocument/2006/relationships/image" Target="../media/image43.svg"/><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image" Target="../media/image42.png"/><Relationship Id="rId9" Type="http://schemas.openxmlformats.org/officeDocument/2006/relationships/image" Target="../media/image18.sv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svg"/><Relationship Id="rId18" Type="http://schemas.openxmlformats.org/officeDocument/2006/relationships/image" Target="../media/image5.png"/><Relationship Id="rId26" Type="http://schemas.openxmlformats.org/officeDocument/2006/relationships/image" Target="../media/image25.png"/><Relationship Id="rId3" Type="http://schemas.openxmlformats.org/officeDocument/2006/relationships/slide" Target="slide37.xml"/><Relationship Id="rId21" Type="http://schemas.openxmlformats.org/officeDocument/2006/relationships/image" Target="../media/image12.svg"/><Relationship Id="rId7" Type="http://schemas.openxmlformats.org/officeDocument/2006/relationships/image" Target="../media/image18.svg"/><Relationship Id="rId12" Type="http://schemas.openxmlformats.org/officeDocument/2006/relationships/image" Target="../media/image3.png"/><Relationship Id="rId17" Type="http://schemas.openxmlformats.org/officeDocument/2006/relationships/image" Target="../media/image28.svg"/><Relationship Id="rId25" Type="http://schemas.openxmlformats.org/officeDocument/2006/relationships/image" Target="../media/image24.svg"/><Relationship Id="rId2" Type="http://schemas.openxmlformats.org/officeDocument/2006/relationships/notesSlide" Target="../notesSlides/notesSlide30.xml"/><Relationship Id="rId16" Type="http://schemas.openxmlformats.org/officeDocument/2006/relationships/image" Target="../media/image27.png"/><Relationship Id="rId20" Type="http://schemas.openxmlformats.org/officeDocument/2006/relationships/image" Target="../media/image11.png"/><Relationship Id="rId29"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6.svg"/><Relationship Id="rId24" Type="http://schemas.openxmlformats.org/officeDocument/2006/relationships/image" Target="../media/image23.png"/><Relationship Id="rId5" Type="http://schemas.openxmlformats.org/officeDocument/2006/relationships/image" Target="../media/image47.svg"/><Relationship Id="rId15" Type="http://schemas.openxmlformats.org/officeDocument/2006/relationships/image" Target="../media/image8.svg"/><Relationship Id="rId23" Type="http://schemas.openxmlformats.org/officeDocument/2006/relationships/image" Target="../media/image14.svg"/><Relationship Id="rId28"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6.svg"/><Relationship Id="rId4" Type="http://schemas.openxmlformats.org/officeDocument/2006/relationships/image" Target="../media/image46.png"/><Relationship Id="rId9" Type="http://schemas.openxmlformats.org/officeDocument/2006/relationships/image" Target="../media/image20.svg"/><Relationship Id="rId14" Type="http://schemas.openxmlformats.org/officeDocument/2006/relationships/image" Target="../media/image7.png"/><Relationship Id="rId22" Type="http://schemas.openxmlformats.org/officeDocument/2006/relationships/image" Target="../media/image13.png"/><Relationship Id="rId27" Type="http://schemas.openxmlformats.org/officeDocument/2006/relationships/image" Target="../media/image26.sv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18" Type="http://schemas.openxmlformats.org/officeDocument/2006/relationships/image" Target="../media/image6.svg"/><Relationship Id="rId3" Type="http://schemas.openxmlformats.org/officeDocument/2006/relationships/image" Target="../media/image48.png"/><Relationship Id="rId21"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4.svg"/><Relationship Id="rId17" Type="http://schemas.openxmlformats.org/officeDocument/2006/relationships/image" Target="../media/image5.png"/><Relationship Id="rId2" Type="http://schemas.openxmlformats.org/officeDocument/2006/relationships/notesSlide" Target="../notesSlides/notesSlide32.xml"/><Relationship Id="rId16" Type="http://schemas.openxmlformats.org/officeDocument/2006/relationships/image" Target="../media/image28.sv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24"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png"/><Relationship Id="rId10" Type="http://schemas.openxmlformats.org/officeDocument/2006/relationships/image" Target="../media/image22.svg"/><Relationship Id="rId19" Type="http://schemas.openxmlformats.org/officeDocument/2006/relationships/image" Target="../media/image11.png"/><Relationship Id="rId4" Type="http://schemas.openxmlformats.org/officeDocument/2006/relationships/image" Target="../media/image49.svg"/><Relationship Id="rId9" Type="http://schemas.openxmlformats.org/officeDocument/2006/relationships/image" Target="../media/image21.png"/><Relationship Id="rId14" Type="http://schemas.openxmlformats.org/officeDocument/2006/relationships/image" Target="../media/image8.svg"/><Relationship Id="rId22" Type="http://schemas.openxmlformats.org/officeDocument/2006/relationships/image" Target="../media/image14.sv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svg"/><Relationship Id="rId3" Type="http://schemas.openxmlformats.org/officeDocument/2006/relationships/slide" Target="slide34.xml"/><Relationship Id="rId7" Type="http://schemas.openxmlformats.org/officeDocument/2006/relationships/image" Target="../media/image12.svg"/><Relationship Id="rId12"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2.svg"/><Relationship Id="rId5" Type="http://schemas.openxmlformats.org/officeDocument/2006/relationships/slide" Target="slide36.xml"/><Relationship Id="rId15" Type="http://schemas.openxmlformats.org/officeDocument/2006/relationships/image" Target="../media/image1.png"/><Relationship Id="rId10" Type="http://schemas.openxmlformats.org/officeDocument/2006/relationships/image" Target="../media/image21.png"/><Relationship Id="rId4" Type="http://schemas.openxmlformats.org/officeDocument/2006/relationships/slide" Target="slide35.xml"/><Relationship Id="rId9" Type="http://schemas.openxmlformats.org/officeDocument/2006/relationships/image" Target="../media/image14.svg"/><Relationship Id="rId1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svg"/><Relationship Id="rId18" Type="http://schemas.openxmlformats.org/officeDocument/2006/relationships/image" Target="../media/image33.png"/><Relationship Id="rId26" Type="http://schemas.openxmlformats.org/officeDocument/2006/relationships/image" Target="../media/image2.png"/><Relationship Id="rId3" Type="http://schemas.openxmlformats.org/officeDocument/2006/relationships/slide" Target="slide40.xml"/><Relationship Id="rId21" Type="http://schemas.openxmlformats.org/officeDocument/2006/relationships/image" Target="../media/image24.svg"/><Relationship Id="rId7" Type="http://schemas.openxmlformats.org/officeDocument/2006/relationships/image" Target="../media/image18.svg"/><Relationship Id="rId12" Type="http://schemas.openxmlformats.org/officeDocument/2006/relationships/image" Target="../media/image3.png"/><Relationship Id="rId17" Type="http://schemas.openxmlformats.org/officeDocument/2006/relationships/image" Target="../media/image6.svg"/><Relationship Id="rId25" Type="http://schemas.openxmlformats.org/officeDocument/2006/relationships/image" Target="../media/image54.svg"/><Relationship Id="rId2" Type="http://schemas.openxmlformats.org/officeDocument/2006/relationships/notesSlide" Target="../notesSlides/notesSlide34.xml"/><Relationship Id="rId16" Type="http://schemas.openxmlformats.org/officeDocument/2006/relationships/image" Target="../media/image5.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53.png"/><Relationship Id="rId5" Type="http://schemas.openxmlformats.org/officeDocument/2006/relationships/image" Target="../media/image52.svg"/><Relationship Id="rId15" Type="http://schemas.openxmlformats.org/officeDocument/2006/relationships/image" Target="../media/image8.svg"/><Relationship Id="rId23"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4.sv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7.png"/><Relationship Id="rId22" Type="http://schemas.openxmlformats.org/officeDocument/2006/relationships/image" Target="../media/image25.png"/><Relationship Id="rId27"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3.png"/><Relationship Id="rId26" Type="http://schemas.openxmlformats.org/officeDocument/2006/relationships/image" Target="../media/image25.png"/><Relationship Id="rId3" Type="http://schemas.openxmlformats.org/officeDocument/2006/relationships/slide" Target="slide40.xml"/><Relationship Id="rId21"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34.svg"/><Relationship Id="rId25" Type="http://schemas.openxmlformats.org/officeDocument/2006/relationships/image" Target="../media/image24.svg"/><Relationship Id="rId2" Type="http://schemas.openxmlformats.org/officeDocument/2006/relationships/notesSlide" Target="../notesSlides/notesSlide35.xml"/><Relationship Id="rId16" Type="http://schemas.openxmlformats.org/officeDocument/2006/relationships/image" Target="../media/image33.png"/><Relationship Id="rId20" Type="http://schemas.openxmlformats.org/officeDocument/2006/relationships/image" Target="../media/image7.png"/><Relationship Id="rId29"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23.png"/><Relationship Id="rId5" Type="http://schemas.openxmlformats.org/officeDocument/2006/relationships/image" Target="../media/image52.svg"/><Relationship Id="rId15" Type="http://schemas.openxmlformats.org/officeDocument/2006/relationships/image" Target="../media/image14.svg"/><Relationship Id="rId23" Type="http://schemas.openxmlformats.org/officeDocument/2006/relationships/image" Target="../media/image6.svg"/><Relationship Id="rId28" Type="http://schemas.openxmlformats.org/officeDocument/2006/relationships/image" Target="../media/image53.png"/><Relationship Id="rId10" Type="http://schemas.openxmlformats.org/officeDocument/2006/relationships/image" Target="../media/image21.png"/><Relationship Id="rId19" Type="http://schemas.openxmlformats.org/officeDocument/2006/relationships/image" Target="../media/image4.svg"/><Relationship Id="rId31" Type="http://schemas.openxmlformats.org/officeDocument/2006/relationships/image" Target="../media/image1.pn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5.png"/><Relationship Id="rId27" Type="http://schemas.openxmlformats.org/officeDocument/2006/relationships/image" Target="../media/image26.svg"/><Relationship Id="rId30"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3.png"/><Relationship Id="rId26" Type="http://schemas.openxmlformats.org/officeDocument/2006/relationships/image" Target="../media/image25.png"/><Relationship Id="rId3" Type="http://schemas.openxmlformats.org/officeDocument/2006/relationships/slide" Target="slide40.xml"/><Relationship Id="rId21"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34.svg"/><Relationship Id="rId25" Type="http://schemas.openxmlformats.org/officeDocument/2006/relationships/image" Target="../media/image24.svg"/><Relationship Id="rId2" Type="http://schemas.openxmlformats.org/officeDocument/2006/relationships/notesSlide" Target="../notesSlides/notesSlide36.xml"/><Relationship Id="rId16" Type="http://schemas.openxmlformats.org/officeDocument/2006/relationships/image" Target="../media/image33.png"/><Relationship Id="rId20" Type="http://schemas.openxmlformats.org/officeDocument/2006/relationships/image" Target="../media/image7.png"/><Relationship Id="rId29"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23.png"/><Relationship Id="rId5" Type="http://schemas.openxmlformats.org/officeDocument/2006/relationships/image" Target="../media/image52.svg"/><Relationship Id="rId15" Type="http://schemas.openxmlformats.org/officeDocument/2006/relationships/image" Target="../media/image14.svg"/><Relationship Id="rId23" Type="http://schemas.openxmlformats.org/officeDocument/2006/relationships/image" Target="../media/image6.svg"/><Relationship Id="rId28" Type="http://schemas.openxmlformats.org/officeDocument/2006/relationships/image" Target="../media/image53.png"/><Relationship Id="rId10" Type="http://schemas.openxmlformats.org/officeDocument/2006/relationships/image" Target="../media/image21.png"/><Relationship Id="rId19" Type="http://schemas.openxmlformats.org/officeDocument/2006/relationships/image" Target="../media/image4.svg"/><Relationship Id="rId31" Type="http://schemas.openxmlformats.org/officeDocument/2006/relationships/image" Target="../media/image1.png"/><Relationship Id="rId4" Type="http://schemas.openxmlformats.org/officeDocument/2006/relationships/image" Target="../media/image48.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5.png"/><Relationship Id="rId27" Type="http://schemas.openxmlformats.org/officeDocument/2006/relationships/image" Target="../media/image26.svg"/><Relationship Id="rId30"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18" Type="http://schemas.openxmlformats.org/officeDocument/2006/relationships/image" Target="../media/image6.svg"/><Relationship Id="rId3" Type="http://schemas.openxmlformats.org/officeDocument/2006/relationships/image" Target="../media/image48.png"/><Relationship Id="rId21"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4.svg"/><Relationship Id="rId17" Type="http://schemas.openxmlformats.org/officeDocument/2006/relationships/image" Target="../media/image5.png"/><Relationship Id="rId2" Type="http://schemas.openxmlformats.org/officeDocument/2006/relationships/notesSlide" Target="../notesSlides/notesSlide38.xml"/><Relationship Id="rId16" Type="http://schemas.openxmlformats.org/officeDocument/2006/relationships/image" Target="../media/image28.sv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24"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png"/><Relationship Id="rId10" Type="http://schemas.openxmlformats.org/officeDocument/2006/relationships/image" Target="../media/image22.svg"/><Relationship Id="rId19" Type="http://schemas.openxmlformats.org/officeDocument/2006/relationships/image" Target="../media/image11.png"/><Relationship Id="rId4" Type="http://schemas.openxmlformats.org/officeDocument/2006/relationships/image" Target="../media/image49.svg"/><Relationship Id="rId9" Type="http://schemas.openxmlformats.org/officeDocument/2006/relationships/image" Target="../media/image21.png"/><Relationship Id="rId14" Type="http://schemas.openxmlformats.org/officeDocument/2006/relationships/image" Target="../media/image8.svg"/><Relationship Id="rId22" Type="http://schemas.openxmlformats.org/officeDocument/2006/relationships/image" Target="../media/image14.sv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svg"/><Relationship Id="rId18" Type="http://schemas.openxmlformats.org/officeDocument/2006/relationships/image" Target="../media/image5.png"/><Relationship Id="rId3" Type="http://schemas.openxmlformats.org/officeDocument/2006/relationships/slide" Target="slide40.xml"/><Relationship Id="rId21" Type="http://schemas.openxmlformats.org/officeDocument/2006/relationships/image" Target="../media/image1.png"/><Relationship Id="rId7" Type="http://schemas.openxmlformats.org/officeDocument/2006/relationships/image" Target="../media/image14.svg"/><Relationship Id="rId12" Type="http://schemas.openxmlformats.org/officeDocument/2006/relationships/image" Target="../media/image17.png"/><Relationship Id="rId17" Type="http://schemas.openxmlformats.org/officeDocument/2006/relationships/image" Target="../media/image8.svg"/><Relationship Id="rId2" Type="http://schemas.openxmlformats.org/officeDocument/2006/relationships/notesSlide" Target="../notesSlides/notesSlide39.xml"/><Relationship Id="rId16" Type="http://schemas.openxmlformats.org/officeDocument/2006/relationships/image" Target="../media/image7.png"/><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2.svg"/><Relationship Id="rId15" Type="http://schemas.openxmlformats.org/officeDocument/2006/relationships/image" Target="../media/image4.svg"/><Relationship Id="rId10" Type="http://schemas.openxmlformats.org/officeDocument/2006/relationships/image" Target="../media/image19.png"/><Relationship Id="rId19" Type="http://schemas.openxmlformats.org/officeDocument/2006/relationships/image" Target="../media/image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7.png"/><Relationship Id="rId7" Type="http://schemas.openxmlformats.org/officeDocument/2006/relationships/image" Target="../media/image29.pn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8.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9.png"/><Relationship Id="rId18"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27.png"/><Relationship Id="rId12" Type="http://schemas.openxmlformats.org/officeDocument/2006/relationships/image" Target="../media/image6.svg"/><Relationship Id="rId17" Type="http://schemas.openxmlformats.org/officeDocument/2006/relationships/image" Target="../media/image2.png"/><Relationship Id="rId2" Type="http://schemas.openxmlformats.org/officeDocument/2006/relationships/notesSlide" Target="../notesSlides/notesSlide5.xml"/><Relationship Id="rId16"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18.svg"/><Relationship Id="rId9" Type="http://schemas.openxmlformats.org/officeDocument/2006/relationships/image" Target="../media/image3.png"/><Relationship Id="rId1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3" Type="http://schemas.openxmlformats.org/officeDocument/2006/relationships/slide" Target="slide7.xml"/><Relationship Id="rId7" Type="http://schemas.openxmlformats.org/officeDocument/2006/relationships/image" Target="../media/image5.png"/><Relationship Id="rId12" Type="http://schemas.openxmlformats.org/officeDocument/2006/relationships/image" Target="../media/image30.svg"/><Relationship Id="rId2" Type="http://schemas.openxmlformats.org/officeDocument/2006/relationships/notesSlide" Target="../notesSlides/notesSlide6.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slide" Target="slide11.xml"/><Relationship Id="rId9" Type="http://schemas.openxmlformats.org/officeDocument/2006/relationships/image" Target="../media/image7.png"/><Relationship Id="rId1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svg"/><Relationship Id="rId18" Type="http://schemas.openxmlformats.org/officeDocument/2006/relationships/image" Target="../media/image21.png"/><Relationship Id="rId3" Type="http://schemas.openxmlformats.org/officeDocument/2006/relationships/slide" Target="slide8.xml"/><Relationship Id="rId21"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17" Type="http://schemas.openxmlformats.org/officeDocument/2006/relationships/image" Target="../media/image20.sv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8.svg"/><Relationship Id="rId5" Type="http://schemas.openxmlformats.org/officeDocument/2006/relationships/slide" Target="slide10.xml"/><Relationship Id="rId15" Type="http://schemas.openxmlformats.org/officeDocument/2006/relationships/image" Target="../media/image18.svg"/><Relationship Id="rId23" Type="http://schemas.openxmlformats.org/officeDocument/2006/relationships/image" Target="../media/image1.png"/><Relationship Id="rId10" Type="http://schemas.openxmlformats.org/officeDocument/2006/relationships/image" Target="../media/image7.png"/><Relationship Id="rId19" Type="http://schemas.openxmlformats.org/officeDocument/2006/relationships/image" Target="../media/image22.svg"/><Relationship Id="rId4" Type="http://schemas.openxmlformats.org/officeDocument/2006/relationships/slide" Target="slide9.xml"/><Relationship Id="rId9" Type="http://schemas.openxmlformats.org/officeDocument/2006/relationships/image" Target="../media/image4.svg"/><Relationship Id="rId14" Type="http://schemas.openxmlformats.org/officeDocument/2006/relationships/image" Target="../media/image17.png"/><Relationship Id="rId22"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6.svg"/><Relationship Id="rId3" Type="http://schemas.openxmlformats.org/officeDocument/2006/relationships/slide" Target="slide40.xml"/><Relationship Id="rId7" Type="http://schemas.openxmlformats.org/officeDocument/2006/relationships/image" Target="../media/image6.sv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4.svg"/><Relationship Id="rId5" Type="http://schemas.openxmlformats.org/officeDocument/2006/relationships/image" Target="../media/image4.svg"/><Relationship Id="rId15" Type="http://schemas.openxmlformats.org/officeDocument/2006/relationships/image" Target="../media/image1.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slide" Target="slide12.xml"/><Relationship Id="rId3" Type="http://schemas.openxmlformats.org/officeDocument/2006/relationships/image" Target="../media/image37.png"/><Relationship Id="rId7" Type="http://schemas.openxmlformats.org/officeDocument/2006/relationships/image" Target="../media/image5.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33.png"/><Relationship Id="rId5" Type="http://schemas.openxmlformats.org/officeDocument/2006/relationships/image" Target="../media/image3.png"/><Relationship Id="rId15" Type="http://schemas.openxmlformats.org/officeDocument/2006/relationships/image" Target="../media/image1.png"/><Relationship Id="rId10" Type="http://schemas.openxmlformats.org/officeDocument/2006/relationships/image" Target="../media/image8.svg"/><Relationship Id="rId4" Type="http://schemas.openxmlformats.org/officeDocument/2006/relationships/image" Target="../media/image38.svg"/><Relationship Id="rId9" Type="http://schemas.openxmlformats.org/officeDocument/2006/relationships/image" Target="../media/image7.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36000" y="61800"/>
            <a:ext cx="7154700" cy="887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4000"/>
              <a:buNone/>
            </a:pPr>
            <a:r>
              <a:rPr lang="en-GB" sz="2400" b="1">
                <a:solidFill>
                  <a:srgbClr val="EF8600"/>
                </a:solidFill>
                <a:latin typeface="Arial"/>
                <a:ea typeface="Arial"/>
                <a:cs typeface="Arial"/>
                <a:sym typeface="Arial"/>
              </a:rPr>
              <a:t>Integrity in research and business collaboration</a:t>
            </a:r>
            <a:br>
              <a:rPr lang="en-GB" sz="2400" b="1">
                <a:solidFill>
                  <a:srgbClr val="EF8600"/>
                </a:solidFill>
              </a:rPr>
            </a:br>
            <a:r>
              <a:rPr lang="en-GB" sz="2400" b="1">
                <a:solidFill>
                  <a:srgbClr val="EF8600"/>
                </a:solidFill>
                <a:latin typeface="Arial"/>
                <a:ea typeface="Arial"/>
                <a:cs typeface="Arial"/>
                <a:sym typeface="Arial"/>
              </a:rPr>
              <a:t>Conflict of interest scenario</a:t>
            </a:r>
            <a:endParaRPr lang="en-GB" sz="2400" b="1" i="1">
              <a:solidFill>
                <a:srgbClr val="EF8600"/>
              </a:solidFill>
              <a:latin typeface="Arial"/>
              <a:ea typeface="Arial"/>
              <a:cs typeface="Arial"/>
              <a:sym typeface="Arial"/>
            </a:endParaRPr>
          </a:p>
        </p:txBody>
      </p:sp>
      <p:pic>
        <p:nvPicPr>
          <p:cNvPr id="4" name="Google Shape;59;p2">
            <a:extLst>
              <a:ext uri="{FF2B5EF4-FFF2-40B4-BE49-F238E27FC236}">
                <a16:creationId xmlns:a16="http://schemas.microsoft.com/office/drawing/2014/main" id="{9726313D-6949-796A-0FBC-20FCDE0EB8FB}"/>
              </a:ext>
            </a:extLst>
          </p:cNvPr>
          <p:cNvPicPr preferRelativeResize="0"/>
          <p:nvPr/>
        </p:nvPicPr>
        <p:blipFill rotWithShape="1">
          <a:blip r:embed="rId3">
            <a:alphaModFix/>
          </a:blip>
          <a:srcRect/>
          <a:stretch/>
        </p:blipFill>
        <p:spPr>
          <a:xfrm>
            <a:off x="7058025" y="6314"/>
            <a:ext cx="2085975" cy="1019175"/>
          </a:xfrm>
          <a:prstGeom prst="rect">
            <a:avLst/>
          </a:prstGeom>
          <a:noFill/>
          <a:ln>
            <a:noFill/>
          </a:ln>
        </p:spPr>
      </p:pic>
      <p:pic>
        <p:nvPicPr>
          <p:cNvPr id="3" name="Paveikslėlis 2" descr="Paveikslėlis, kuriame yra tekstas, ekrano kopija, Šriftas&#10;&#10;Automatiškai sugeneruotas aprašymas">
            <a:extLst>
              <a:ext uri="{FF2B5EF4-FFF2-40B4-BE49-F238E27FC236}">
                <a16:creationId xmlns:a16="http://schemas.microsoft.com/office/drawing/2014/main" id="{860B19A8-5163-CE8A-6A93-A003015B7875}"/>
              </a:ext>
            </a:extLst>
          </p:cNvPr>
          <p:cNvPicPr>
            <a:picLocks noChangeAspect="1"/>
          </p:cNvPicPr>
          <p:nvPr/>
        </p:nvPicPr>
        <p:blipFill>
          <a:blip r:embed="rId4"/>
          <a:stretch>
            <a:fillRect/>
          </a:stretch>
        </p:blipFill>
        <p:spPr>
          <a:xfrm>
            <a:off x="0" y="4003113"/>
            <a:ext cx="9144000" cy="11403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10027" y="1378571"/>
            <a:ext cx="4816374" cy="1688650"/>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A1.3. George suggests that Tim should declare his relationship with the company.</a:t>
            </a:r>
            <a:endParaRPr lang="lt-LT" sz="1400" b="1" dirty="0">
              <a:solidFill>
                <a:schemeClr val="accent5"/>
              </a:solidFill>
            </a:endParaRPr>
          </a:p>
          <a:p>
            <a:pPr marL="228600" lvl="0" indent="0" algn="l" rtl="0">
              <a:lnSpc>
                <a:spcPct val="115000"/>
              </a:lnSpc>
              <a:spcBef>
                <a:spcPts val="0"/>
              </a:spcBef>
              <a:spcAft>
                <a:spcPts val="0"/>
              </a:spcAft>
              <a:buSzPts val="1800"/>
              <a:buNone/>
            </a:pPr>
            <a:endParaRPr lang="lt-LT" sz="1400" dirty="0">
              <a:solidFill>
                <a:schemeClr val="accent5"/>
              </a:solidFill>
            </a:endParaRPr>
          </a:p>
          <a:p>
            <a:pPr marL="228600" indent="0">
              <a:buNone/>
            </a:pPr>
            <a:r>
              <a:rPr lang="en-US" sz="1400" dirty="0">
                <a:solidFill>
                  <a:schemeClr val="accent5"/>
                </a:solidFill>
                <a:hlinkClick r:id="rId3" action="ppaction://hlinksldjump"/>
              </a:rPr>
              <a:t>A</a:t>
            </a:r>
            <a:r>
              <a:rPr lang="lt-LT" sz="1400" dirty="0">
                <a:solidFill>
                  <a:schemeClr val="accent5"/>
                </a:solidFill>
                <a:hlinkClick r:id="rId3" action="ppaction://hlinksldjump"/>
              </a:rPr>
              <a:t>1.3.1</a:t>
            </a:r>
            <a:r>
              <a:rPr lang="en-US" sz="1400" dirty="0">
                <a:solidFill>
                  <a:schemeClr val="accent5"/>
                </a:solidFill>
                <a:hlinkClick r:id="rId3" action="ppaction://hlinksldjump"/>
              </a:rPr>
              <a:t>. </a:t>
            </a:r>
            <a:r>
              <a:rPr lang="en-US" sz="1400" b="1" dirty="0">
                <a:solidFill>
                  <a:schemeClr val="accent5"/>
                </a:solidFill>
                <a:hlinkClick r:id="rId3" action="ppaction://hlinksldjump"/>
              </a:rPr>
              <a:t>Tim</a:t>
            </a:r>
            <a:r>
              <a:rPr lang="en-US" sz="1400" dirty="0">
                <a:solidFill>
                  <a:schemeClr val="accent5"/>
                </a:solidFill>
                <a:hlinkClick r:id="rId3" action="ppaction://hlinksldjump"/>
              </a:rPr>
              <a:t> joins the collaborative research</a:t>
            </a:r>
            <a:r>
              <a:rPr lang="lt-LT" sz="1400" dirty="0">
                <a:solidFill>
                  <a:schemeClr val="accent5"/>
                </a:solidFill>
                <a:hlinkClick r:id="rId3" action="ppaction://hlinksldjump"/>
              </a:rPr>
              <a:t>. </a:t>
            </a:r>
            <a:r>
              <a:rPr lang="en-US" sz="1400" dirty="0">
                <a:solidFill>
                  <a:schemeClr val="accent5"/>
                </a:solidFill>
                <a:hlinkClick r:id="rId3" action="ppaction://hlinksldjump"/>
              </a:rPr>
              <a:t>He discloses his relationship with the company by filling a conflict</a:t>
            </a:r>
            <a:r>
              <a:rPr lang="lt-LT" sz="1400" dirty="0">
                <a:solidFill>
                  <a:schemeClr val="accent5"/>
                </a:solidFill>
                <a:hlinkClick r:id="rId3" action="ppaction://hlinksldjump"/>
              </a:rPr>
              <a:t> </a:t>
            </a:r>
            <a:r>
              <a:rPr lang="en-US" sz="1400" dirty="0">
                <a:solidFill>
                  <a:schemeClr val="accent5"/>
                </a:solidFill>
                <a:hlinkClick r:id="rId3" action="ppaction://hlinksldjump"/>
              </a:rPr>
              <a:t>of</a:t>
            </a:r>
            <a:r>
              <a:rPr lang="lt-LT" sz="1400" dirty="0">
                <a:solidFill>
                  <a:schemeClr val="accent5"/>
                </a:solidFill>
                <a:hlinkClick r:id="rId3" action="ppaction://hlinksldjump"/>
              </a:rPr>
              <a:t> </a:t>
            </a:r>
            <a:r>
              <a:rPr lang="en-US" sz="1400" dirty="0">
                <a:solidFill>
                  <a:schemeClr val="accent5"/>
                </a:solidFill>
                <a:hlinkClick r:id="rId3" action="ppaction://hlinksldjump"/>
              </a:rPr>
              <a:t>interest</a:t>
            </a:r>
            <a:r>
              <a:rPr lang="en-US" sz="1400" i="1" dirty="0">
                <a:solidFill>
                  <a:schemeClr val="accent5"/>
                </a:solidFill>
                <a:hlinkClick r:id="rId3" action="ppaction://hlinksldjump"/>
              </a:rPr>
              <a:t> </a:t>
            </a:r>
            <a:r>
              <a:rPr lang="en-US" sz="1400" dirty="0">
                <a:solidFill>
                  <a:schemeClr val="accent5"/>
                </a:solidFill>
                <a:hlinkClick r:id="rId3" action="ppaction://hlinksldjump"/>
              </a:rPr>
              <a:t>declaration form</a:t>
            </a:r>
            <a:r>
              <a:rPr lang="lt-LT" sz="1400" dirty="0">
                <a:solidFill>
                  <a:schemeClr val="accent5"/>
                </a:solidFill>
                <a:hlinkClick r:id="rId3" action="ppaction://hlinksldjump"/>
              </a:rPr>
              <a:t>. </a:t>
            </a:r>
            <a:endParaRPr lang="en-US" sz="1400" dirty="0">
              <a:solidFill>
                <a:schemeClr val="accent5"/>
              </a:solidFill>
            </a:endParaRPr>
          </a:p>
        </p:txBody>
      </p:sp>
      <p:grpSp>
        <p:nvGrpSpPr>
          <p:cNvPr id="13" name="Grupė 12">
            <a:extLst>
              <a:ext uri="{FF2B5EF4-FFF2-40B4-BE49-F238E27FC236}">
                <a16:creationId xmlns:a16="http://schemas.microsoft.com/office/drawing/2014/main" id="{5E9BCCD7-A04D-5C83-1D0B-E78A8DF2B512}"/>
              </a:ext>
            </a:extLst>
          </p:cNvPr>
          <p:cNvGrpSpPr/>
          <p:nvPr/>
        </p:nvGrpSpPr>
        <p:grpSpPr>
          <a:xfrm>
            <a:off x="4471236" y="832010"/>
            <a:ext cx="4672764" cy="3112971"/>
            <a:chOff x="4699897" y="277967"/>
            <a:chExt cx="4672764" cy="3112971"/>
          </a:xfrm>
        </p:grpSpPr>
        <p:pic>
          <p:nvPicPr>
            <p:cNvPr id="12" name="Grafinis elementas 11" descr="Cubicles with laptops and chairs">
              <a:extLst>
                <a:ext uri="{FF2B5EF4-FFF2-40B4-BE49-F238E27FC236}">
                  <a16:creationId xmlns:a16="http://schemas.microsoft.com/office/drawing/2014/main" id="{5E471B5F-98F4-E949-F60F-EE40B84BE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9897" y="277967"/>
              <a:ext cx="4672764" cy="2628430"/>
            </a:xfrm>
            <a:prstGeom prst="rect">
              <a:avLst/>
            </a:prstGeom>
          </p:spPr>
        </p:pic>
        <p:grpSp>
          <p:nvGrpSpPr>
            <p:cNvPr id="11" name="Grupė 10">
              <a:extLst>
                <a:ext uri="{FF2B5EF4-FFF2-40B4-BE49-F238E27FC236}">
                  <a16:creationId xmlns:a16="http://schemas.microsoft.com/office/drawing/2014/main" id="{A54829EA-C191-CF63-6384-BEFC334A1F94}"/>
                </a:ext>
              </a:extLst>
            </p:cNvPr>
            <p:cNvGrpSpPr/>
            <p:nvPr/>
          </p:nvGrpSpPr>
          <p:grpSpPr>
            <a:xfrm>
              <a:off x="7118157" y="1632536"/>
              <a:ext cx="1296223" cy="1758402"/>
              <a:chOff x="7118157" y="1632536"/>
              <a:chExt cx="1296223" cy="1758402"/>
            </a:xfrm>
          </p:grpSpPr>
          <p:pic>
            <p:nvPicPr>
              <p:cNvPr id="5" name="Grafinis elementas 4" descr="Man carrying folder">
                <a:extLst>
                  <a:ext uri="{FF2B5EF4-FFF2-40B4-BE49-F238E27FC236}">
                    <a16:creationId xmlns:a16="http://schemas.microsoft.com/office/drawing/2014/main" id="{8AEF785B-50D4-362C-0BD6-96365BD8D3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118157" y="2190788"/>
                <a:ext cx="1296223" cy="1200150"/>
              </a:xfrm>
              <a:prstGeom prst="rect">
                <a:avLst/>
              </a:prstGeom>
            </p:spPr>
          </p:pic>
          <p:pic>
            <p:nvPicPr>
              <p:cNvPr id="7" name="Grafinis elementas 6" descr="A boy with short hair">
                <a:extLst>
                  <a:ext uri="{FF2B5EF4-FFF2-40B4-BE49-F238E27FC236}">
                    <a16:creationId xmlns:a16="http://schemas.microsoft.com/office/drawing/2014/main" id="{5C58B563-A579-97BC-E68B-FE0A32C962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466041" y="1632536"/>
                <a:ext cx="600456" cy="695325"/>
              </a:xfrm>
              <a:prstGeom prst="rect">
                <a:avLst/>
              </a:prstGeom>
            </p:spPr>
          </p:pic>
          <p:pic>
            <p:nvPicPr>
              <p:cNvPr id="9" name="Grafinis elementas 8" descr="Square eyeglasses">
                <a:extLst>
                  <a:ext uri="{FF2B5EF4-FFF2-40B4-BE49-F238E27FC236}">
                    <a16:creationId xmlns:a16="http://schemas.microsoft.com/office/drawing/2014/main" id="{8FE3E710-A072-DE5A-96EF-16BA9B04C6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7393037" y="1870662"/>
                <a:ext cx="648112" cy="219075"/>
              </a:xfrm>
              <a:prstGeom prst="rect">
                <a:avLst/>
              </a:prstGeom>
            </p:spPr>
          </p:pic>
          <p:pic>
            <p:nvPicPr>
              <p:cNvPr id="10" name="Grafinis elementas 9" descr="Old man face">
                <a:extLst>
                  <a:ext uri="{FF2B5EF4-FFF2-40B4-BE49-F238E27FC236}">
                    <a16:creationId xmlns:a16="http://schemas.microsoft.com/office/drawing/2014/main" id="{D52C378E-3B5F-A1F4-B39A-68FCFE2797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489624" y="1885988"/>
                <a:ext cx="328232" cy="304800"/>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26E0770E-1A9E-DEA0-8622-FE822520C753}"/>
              </a:ext>
            </a:extLst>
          </p:cNvPr>
          <p:cNvPicPr>
            <a:picLocks noChangeAspect="1"/>
          </p:cNvPicPr>
          <p:nvPr/>
        </p:nvPicPr>
        <p:blipFill>
          <a:blip r:embed="rId14"/>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E5A793A2-EE83-BE48-3456-A232D97C7135}"/>
              </a:ext>
            </a:extLst>
          </p:cNvPr>
          <p:cNvPicPr preferRelativeResize="0"/>
          <p:nvPr/>
        </p:nvPicPr>
        <p:blipFill rotWithShape="1">
          <a:blip r:embed="rId15">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36520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70832" y="1297143"/>
            <a:ext cx="4453168" cy="1973882"/>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A2. Tim decides not to disclose his ties with the company.</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A2.1. </a:t>
            </a:r>
            <a:r>
              <a:rPr lang="en-US" sz="1400" b="1" dirty="0">
                <a:solidFill>
                  <a:schemeClr val="accent5"/>
                </a:solidFill>
                <a:hlinkClick r:id="rId3" action="ppaction://hlinksldjump"/>
              </a:rPr>
              <a:t>Tim</a:t>
            </a:r>
            <a:r>
              <a:rPr lang="en-US" sz="1400" dirty="0">
                <a:solidFill>
                  <a:schemeClr val="accent5"/>
                </a:solidFill>
                <a:hlinkClick r:id="rId3" action="ppaction://hlinksldjump"/>
              </a:rPr>
              <a:t> joins the collaborative research. He does not mention his relationship with the company to anyone.</a:t>
            </a:r>
            <a:endParaRPr lang="en-US" sz="1400" dirty="0">
              <a:solidFill>
                <a:schemeClr val="accent5"/>
              </a:solidFill>
            </a:endParaRPr>
          </a:p>
        </p:txBody>
      </p:sp>
      <p:grpSp>
        <p:nvGrpSpPr>
          <p:cNvPr id="4" name="Grupė 3">
            <a:extLst>
              <a:ext uri="{FF2B5EF4-FFF2-40B4-BE49-F238E27FC236}">
                <a16:creationId xmlns:a16="http://schemas.microsoft.com/office/drawing/2014/main" id="{10DF973D-D2AE-4C6D-5677-55EF7EC84F52}"/>
              </a:ext>
            </a:extLst>
          </p:cNvPr>
          <p:cNvGrpSpPr/>
          <p:nvPr/>
        </p:nvGrpSpPr>
        <p:grpSpPr>
          <a:xfrm>
            <a:off x="4260697" y="995995"/>
            <a:ext cx="4672764" cy="2853541"/>
            <a:chOff x="4570297" y="927884"/>
            <a:chExt cx="4672764" cy="2853541"/>
          </a:xfrm>
        </p:grpSpPr>
        <p:pic>
          <p:nvPicPr>
            <p:cNvPr id="5" name="Grafinis elementas 4" descr="Cubicles with laptops and chairs">
              <a:extLst>
                <a:ext uri="{FF2B5EF4-FFF2-40B4-BE49-F238E27FC236}">
                  <a16:creationId xmlns:a16="http://schemas.microsoft.com/office/drawing/2014/main" id="{AA9C78C3-9BE5-B004-BC3D-43BA48327C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0297" y="927884"/>
              <a:ext cx="4672764" cy="2628430"/>
            </a:xfrm>
            <a:prstGeom prst="rect">
              <a:avLst/>
            </a:prstGeom>
          </p:spPr>
        </p:pic>
        <p:grpSp>
          <p:nvGrpSpPr>
            <p:cNvPr id="6" name="Grupė 5">
              <a:extLst>
                <a:ext uri="{FF2B5EF4-FFF2-40B4-BE49-F238E27FC236}">
                  <a16:creationId xmlns:a16="http://schemas.microsoft.com/office/drawing/2014/main" id="{C23B4D02-8B07-46FB-87F9-A2014C1C180E}"/>
                </a:ext>
              </a:extLst>
            </p:cNvPr>
            <p:cNvGrpSpPr/>
            <p:nvPr/>
          </p:nvGrpSpPr>
          <p:grpSpPr>
            <a:xfrm>
              <a:off x="6258568" y="1912448"/>
              <a:ext cx="1296223" cy="1868977"/>
              <a:chOff x="6258568" y="1912448"/>
              <a:chExt cx="1296223" cy="1868977"/>
            </a:xfrm>
          </p:grpSpPr>
          <p:pic>
            <p:nvPicPr>
              <p:cNvPr id="7" name="Grafinis elementas 6" descr="A boy with short hair">
                <a:extLst>
                  <a:ext uri="{FF2B5EF4-FFF2-40B4-BE49-F238E27FC236}">
                    <a16:creationId xmlns:a16="http://schemas.microsoft.com/office/drawing/2014/main" id="{53E7F305-EDF7-CCF3-833D-DCD6E10CCE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606451" y="1912448"/>
                <a:ext cx="600456" cy="695325"/>
              </a:xfrm>
              <a:prstGeom prst="rect">
                <a:avLst/>
              </a:prstGeom>
            </p:spPr>
          </p:pic>
          <p:pic>
            <p:nvPicPr>
              <p:cNvPr id="8" name="Grafinis elementas 7" descr="Woman in a turtleneck">
                <a:extLst>
                  <a:ext uri="{FF2B5EF4-FFF2-40B4-BE49-F238E27FC236}">
                    <a16:creationId xmlns:a16="http://schemas.microsoft.com/office/drawing/2014/main" id="{0614F1C3-EDBD-1727-9D5C-2F923B17DD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6258568" y="2571750"/>
                <a:ext cx="1296223" cy="1209675"/>
              </a:xfrm>
              <a:prstGeom prst="rect">
                <a:avLst/>
              </a:prstGeom>
            </p:spPr>
          </p:pic>
          <p:pic>
            <p:nvPicPr>
              <p:cNvPr id="9" name="Grafinis elementas 8" descr="Square eyeglasses">
                <a:extLst>
                  <a:ext uri="{FF2B5EF4-FFF2-40B4-BE49-F238E27FC236}">
                    <a16:creationId xmlns:a16="http://schemas.microsoft.com/office/drawing/2014/main" id="{55068B00-58A5-EA22-60EF-EB7FFCB246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6533447" y="2150574"/>
                <a:ext cx="648112" cy="219075"/>
              </a:xfrm>
              <a:prstGeom prst="rect">
                <a:avLst/>
              </a:prstGeom>
            </p:spPr>
          </p:pic>
          <p:pic>
            <p:nvPicPr>
              <p:cNvPr id="10" name="Grafinis elementas 9" descr="Old man face">
                <a:extLst>
                  <a:ext uri="{FF2B5EF4-FFF2-40B4-BE49-F238E27FC236}">
                    <a16:creationId xmlns:a16="http://schemas.microsoft.com/office/drawing/2014/main" id="{0A21119D-D4BC-CDA3-644D-C1AF77BD7C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6630034" y="2165900"/>
                <a:ext cx="328232" cy="304800"/>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4580274E-C25C-4321-65B0-9B4B58B6FE22}"/>
              </a:ext>
            </a:extLst>
          </p:cNvPr>
          <p:cNvPicPr>
            <a:picLocks noChangeAspect="1"/>
          </p:cNvPicPr>
          <p:nvPr/>
        </p:nvPicPr>
        <p:blipFill>
          <a:blip r:embed="rId14"/>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A2B1111B-C508-1587-6F0E-47D48C022FA3}"/>
              </a:ext>
            </a:extLst>
          </p:cNvPr>
          <p:cNvPicPr preferRelativeResize="0"/>
          <p:nvPr/>
        </p:nvPicPr>
        <p:blipFill rotWithShape="1">
          <a:blip r:embed="rId15">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71395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506301" y="676541"/>
            <a:ext cx="4572402" cy="3110660"/>
          </a:xfrm>
          <a:prstGeom prst="rect">
            <a:avLst/>
          </a:prstGeom>
          <a:noFill/>
          <a:ln>
            <a:noFill/>
          </a:ln>
        </p:spPr>
        <p:txBody>
          <a:bodyPr spcFirstLastPara="1" wrap="square" lIns="91425" tIns="91425" rIns="91425" bIns="91425" anchor="t" anchorCtr="0">
            <a:noAutofit/>
          </a:bodyPr>
          <a:lstStyle/>
          <a:p>
            <a:pPr marL="180000" indent="0">
              <a:buNone/>
            </a:pPr>
            <a:r>
              <a:rPr lang="en-US" sz="1400" b="1" dirty="0"/>
              <a:t>Tim</a:t>
            </a:r>
            <a:r>
              <a:rPr lang="en-US" sz="1400" dirty="0"/>
              <a:t> tells his colleague </a:t>
            </a:r>
            <a:r>
              <a:rPr lang="lt-LT" sz="1400" b="1" dirty="0"/>
              <a:t>Erika</a:t>
            </a:r>
            <a:r>
              <a:rPr lang="en-US" sz="1400" dirty="0"/>
              <a:t>, a freelancer who has recently completed her PhD in the area, about the collaborative research. Since </a:t>
            </a:r>
            <a:r>
              <a:rPr lang="lt-LT" sz="1400" b="1" dirty="0"/>
              <a:t>Erika</a:t>
            </a:r>
            <a:r>
              <a:rPr lang="en-US" sz="1400" dirty="0"/>
              <a:t> is interested in the project, </a:t>
            </a:r>
            <a:r>
              <a:rPr lang="en-US" sz="1400" b="1" dirty="0"/>
              <a:t>Tim</a:t>
            </a:r>
            <a:r>
              <a:rPr lang="en-US" sz="1400" dirty="0"/>
              <a:t> tells her that he will recommend her to </a:t>
            </a:r>
            <a:r>
              <a:rPr lang="en-US" sz="1400" b="1" dirty="0"/>
              <a:t>George</a:t>
            </a:r>
            <a:r>
              <a:rPr lang="en-US" sz="1400" dirty="0"/>
              <a:t>. </a:t>
            </a:r>
          </a:p>
          <a:p>
            <a:pPr marL="180000" lvl="0" indent="0" algn="l" rtl="0">
              <a:lnSpc>
                <a:spcPct val="115000"/>
              </a:lnSpc>
              <a:spcBef>
                <a:spcPts val="0"/>
              </a:spcBef>
              <a:spcAft>
                <a:spcPts val="0"/>
              </a:spcAft>
              <a:buSzPts val="1800"/>
              <a:buNone/>
            </a:pPr>
            <a:endParaRPr lang="en-US" sz="1400" dirty="0"/>
          </a:p>
          <a:p>
            <a:pPr marL="180000" lvl="0" indent="0" algn="l" rtl="0">
              <a:lnSpc>
                <a:spcPct val="115000"/>
              </a:lnSpc>
              <a:spcBef>
                <a:spcPts val="0"/>
              </a:spcBef>
              <a:spcAft>
                <a:spcPts val="0"/>
              </a:spcAft>
              <a:buSzPts val="1800"/>
              <a:buNone/>
            </a:pPr>
            <a:r>
              <a:rPr lang="lt-LT" sz="1400" b="1" dirty="0"/>
              <a:t>Erika</a:t>
            </a:r>
            <a:r>
              <a:rPr lang="en-US" sz="1400" dirty="0"/>
              <a:t> joins the project on </a:t>
            </a:r>
            <a:r>
              <a:rPr lang="en-US" sz="1400" b="1" dirty="0"/>
              <a:t>George’s </a:t>
            </a:r>
            <a:r>
              <a:rPr lang="en-US" sz="1400" dirty="0"/>
              <a:t>invitation. She has little experience in conducting collaborative research; nevertheless, she expects that it will contribute to her academic career, as publishing the research results could lead to a full-time position at the institute. </a:t>
            </a:r>
          </a:p>
        </p:txBody>
      </p:sp>
      <p:grpSp>
        <p:nvGrpSpPr>
          <p:cNvPr id="2" name="Grupė 1">
            <a:extLst>
              <a:ext uri="{FF2B5EF4-FFF2-40B4-BE49-F238E27FC236}">
                <a16:creationId xmlns:a16="http://schemas.microsoft.com/office/drawing/2014/main" id="{E423A7FF-8EDF-6969-4F42-D6E6138E6293}"/>
              </a:ext>
            </a:extLst>
          </p:cNvPr>
          <p:cNvGrpSpPr/>
          <p:nvPr/>
        </p:nvGrpSpPr>
        <p:grpSpPr>
          <a:xfrm>
            <a:off x="5422236" y="552353"/>
            <a:ext cx="3543242" cy="3450760"/>
            <a:chOff x="5348721" y="1481038"/>
            <a:chExt cx="3543242" cy="3450760"/>
          </a:xfrm>
        </p:grpSpPr>
        <p:pic>
          <p:nvPicPr>
            <p:cNvPr id="40" name="Grafinis elementas 39" descr="Cubicles with laptops and chairs">
              <a:extLst>
                <a:ext uri="{FF2B5EF4-FFF2-40B4-BE49-F238E27FC236}">
                  <a16:creationId xmlns:a16="http://schemas.microsoft.com/office/drawing/2014/main" id="{B281C5D9-D16B-EDB7-1EE0-5F9B804ED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000" y="1481038"/>
              <a:ext cx="3167963" cy="1781979"/>
            </a:xfrm>
            <a:prstGeom prst="rect">
              <a:avLst/>
            </a:prstGeom>
          </p:spPr>
        </p:pic>
        <p:grpSp>
          <p:nvGrpSpPr>
            <p:cNvPr id="6" name="Grupė 5">
              <a:extLst>
                <a:ext uri="{FF2B5EF4-FFF2-40B4-BE49-F238E27FC236}">
                  <a16:creationId xmlns:a16="http://schemas.microsoft.com/office/drawing/2014/main" id="{DA8A2A70-163D-B287-3D8D-E84B386FD218}"/>
                </a:ext>
              </a:extLst>
            </p:cNvPr>
            <p:cNvGrpSpPr/>
            <p:nvPr/>
          </p:nvGrpSpPr>
          <p:grpSpPr>
            <a:xfrm flipH="1">
              <a:off x="6350169" y="2434162"/>
              <a:ext cx="1062532" cy="1711596"/>
              <a:chOff x="7532481" y="1259564"/>
              <a:chExt cx="1162644" cy="1711596"/>
            </a:xfrm>
          </p:grpSpPr>
          <p:pic>
            <p:nvPicPr>
              <p:cNvPr id="12" name="Grafinis elementas 11" descr="Man with short hair">
                <a:extLst>
                  <a:ext uri="{FF2B5EF4-FFF2-40B4-BE49-F238E27FC236}">
                    <a16:creationId xmlns:a16="http://schemas.microsoft.com/office/drawing/2014/main" id="{1527A560-9AE0-8A0F-01D0-B4F5FDD7CF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28089" y="1259564"/>
                <a:ext cx="571429" cy="714375"/>
              </a:xfrm>
              <a:prstGeom prst="rect">
                <a:avLst/>
              </a:prstGeom>
            </p:spPr>
          </p:pic>
          <p:pic>
            <p:nvPicPr>
              <p:cNvPr id="13" name="Grafinis elementas 12" descr="Old man wearing long sleeves">
                <a:extLst>
                  <a:ext uri="{FF2B5EF4-FFF2-40B4-BE49-F238E27FC236}">
                    <a16:creationId xmlns:a16="http://schemas.microsoft.com/office/drawing/2014/main" id="{94D0F65A-3CCF-8B35-05C1-3DA4BCDAC5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532481" y="1828160"/>
                <a:ext cx="1162644" cy="1143000"/>
              </a:xfrm>
              <a:prstGeom prst="rect">
                <a:avLst/>
              </a:prstGeom>
            </p:spPr>
          </p:pic>
          <p:pic>
            <p:nvPicPr>
              <p:cNvPr id="14" name="Grafinis elementas 13" descr="A happy face">
                <a:extLst>
                  <a:ext uri="{FF2B5EF4-FFF2-40B4-BE49-F238E27FC236}">
                    <a16:creationId xmlns:a16="http://schemas.microsoft.com/office/drawing/2014/main" id="{2AED90C2-E40D-1B1E-04EE-E3E62ACDEF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880493" y="1513835"/>
                <a:ext cx="297813" cy="314325"/>
              </a:xfrm>
              <a:prstGeom prst="rect">
                <a:avLst/>
              </a:prstGeom>
            </p:spPr>
          </p:pic>
        </p:grpSp>
        <p:grpSp>
          <p:nvGrpSpPr>
            <p:cNvPr id="43" name="Grupė 42">
              <a:extLst>
                <a:ext uri="{FF2B5EF4-FFF2-40B4-BE49-F238E27FC236}">
                  <a16:creationId xmlns:a16="http://schemas.microsoft.com/office/drawing/2014/main" id="{EBAB788E-A234-E65F-AF07-D3769D4CDD80}"/>
                </a:ext>
              </a:extLst>
            </p:cNvPr>
            <p:cNvGrpSpPr/>
            <p:nvPr/>
          </p:nvGrpSpPr>
          <p:grpSpPr>
            <a:xfrm>
              <a:off x="5348721" y="2942298"/>
              <a:ext cx="1012538" cy="1862826"/>
              <a:chOff x="5687121" y="2613738"/>
              <a:chExt cx="1012538" cy="1862826"/>
            </a:xfrm>
          </p:grpSpPr>
          <p:grpSp>
            <p:nvGrpSpPr>
              <p:cNvPr id="23" name="Grupė 22">
                <a:extLst>
                  <a:ext uri="{FF2B5EF4-FFF2-40B4-BE49-F238E27FC236}">
                    <a16:creationId xmlns:a16="http://schemas.microsoft.com/office/drawing/2014/main" id="{FBC7650C-432F-CC17-271F-B66D79490423}"/>
                  </a:ext>
                </a:extLst>
              </p:cNvPr>
              <p:cNvGrpSpPr/>
              <p:nvPr/>
            </p:nvGrpSpPr>
            <p:grpSpPr>
              <a:xfrm flipH="1">
                <a:off x="5909763" y="2613738"/>
                <a:ext cx="730691" cy="695325"/>
                <a:chOff x="5811679" y="1973942"/>
                <a:chExt cx="673460" cy="695325"/>
              </a:xfrm>
            </p:grpSpPr>
            <p:pic>
              <p:nvPicPr>
                <p:cNvPr id="24" name="Grafinis elementas 23" descr="A boy with short hair">
                  <a:extLst>
                    <a:ext uri="{FF2B5EF4-FFF2-40B4-BE49-F238E27FC236}">
                      <a16:creationId xmlns:a16="http://schemas.microsoft.com/office/drawing/2014/main" id="{F074B666-413C-C0B5-94DD-2031699CCE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884683" y="1973942"/>
                  <a:ext cx="600456" cy="695325"/>
                </a:xfrm>
                <a:prstGeom prst="rect">
                  <a:avLst/>
                </a:prstGeom>
              </p:spPr>
            </p:pic>
            <p:pic>
              <p:nvPicPr>
                <p:cNvPr id="25" name="Grafinis elementas 24" descr="Square eyeglasses">
                  <a:extLst>
                    <a:ext uri="{FF2B5EF4-FFF2-40B4-BE49-F238E27FC236}">
                      <a16:creationId xmlns:a16="http://schemas.microsoft.com/office/drawing/2014/main" id="{76D25FC8-B10D-794B-8E38-05B835A877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811679" y="2212068"/>
                  <a:ext cx="648112" cy="219075"/>
                </a:xfrm>
                <a:prstGeom prst="rect">
                  <a:avLst/>
                </a:prstGeom>
              </p:spPr>
            </p:pic>
            <p:pic>
              <p:nvPicPr>
                <p:cNvPr id="26" name="Grafinis elementas 25" descr="A talking face">
                  <a:extLst>
                    <a:ext uri="{FF2B5EF4-FFF2-40B4-BE49-F238E27FC236}">
                      <a16:creationId xmlns:a16="http://schemas.microsoft.com/office/drawing/2014/main" id="{E5D6103D-4A80-BFDA-AACA-62A6DD84C5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911763" y="2239950"/>
                  <a:ext cx="314130" cy="361950"/>
                </a:xfrm>
                <a:prstGeom prst="rect">
                  <a:avLst/>
                </a:prstGeom>
              </p:spPr>
            </p:pic>
          </p:grpSp>
          <p:pic>
            <p:nvPicPr>
              <p:cNvPr id="31" name="Grafinis elementas 30" descr="Woman in a turtleneck">
                <a:extLst>
                  <a:ext uri="{FF2B5EF4-FFF2-40B4-BE49-F238E27FC236}">
                    <a16:creationId xmlns:a16="http://schemas.microsoft.com/office/drawing/2014/main" id="{1E90D6B9-2955-FEF6-F7AE-EFEA0A89F0B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87121" y="3266889"/>
                <a:ext cx="1012538" cy="1209675"/>
              </a:xfrm>
              <a:prstGeom prst="rect">
                <a:avLst/>
              </a:prstGeom>
            </p:spPr>
          </p:pic>
        </p:grpSp>
        <p:grpSp>
          <p:nvGrpSpPr>
            <p:cNvPr id="42" name="Grupė 41">
              <a:extLst>
                <a:ext uri="{FF2B5EF4-FFF2-40B4-BE49-F238E27FC236}">
                  <a16:creationId xmlns:a16="http://schemas.microsoft.com/office/drawing/2014/main" id="{54AB2B0C-2F95-5C96-EA40-14E610AA631D}"/>
                </a:ext>
              </a:extLst>
            </p:cNvPr>
            <p:cNvGrpSpPr/>
            <p:nvPr/>
          </p:nvGrpSpPr>
          <p:grpSpPr>
            <a:xfrm>
              <a:off x="7424965" y="3146382"/>
              <a:ext cx="857399" cy="1785416"/>
              <a:chOff x="7763365" y="2817822"/>
              <a:chExt cx="857399" cy="1785416"/>
            </a:xfrm>
          </p:grpSpPr>
          <p:pic>
            <p:nvPicPr>
              <p:cNvPr id="37" name="Grafinis elementas 36" descr="Woman in a t-shirt">
                <a:extLst>
                  <a:ext uri="{FF2B5EF4-FFF2-40B4-BE49-F238E27FC236}">
                    <a16:creationId xmlns:a16="http://schemas.microsoft.com/office/drawing/2014/main" id="{2E21C2B8-7B56-CBA8-021D-7D59E5C6D41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763365" y="3422138"/>
                <a:ext cx="857399" cy="1181100"/>
              </a:xfrm>
              <a:prstGeom prst="rect">
                <a:avLst/>
              </a:prstGeom>
            </p:spPr>
          </p:pic>
          <p:pic>
            <p:nvPicPr>
              <p:cNvPr id="39" name="Grafinis elementas 38" descr="Woman with long straight hair">
                <a:extLst>
                  <a:ext uri="{FF2B5EF4-FFF2-40B4-BE49-F238E27FC236}">
                    <a16:creationId xmlns:a16="http://schemas.microsoft.com/office/drawing/2014/main" id="{5F8EC0E1-09C5-4F5D-7690-12E63C99A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811148" y="2817822"/>
                <a:ext cx="651482" cy="762000"/>
              </a:xfrm>
              <a:prstGeom prst="rect">
                <a:avLst/>
              </a:prstGeom>
            </p:spPr>
          </p:pic>
          <p:pic>
            <p:nvPicPr>
              <p:cNvPr id="41" name="Grafinis elementas 40" descr="A happy face">
                <a:extLst>
                  <a:ext uri="{FF2B5EF4-FFF2-40B4-BE49-F238E27FC236}">
                    <a16:creationId xmlns:a16="http://schemas.microsoft.com/office/drawing/2014/main" id="{1C612302-F122-1831-F815-3EAED605C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894251" y="3109726"/>
                <a:ext cx="297813" cy="314325"/>
              </a:xfrm>
              <a:prstGeom prst="rect">
                <a:avLst/>
              </a:prstGeom>
            </p:spPr>
          </p:pic>
        </p:grpSp>
      </p:grpSp>
      <p:pic>
        <p:nvPicPr>
          <p:cNvPr id="3" name="Paveikslėlis 2" descr="Paveikslėlis, kuriame yra tekstas, ekrano kopija, Šriftas&#10;&#10;Automatiškai sugeneruotas aprašymas">
            <a:extLst>
              <a:ext uri="{FF2B5EF4-FFF2-40B4-BE49-F238E27FC236}">
                <a16:creationId xmlns:a16="http://schemas.microsoft.com/office/drawing/2014/main" id="{6B4CBA39-C09D-9F29-FC38-5156FF61FD86}"/>
              </a:ext>
            </a:extLst>
          </p:cNvPr>
          <p:cNvPicPr>
            <a:picLocks noChangeAspect="1"/>
          </p:cNvPicPr>
          <p:nvPr/>
        </p:nvPicPr>
        <p:blipFill>
          <a:blip r:embed="rId23"/>
          <a:stretch>
            <a:fillRect/>
          </a:stretch>
        </p:blipFill>
        <p:spPr>
          <a:xfrm>
            <a:off x="0" y="4003113"/>
            <a:ext cx="9144000" cy="1140387"/>
          </a:xfrm>
          <a:prstGeom prst="rect">
            <a:avLst/>
          </a:prstGeom>
        </p:spPr>
      </p:pic>
      <p:pic>
        <p:nvPicPr>
          <p:cNvPr id="4" name="Google Shape;59;p2">
            <a:extLst>
              <a:ext uri="{FF2B5EF4-FFF2-40B4-BE49-F238E27FC236}">
                <a16:creationId xmlns:a16="http://schemas.microsoft.com/office/drawing/2014/main" id="{97CFC152-B957-54FB-6E8E-D0A08DC00043}"/>
              </a:ext>
            </a:extLst>
          </p:cNvPr>
          <p:cNvPicPr preferRelativeResize="0"/>
          <p:nvPr/>
        </p:nvPicPr>
        <p:blipFill rotWithShape="1">
          <a:blip r:embed="rId2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93710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670839" y="829567"/>
            <a:ext cx="4314012" cy="2655233"/>
          </a:xfrm>
          <a:prstGeom prst="rect">
            <a:avLst/>
          </a:prstGeom>
          <a:noFill/>
          <a:ln>
            <a:noFill/>
          </a:ln>
        </p:spPr>
        <p:txBody>
          <a:bodyPr spcFirstLastPara="1" wrap="square" lIns="91425" tIns="91425" rIns="91425" bIns="91425" anchor="t" anchorCtr="0">
            <a:normAutofit/>
          </a:bodyPr>
          <a:lstStyle/>
          <a:p>
            <a:pPr marL="180000" lvl="0" indent="0" algn="l" rtl="0">
              <a:lnSpc>
                <a:spcPct val="115000"/>
              </a:lnSpc>
              <a:spcBef>
                <a:spcPts val="0"/>
              </a:spcBef>
              <a:spcAft>
                <a:spcPts val="0"/>
              </a:spcAft>
              <a:buSzPts val="1800"/>
              <a:buNone/>
            </a:pPr>
            <a:r>
              <a:rPr lang="en-US" sz="1400" dirty="0"/>
              <a:t>The collaborative research agreement is drafted. The </a:t>
            </a:r>
            <a:r>
              <a:rPr lang="en-US" sz="1400" b="1" dirty="0"/>
              <a:t>company manager </a:t>
            </a:r>
            <a:r>
              <a:rPr lang="en-US" sz="1400" dirty="0"/>
              <a:t>insists that the measurement data will be solely managed by its staff. They will manage the access rights to research data. </a:t>
            </a:r>
          </a:p>
          <a:p>
            <a:pPr marL="180000" lvl="0" indent="0" algn="l" rtl="0">
              <a:lnSpc>
                <a:spcPct val="115000"/>
              </a:lnSpc>
              <a:spcBef>
                <a:spcPts val="0"/>
              </a:spcBef>
              <a:spcAft>
                <a:spcPts val="0"/>
              </a:spcAft>
              <a:buSzPts val="1800"/>
              <a:buNone/>
            </a:pPr>
            <a:endParaRPr lang="en-US" sz="1400" dirty="0"/>
          </a:p>
          <a:p>
            <a:pPr marL="180000" lvl="0" indent="0" algn="l" rtl="0">
              <a:lnSpc>
                <a:spcPct val="115000"/>
              </a:lnSpc>
              <a:spcBef>
                <a:spcPts val="0"/>
              </a:spcBef>
              <a:spcAft>
                <a:spcPts val="0"/>
              </a:spcAft>
              <a:buSzPts val="1800"/>
              <a:buNone/>
            </a:pPr>
            <a:r>
              <a:rPr lang="en-US" sz="1400" dirty="0"/>
              <a:t>All researchers shall also sign confidentiality (non-disclosure) agreements in which participating researchers are forbidden from disclosing the research results without the company’s consent.</a:t>
            </a:r>
          </a:p>
        </p:txBody>
      </p:sp>
      <p:grpSp>
        <p:nvGrpSpPr>
          <p:cNvPr id="14" name="Grupė 13">
            <a:extLst>
              <a:ext uri="{FF2B5EF4-FFF2-40B4-BE49-F238E27FC236}">
                <a16:creationId xmlns:a16="http://schemas.microsoft.com/office/drawing/2014/main" id="{317A180D-FD02-E142-9CF4-3C35E65FBBAD}"/>
              </a:ext>
            </a:extLst>
          </p:cNvPr>
          <p:cNvGrpSpPr/>
          <p:nvPr/>
        </p:nvGrpSpPr>
        <p:grpSpPr>
          <a:xfrm>
            <a:off x="5747368" y="1416399"/>
            <a:ext cx="2800944" cy="2068401"/>
            <a:chOff x="5711368" y="1735035"/>
            <a:chExt cx="2800944" cy="2068401"/>
          </a:xfrm>
        </p:grpSpPr>
        <p:grpSp>
          <p:nvGrpSpPr>
            <p:cNvPr id="3" name="Grupė 2">
              <a:extLst>
                <a:ext uri="{FF2B5EF4-FFF2-40B4-BE49-F238E27FC236}">
                  <a16:creationId xmlns:a16="http://schemas.microsoft.com/office/drawing/2014/main" id="{4C3C634D-551B-53D8-5930-83DD77551597}"/>
                </a:ext>
              </a:extLst>
            </p:cNvPr>
            <p:cNvGrpSpPr/>
            <p:nvPr/>
          </p:nvGrpSpPr>
          <p:grpSpPr>
            <a:xfrm>
              <a:off x="5711368" y="1735035"/>
              <a:ext cx="2800944" cy="2068401"/>
              <a:chOff x="5732968" y="1684635"/>
              <a:chExt cx="2800944" cy="2068401"/>
            </a:xfrm>
          </p:grpSpPr>
          <p:grpSp>
            <p:nvGrpSpPr>
              <p:cNvPr id="4" name="Grupė 3">
                <a:extLst>
                  <a:ext uri="{FF2B5EF4-FFF2-40B4-BE49-F238E27FC236}">
                    <a16:creationId xmlns:a16="http://schemas.microsoft.com/office/drawing/2014/main" id="{BB9884B6-D6EC-6D86-1D7D-9E37EFF85E03}"/>
                  </a:ext>
                </a:extLst>
              </p:cNvPr>
              <p:cNvGrpSpPr/>
              <p:nvPr/>
            </p:nvGrpSpPr>
            <p:grpSpPr>
              <a:xfrm>
                <a:off x="5732968" y="1919096"/>
                <a:ext cx="2800944" cy="1833940"/>
                <a:chOff x="5718568" y="1357496"/>
                <a:chExt cx="2800944" cy="1833940"/>
              </a:xfrm>
            </p:grpSpPr>
            <p:grpSp>
              <p:nvGrpSpPr>
                <p:cNvPr id="6" name="Grupė 5">
                  <a:extLst>
                    <a:ext uri="{FF2B5EF4-FFF2-40B4-BE49-F238E27FC236}">
                      <a16:creationId xmlns:a16="http://schemas.microsoft.com/office/drawing/2014/main" id="{5376E735-D586-6AE7-8D25-0C2561331401}"/>
                    </a:ext>
                  </a:extLst>
                </p:cNvPr>
                <p:cNvGrpSpPr/>
                <p:nvPr/>
              </p:nvGrpSpPr>
              <p:grpSpPr>
                <a:xfrm>
                  <a:off x="7356868" y="1357496"/>
                  <a:ext cx="1162644" cy="1711596"/>
                  <a:chOff x="7532481" y="1259564"/>
                  <a:chExt cx="1162644" cy="1711596"/>
                </a:xfrm>
              </p:grpSpPr>
              <p:pic>
                <p:nvPicPr>
                  <p:cNvPr id="11" name="Grafinis elementas 10" descr="Man with short hair">
                    <a:extLst>
                      <a:ext uri="{FF2B5EF4-FFF2-40B4-BE49-F238E27FC236}">
                        <a16:creationId xmlns:a16="http://schemas.microsoft.com/office/drawing/2014/main" id="{DCEF5B43-C96E-32BD-BB05-8629C88CAA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28089" y="1259564"/>
                    <a:ext cx="571429" cy="714375"/>
                  </a:xfrm>
                  <a:prstGeom prst="rect">
                    <a:avLst/>
                  </a:prstGeom>
                </p:spPr>
              </p:pic>
              <p:pic>
                <p:nvPicPr>
                  <p:cNvPr id="12" name="Grafinis elementas 11" descr="Old man wearing long sleeves">
                    <a:extLst>
                      <a:ext uri="{FF2B5EF4-FFF2-40B4-BE49-F238E27FC236}">
                        <a16:creationId xmlns:a16="http://schemas.microsoft.com/office/drawing/2014/main" id="{5E1BABC8-5A1F-9ACE-D8C0-C54B7E5189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32481" y="1828160"/>
                    <a:ext cx="1162644" cy="1143000"/>
                  </a:xfrm>
                  <a:prstGeom prst="rect">
                    <a:avLst/>
                  </a:prstGeom>
                </p:spPr>
              </p:pic>
            </p:grpSp>
            <p:grpSp>
              <p:nvGrpSpPr>
                <p:cNvPr id="7" name="Grupė 6">
                  <a:extLst>
                    <a:ext uri="{FF2B5EF4-FFF2-40B4-BE49-F238E27FC236}">
                      <a16:creationId xmlns:a16="http://schemas.microsoft.com/office/drawing/2014/main" id="{6BD247C7-1F46-819E-DDF7-741FB7C5DC6A}"/>
                    </a:ext>
                  </a:extLst>
                </p:cNvPr>
                <p:cNvGrpSpPr/>
                <p:nvPr/>
              </p:nvGrpSpPr>
              <p:grpSpPr>
                <a:xfrm>
                  <a:off x="5718568" y="1357496"/>
                  <a:ext cx="1304925" cy="1833940"/>
                  <a:chOff x="5718568" y="1351534"/>
                  <a:chExt cx="1304925" cy="1833940"/>
                </a:xfrm>
              </p:grpSpPr>
              <p:pic>
                <p:nvPicPr>
                  <p:cNvPr id="8" name="Grafinis elementas 7" descr="Man crossing arms">
                    <a:extLst>
                      <a:ext uri="{FF2B5EF4-FFF2-40B4-BE49-F238E27FC236}">
                        <a16:creationId xmlns:a16="http://schemas.microsoft.com/office/drawing/2014/main" id="{FB912ABC-21D7-2F04-BD2B-F7545C4107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8568" y="1937699"/>
                    <a:ext cx="1304925" cy="1247775"/>
                  </a:xfrm>
                  <a:prstGeom prst="rect">
                    <a:avLst/>
                  </a:prstGeom>
                </p:spPr>
              </p:pic>
              <p:pic>
                <p:nvPicPr>
                  <p:cNvPr id="9" name="Grafinis elementas 8" descr="A child with wavy hair">
                    <a:extLst>
                      <a:ext uri="{FF2B5EF4-FFF2-40B4-BE49-F238E27FC236}">
                        <a16:creationId xmlns:a16="http://schemas.microsoft.com/office/drawing/2014/main" id="{F4B31332-068E-0A06-9321-F870F65D4D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3651" y="1351534"/>
                    <a:ext cx="657225" cy="723900"/>
                  </a:xfrm>
                  <a:prstGeom prst="rect">
                    <a:avLst/>
                  </a:prstGeom>
                </p:spPr>
              </p:pic>
              <p:pic>
                <p:nvPicPr>
                  <p:cNvPr id="10" name="Grafinis elementas 9" descr="A talking face">
                    <a:extLst>
                      <a:ext uri="{FF2B5EF4-FFF2-40B4-BE49-F238E27FC236}">
                        <a16:creationId xmlns:a16="http://schemas.microsoft.com/office/drawing/2014/main" id="{79950E88-171A-36B4-1724-73FD65D20D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58568" y="1625754"/>
                    <a:ext cx="304800" cy="361950"/>
                  </a:xfrm>
                  <a:prstGeom prst="rect">
                    <a:avLst/>
                  </a:prstGeom>
                </p:spPr>
              </p:pic>
            </p:grpSp>
          </p:grpSp>
          <p:sp>
            <p:nvSpPr>
              <p:cNvPr id="5" name="Kalbos debesėlis: ovalas 4">
                <a:extLst>
                  <a:ext uri="{FF2B5EF4-FFF2-40B4-BE49-F238E27FC236}">
                    <a16:creationId xmlns:a16="http://schemas.microsoft.com/office/drawing/2014/main" id="{06DAFCEA-5587-32A0-1E54-280AD9945F43}"/>
                  </a:ext>
                </a:extLst>
              </p:cNvPr>
              <p:cNvSpPr/>
              <p:nvPr/>
            </p:nvSpPr>
            <p:spPr>
              <a:xfrm>
                <a:off x="6604477" y="1684635"/>
                <a:ext cx="766791" cy="367366"/>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lt-LT" dirty="0"/>
                  <a:t>...</a:t>
                </a:r>
                <a:endParaRPr lang="en-US" dirty="0"/>
              </a:p>
            </p:txBody>
          </p:sp>
        </p:grpSp>
        <p:pic>
          <p:nvPicPr>
            <p:cNvPr id="2" name="Grafinis elementas 1" descr="A confused face">
              <a:extLst>
                <a:ext uri="{FF2B5EF4-FFF2-40B4-BE49-F238E27FC236}">
                  <a16:creationId xmlns:a16="http://schemas.microsoft.com/office/drawing/2014/main" id="{7EC93822-D5D3-0C75-9ADF-5950BF84BB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7661303" y="2190750"/>
              <a:ext cx="356590" cy="381000"/>
            </a:xfrm>
            <a:prstGeom prst="rect">
              <a:avLst/>
            </a:prstGeom>
          </p:spPr>
        </p:pic>
      </p:grpSp>
      <p:pic>
        <p:nvPicPr>
          <p:cNvPr id="13" name="Paveikslėlis 12" descr="Paveikslėlis, kuriame yra tekstas, ekrano kopija, Šriftas&#10;&#10;Automatiškai sugeneruotas aprašymas">
            <a:extLst>
              <a:ext uri="{FF2B5EF4-FFF2-40B4-BE49-F238E27FC236}">
                <a16:creationId xmlns:a16="http://schemas.microsoft.com/office/drawing/2014/main" id="{4F2B7D87-53FF-7CC6-B8D6-3DCB5C4EB523}"/>
              </a:ext>
            </a:extLst>
          </p:cNvPr>
          <p:cNvPicPr>
            <a:picLocks noChangeAspect="1"/>
          </p:cNvPicPr>
          <p:nvPr/>
        </p:nvPicPr>
        <p:blipFill>
          <a:blip r:embed="rId15"/>
          <a:stretch>
            <a:fillRect/>
          </a:stretch>
        </p:blipFill>
        <p:spPr>
          <a:xfrm>
            <a:off x="0" y="4003113"/>
            <a:ext cx="9144000" cy="1140387"/>
          </a:xfrm>
          <a:prstGeom prst="rect">
            <a:avLst/>
          </a:prstGeom>
        </p:spPr>
      </p:pic>
      <p:pic>
        <p:nvPicPr>
          <p:cNvPr id="15" name="Google Shape;59;p2">
            <a:extLst>
              <a:ext uri="{FF2B5EF4-FFF2-40B4-BE49-F238E27FC236}">
                <a16:creationId xmlns:a16="http://schemas.microsoft.com/office/drawing/2014/main" id="{1F97AF87-22F7-32C6-277B-DD6CAF97C167}"/>
              </a:ext>
            </a:extLst>
          </p:cNvPr>
          <p:cNvPicPr preferRelativeResize="0"/>
          <p:nvPr/>
        </p:nvPicPr>
        <p:blipFill rotWithShape="1">
          <a:blip r:embed="rId16">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54198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80291" y="1304169"/>
            <a:ext cx="5652510" cy="2065432"/>
          </a:xfrm>
          <a:prstGeom prst="rect">
            <a:avLst/>
          </a:prstGeom>
          <a:noFill/>
          <a:ln>
            <a:noFill/>
          </a:ln>
        </p:spPr>
        <p:txBody>
          <a:bodyPr spcFirstLastPara="1" wrap="square" lIns="91425" tIns="91425" rIns="91425" bIns="91425" anchor="t" anchorCtr="0">
            <a:normAutofit fontScale="92500"/>
          </a:bodyPr>
          <a:lstStyle/>
          <a:p>
            <a:pPr marL="228600" lvl="0" indent="0" algn="l" rtl="0">
              <a:lnSpc>
                <a:spcPct val="115000"/>
              </a:lnSpc>
              <a:spcBef>
                <a:spcPts val="0"/>
              </a:spcBef>
              <a:spcAft>
                <a:spcPts val="0"/>
              </a:spcAft>
              <a:buSzPts val="1800"/>
              <a:buNone/>
            </a:pPr>
            <a:r>
              <a:rPr lang="en-US" sz="1400" b="1" dirty="0">
                <a:solidFill>
                  <a:schemeClr val="accent5"/>
                </a:solidFill>
              </a:rPr>
              <a:t>B1. Should George sign the collaborative research agreement? </a:t>
            </a:r>
          </a:p>
          <a:p>
            <a:pPr marL="571500" lvl="0" algn="l" rtl="0">
              <a:lnSpc>
                <a:spcPct val="115000"/>
              </a:lnSpc>
              <a:spcBef>
                <a:spcPts val="0"/>
              </a:spcBef>
              <a:spcAft>
                <a:spcPts val="0"/>
              </a:spcAft>
              <a:buSzPts val="1800"/>
              <a:buAutoNum type="alphaUcPeriod"/>
            </a:pPr>
            <a:endParaRPr lang="en-US" sz="1400" b="1" dirty="0">
              <a:solidFill>
                <a:schemeClr val="accent5"/>
              </a:solidFill>
            </a:endParaRPr>
          </a:p>
          <a:p>
            <a:pPr marL="228600" indent="0">
              <a:buNone/>
            </a:pPr>
            <a:r>
              <a:rPr lang="en-US" sz="1400" dirty="0">
                <a:solidFill>
                  <a:schemeClr val="accent5"/>
                </a:solidFill>
                <a:hlinkClick r:id="rId3" action="ppaction://hlinksldjump"/>
              </a:rPr>
              <a:t>B1.1. </a:t>
            </a:r>
            <a:r>
              <a:rPr lang="en-US" sz="1400" b="1" dirty="0">
                <a:solidFill>
                  <a:schemeClr val="accent5"/>
                </a:solidFill>
                <a:hlinkClick r:id="rId3" action="ppaction://hlinksldjump"/>
              </a:rPr>
              <a:t>George</a:t>
            </a:r>
            <a:r>
              <a:rPr lang="en-US" sz="1400" dirty="0">
                <a:solidFill>
                  <a:schemeClr val="accent5"/>
                </a:solidFill>
                <a:hlinkClick r:id="rId3" action="ppaction://hlinksldjump"/>
              </a:rPr>
              <a:t> signs the collaborative research agreement without further delay since it is a standard template and further discussion will delay the research.</a:t>
            </a:r>
            <a:endParaRPr lang="en-US" sz="1400" dirty="0">
              <a:solidFill>
                <a:schemeClr val="accent5"/>
              </a:solidFill>
            </a:endParaRPr>
          </a:p>
          <a:p>
            <a:pPr marL="228600" lvl="0" indent="0">
              <a:buNone/>
            </a:pPr>
            <a:r>
              <a:rPr lang="en-US" sz="1400" dirty="0">
                <a:solidFill>
                  <a:schemeClr val="accent5"/>
                </a:solidFill>
                <a:hlinkClick r:id="rId4" action="ppaction://hlinksldjump"/>
              </a:rPr>
              <a:t>B1.2. </a:t>
            </a:r>
            <a:r>
              <a:rPr lang="en-US" sz="1400" b="1" dirty="0">
                <a:solidFill>
                  <a:schemeClr val="accent5"/>
                </a:solidFill>
                <a:hlinkClick r:id="rId4" action="ppaction://hlinksldjump"/>
              </a:rPr>
              <a:t>George</a:t>
            </a:r>
            <a:r>
              <a:rPr lang="en-US" sz="1400" dirty="0">
                <a:solidFill>
                  <a:schemeClr val="accent5"/>
                </a:solidFill>
                <a:hlinkClick r:id="rId4" action="ppaction://hlinksldjump"/>
              </a:rPr>
              <a:t> discusses the conditions of the collaborative research agreement with the research team and company’s researchers.</a:t>
            </a:r>
            <a:endParaRPr lang="en-US" sz="1400" dirty="0">
              <a:solidFill>
                <a:schemeClr val="accent5"/>
              </a:solidFill>
            </a:endParaRPr>
          </a:p>
        </p:txBody>
      </p:sp>
      <p:grpSp>
        <p:nvGrpSpPr>
          <p:cNvPr id="2" name="Grupė 1">
            <a:extLst>
              <a:ext uri="{FF2B5EF4-FFF2-40B4-BE49-F238E27FC236}">
                <a16:creationId xmlns:a16="http://schemas.microsoft.com/office/drawing/2014/main" id="{F157627D-AD86-AE4C-E6B1-731C124CCD7A}"/>
              </a:ext>
            </a:extLst>
          </p:cNvPr>
          <p:cNvGrpSpPr/>
          <p:nvPr/>
        </p:nvGrpSpPr>
        <p:grpSpPr>
          <a:xfrm>
            <a:off x="6668968" y="1453943"/>
            <a:ext cx="1935686" cy="2235613"/>
            <a:chOff x="6147609" y="1223305"/>
            <a:chExt cx="1935686" cy="2235613"/>
          </a:xfrm>
        </p:grpSpPr>
        <p:pic>
          <p:nvPicPr>
            <p:cNvPr id="3" name="Grafinis elementas 2" descr="Man with short hair">
              <a:extLst>
                <a:ext uri="{FF2B5EF4-FFF2-40B4-BE49-F238E27FC236}">
                  <a16:creationId xmlns:a16="http://schemas.microsoft.com/office/drawing/2014/main" id="{CD1CB78C-EC1B-A9A0-4665-1FC3DD838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443217" y="1747322"/>
              <a:ext cx="571429" cy="714375"/>
            </a:xfrm>
            <a:prstGeom prst="rect">
              <a:avLst/>
            </a:prstGeom>
          </p:spPr>
        </p:pic>
        <p:pic>
          <p:nvPicPr>
            <p:cNvPr id="4" name="Grafinis elementas 3" descr="Old man wearing long sleeves">
              <a:extLst>
                <a:ext uri="{FF2B5EF4-FFF2-40B4-BE49-F238E27FC236}">
                  <a16:creationId xmlns:a16="http://schemas.microsoft.com/office/drawing/2014/main" id="{9DD1EB36-5EFB-B44F-38DE-8D315BA642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147609" y="2315918"/>
              <a:ext cx="1162644" cy="1143000"/>
            </a:xfrm>
            <a:prstGeom prst="rect">
              <a:avLst/>
            </a:prstGeom>
          </p:spPr>
        </p:pic>
        <p:pic>
          <p:nvPicPr>
            <p:cNvPr id="5" name="Grafinis elementas 4" descr="A confused face">
              <a:extLst>
                <a:ext uri="{FF2B5EF4-FFF2-40B4-BE49-F238E27FC236}">
                  <a16:creationId xmlns:a16="http://schemas.microsoft.com/office/drawing/2014/main" id="{246E238A-3FB9-1EBB-8C23-7DA00BD7FF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467709" y="1964979"/>
              <a:ext cx="356590" cy="381000"/>
            </a:xfrm>
            <a:prstGeom prst="rect">
              <a:avLst/>
            </a:prstGeom>
          </p:spPr>
        </p:pic>
        <p:pic>
          <p:nvPicPr>
            <p:cNvPr id="6" name="Grafinis elementas 5" descr="Thought bubble outline">
              <a:extLst>
                <a:ext uri="{FF2B5EF4-FFF2-40B4-BE49-F238E27FC236}">
                  <a16:creationId xmlns:a16="http://schemas.microsoft.com/office/drawing/2014/main" id="{6BEC6CCB-24E5-595F-925F-F68D321720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68895" y="1223305"/>
              <a:ext cx="914400" cy="914400"/>
            </a:xfrm>
            <a:prstGeom prst="rect">
              <a:avLst/>
            </a:prstGeom>
          </p:spPr>
        </p:pic>
      </p:grpSp>
      <p:pic>
        <p:nvPicPr>
          <p:cNvPr id="7" name="Paveikslėlis 6" descr="Paveikslėlis, kuriame yra tekstas, ekrano kopija, Šriftas&#10;&#10;Automatiškai sugeneruotas aprašymas">
            <a:extLst>
              <a:ext uri="{FF2B5EF4-FFF2-40B4-BE49-F238E27FC236}">
                <a16:creationId xmlns:a16="http://schemas.microsoft.com/office/drawing/2014/main" id="{D4D8EAA4-878D-512A-D6A6-6BBADB1E5B03}"/>
              </a:ext>
            </a:extLst>
          </p:cNvPr>
          <p:cNvPicPr>
            <a:picLocks noChangeAspect="1"/>
          </p:cNvPicPr>
          <p:nvPr/>
        </p:nvPicPr>
        <p:blipFill>
          <a:blip r:embed="rId13"/>
          <a:stretch>
            <a:fillRect/>
          </a:stretch>
        </p:blipFill>
        <p:spPr>
          <a:xfrm>
            <a:off x="0" y="4003113"/>
            <a:ext cx="9144000" cy="1140387"/>
          </a:xfrm>
          <a:prstGeom prst="rect">
            <a:avLst/>
          </a:prstGeom>
        </p:spPr>
      </p:pic>
      <p:pic>
        <p:nvPicPr>
          <p:cNvPr id="8" name="Google Shape;59;p2">
            <a:extLst>
              <a:ext uri="{FF2B5EF4-FFF2-40B4-BE49-F238E27FC236}">
                <a16:creationId xmlns:a16="http://schemas.microsoft.com/office/drawing/2014/main" id="{389F380E-2CEC-5CEC-9F3A-4DDAFFB3E7BC}"/>
              </a:ext>
            </a:extLst>
          </p:cNvPr>
          <p:cNvPicPr preferRelativeResize="0"/>
          <p:nvPr/>
        </p:nvPicPr>
        <p:blipFill rotWithShape="1">
          <a:blip r:embed="rId1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63859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65422" y="1305797"/>
            <a:ext cx="4774578" cy="1955804"/>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B1.1. George signs the collaborative research agreement without further delay since it is a standard template and further discussion will delay the research.</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B1.1.1. The agreement is signed and the research is conducted.</a:t>
            </a:r>
            <a:endParaRPr lang="en-US" sz="1400" dirty="0">
              <a:solidFill>
                <a:schemeClr val="accent5"/>
              </a:solidFill>
            </a:endParaRPr>
          </a:p>
        </p:txBody>
      </p:sp>
      <p:grpSp>
        <p:nvGrpSpPr>
          <p:cNvPr id="7" name="Grupė 6">
            <a:extLst>
              <a:ext uri="{FF2B5EF4-FFF2-40B4-BE49-F238E27FC236}">
                <a16:creationId xmlns:a16="http://schemas.microsoft.com/office/drawing/2014/main" id="{C5C5C0FF-0AD1-ACEE-83C9-2B9E4322FDA0}"/>
              </a:ext>
            </a:extLst>
          </p:cNvPr>
          <p:cNvGrpSpPr/>
          <p:nvPr/>
        </p:nvGrpSpPr>
        <p:grpSpPr>
          <a:xfrm>
            <a:off x="5305422" y="1305796"/>
            <a:ext cx="3317198" cy="2125026"/>
            <a:chOff x="5270401" y="1678410"/>
            <a:chExt cx="3317198" cy="2125026"/>
          </a:xfrm>
        </p:grpSpPr>
        <p:pic>
          <p:nvPicPr>
            <p:cNvPr id="46" name="Grafinis elementas 45" descr="Home office with plants">
              <a:extLst>
                <a:ext uri="{FF2B5EF4-FFF2-40B4-BE49-F238E27FC236}">
                  <a16:creationId xmlns:a16="http://schemas.microsoft.com/office/drawing/2014/main" id="{79F8EFBF-C268-D535-C27D-4A01DC2D8D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0401" y="1678410"/>
              <a:ext cx="3081460" cy="1733322"/>
            </a:xfrm>
            <a:prstGeom prst="rect">
              <a:avLst/>
            </a:prstGeom>
          </p:spPr>
        </p:pic>
        <p:grpSp>
          <p:nvGrpSpPr>
            <p:cNvPr id="6" name="Grupė 5">
              <a:extLst>
                <a:ext uri="{FF2B5EF4-FFF2-40B4-BE49-F238E27FC236}">
                  <a16:creationId xmlns:a16="http://schemas.microsoft.com/office/drawing/2014/main" id="{BEBBC48E-263E-3FB4-300E-0E725B93BEA5}"/>
                </a:ext>
              </a:extLst>
            </p:cNvPr>
            <p:cNvGrpSpPr/>
            <p:nvPr/>
          </p:nvGrpSpPr>
          <p:grpSpPr>
            <a:xfrm>
              <a:off x="5711368" y="1969496"/>
              <a:ext cx="2876231" cy="1833940"/>
              <a:chOff x="5711368" y="1969496"/>
              <a:chExt cx="2876231" cy="1833940"/>
            </a:xfrm>
          </p:grpSpPr>
          <p:pic>
            <p:nvPicPr>
              <p:cNvPr id="4" name="Grafinis elementas 3" descr="Man carrying folder">
                <a:extLst>
                  <a:ext uri="{FF2B5EF4-FFF2-40B4-BE49-F238E27FC236}">
                    <a16:creationId xmlns:a16="http://schemas.microsoft.com/office/drawing/2014/main" id="{DFC74652-66E0-9F14-3BBE-F9C3199385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291376" y="2561400"/>
                <a:ext cx="1296223" cy="1200150"/>
              </a:xfrm>
              <a:prstGeom prst="rect">
                <a:avLst/>
              </a:prstGeom>
            </p:spPr>
          </p:pic>
          <p:grpSp>
            <p:nvGrpSpPr>
              <p:cNvPr id="44" name="Grupė 43">
                <a:extLst>
                  <a:ext uri="{FF2B5EF4-FFF2-40B4-BE49-F238E27FC236}">
                    <a16:creationId xmlns:a16="http://schemas.microsoft.com/office/drawing/2014/main" id="{265032E5-ED3B-03FC-4749-CB3421B55ADA}"/>
                  </a:ext>
                </a:extLst>
              </p:cNvPr>
              <p:cNvGrpSpPr/>
              <p:nvPr/>
            </p:nvGrpSpPr>
            <p:grpSpPr>
              <a:xfrm>
                <a:off x="5711368" y="1969496"/>
                <a:ext cx="2511993" cy="1833940"/>
                <a:chOff x="5711368" y="1969496"/>
                <a:chExt cx="2511993" cy="1833940"/>
              </a:xfrm>
            </p:grpSpPr>
            <p:grpSp>
              <p:nvGrpSpPr>
                <p:cNvPr id="11" name="Grupė 10">
                  <a:extLst>
                    <a:ext uri="{FF2B5EF4-FFF2-40B4-BE49-F238E27FC236}">
                      <a16:creationId xmlns:a16="http://schemas.microsoft.com/office/drawing/2014/main" id="{5724C50A-6601-FA9B-761F-EE09ACDA7140}"/>
                    </a:ext>
                  </a:extLst>
                </p:cNvPr>
                <p:cNvGrpSpPr/>
                <p:nvPr/>
              </p:nvGrpSpPr>
              <p:grpSpPr>
                <a:xfrm>
                  <a:off x="7651932" y="1997722"/>
                  <a:ext cx="571429" cy="714375"/>
                  <a:chOff x="7834745" y="1287790"/>
                  <a:chExt cx="571429" cy="714375"/>
                </a:xfrm>
              </p:grpSpPr>
              <p:pic>
                <p:nvPicPr>
                  <p:cNvPr id="16" name="Grafinis elementas 15" descr="Man with short hair">
                    <a:extLst>
                      <a:ext uri="{FF2B5EF4-FFF2-40B4-BE49-F238E27FC236}">
                        <a16:creationId xmlns:a16="http://schemas.microsoft.com/office/drawing/2014/main" id="{B38F97B1-BE8D-F9AC-D416-5E047B9A9F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834745" y="1287790"/>
                    <a:ext cx="571429" cy="714375"/>
                  </a:xfrm>
                  <a:prstGeom prst="rect">
                    <a:avLst/>
                  </a:prstGeom>
                </p:spPr>
              </p:pic>
              <p:pic>
                <p:nvPicPr>
                  <p:cNvPr id="18" name="Grafinis elementas 17" descr="A happy face">
                    <a:extLst>
                      <a:ext uri="{FF2B5EF4-FFF2-40B4-BE49-F238E27FC236}">
                        <a16:creationId xmlns:a16="http://schemas.microsoft.com/office/drawing/2014/main" id="{2B514379-DE93-ECF8-1D6B-C3DE9F009B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887149" y="1542061"/>
                    <a:ext cx="297813" cy="314325"/>
                  </a:xfrm>
                  <a:prstGeom prst="rect">
                    <a:avLst/>
                  </a:prstGeom>
                </p:spPr>
              </p:pic>
            </p:grpSp>
            <p:grpSp>
              <p:nvGrpSpPr>
                <p:cNvPr id="41" name="Grupė 40">
                  <a:extLst>
                    <a:ext uri="{FF2B5EF4-FFF2-40B4-BE49-F238E27FC236}">
                      <a16:creationId xmlns:a16="http://schemas.microsoft.com/office/drawing/2014/main" id="{99938F20-DE25-2E88-397B-7D5F58F6E88D}"/>
                    </a:ext>
                  </a:extLst>
                </p:cNvPr>
                <p:cNvGrpSpPr/>
                <p:nvPr/>
              </p:nvGrpSpPr>
              <p:grpSpPr>
                <a:xfrm>
                  <a:off x="5711368" y="1969496"/>
                  <a:ext cx="1304925" cy="1833940"/>
                  <a:chOff x="5711368" y="1969496"/>
                  <a:chExt cx="1304925" cy="1833940"/>
                </a:xfrm>
              </p:grpSpPr>
              <p:grpSp>
                <p:nvGrpSpPr>
                  <p:cNvPr id="12" name="Grupė 11">
                    <a:extLst>
                      <a:ext uri="{FF2B5EF4-FFF2-40B4-BE49-F238E27FC236}">
                        <a16:creationId xmlns:a16="http://schemas.microsoft.com/office/drawing/2014/main" id="{0F66034C-6EAA-99B4-C43C-8D0E587BC0FA}"/>
                      </a:ext>
                    </a:extLst>
                  </p:cNvPr>
                  <p:cNvGrpSpPr/>
                  <p:nvPr/>
                </p:nvGrpSpPr>
                <p:grpSpPr>
                  <a:xfrm>
                    <a:off x="5711368" y="1969496"/>
                    <a:ext cx="1304925" cy="1833940"/>
                    <a:chOff x="5718568" y="1351534"/>
                    <a:chExt cx="1304925" cy="1833940"/>
                  </a:xfrm>
                </p:grpSpPr>
                <p:pic>
                  <p:nvPicPr>
                    <p:cNvPr id="13" name="Grafinis elementas 12" descr="Man crossing arms">
                      <a:extLst>
                        <a:ext uri="{FF2B5EF4-FFF2-40B4-BE49-F238E27FC236}">
                          <a16:creationId xmlns:a16="http://schemas.microsoft.com/office/drawing/2014/main" id="{D8B56ED0-366F-5120-28B9-22C9B7623A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18568" y="1937699"/>
                      <a:ext cx="1304925" cy="1247775"/>
                    </a:xfrm>
                    <a:prstGeom prst="rect">
                      <a:avLst/>
                    </a:prstGeom>
                  </p:spPr>
                </p:pic>
                <p:pic>
                  <p:nvPicPr>
                    <p:cNvPr id="14" name="Grafinis elementas 13" descr="A child with wavy hair">
                      <a:extLst>
                        <a:ext uri="{FF2B5EF4-FFF2-40B4-BE49-F238E27FC236}">
                          <a16:creationId xmlns:a16="http://schemas.microsoft.com/office/drawing/2014/main" id="{414DB81F-A1FF-135C-64D8-FC7ADA639E2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93651" y="1351534"/>
                      <a:ext cx="657225" cy="723900"/>
                    </a:xfrm>
                    <a:prstGeom prst="rect">
                      <a:avLst/>
                    </a:prstGeom>
                  </p:spPr>
                </p:pic>
              </p:grpSp>
              <p:pic>
                <p:nvPicPr>
                  <p:cNvPr id="38" name="Grafinis elementas 37" descr="A happy face">
                    <a:extLst>
                      <a:ext uri="{FF2B5EF4-FFF2-40B4-BE49-F238E27FC236}">
                        <a16:creationId xmlns:a16="http://schemas.microsoft.com/office/drawing/2014/main" id="{CFF906B5-40B1-AC59-5203-A1F44CBCE2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7938" y="2257425"/>
                    <a:ext cx="291783" cy="314325"/>
                  </a:xfrm>
                  <a:prstGeom prst="rect">
                    <a:avLst/>
                  </a:prstGeom>
                </p:spPr>
              </p:pic>
            </p:grpSp>
          </p:grpSp>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73CB762E-F20C-DC36-9E29-53E874C01028}"/>
              </a:ext>
            </a:extLst>
          </p:cNvPr>
          <p:cNvPicPr>
            <a:picLocks noChangeAspect="1"/>
          </p:cNvPicPr>
          <p:nvPr/>
        </p:nvPicPr>
        <p:blipFill>
          <a:blip r:embed="rId16"/>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07D991F9-0A74-AC54-FAC2-0A4109336BE9}"/>
              </a:ext>
            </a:extLst>
          </p:cNvPr>
          <p:cNvPicPr preferRelativeResize="0"/>
          <p:nvPr/>
        </p:nvPicPr>
        <p:blipFill rotWithShape="1">
          <a:blip r:embed="rId17">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69655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10906" y="368077"/>
            <a:ext cx="4735258" cy="3419124"/>
          </a:xfrm>
          <a:prstGeom prst="rect">
            <a:avLst/>
          </a:prstGeom>
          <a:noFill/>
          <a:ln>
            <a:noFill/>
          </a:ln>
        </p:spPr>
        <p:txBody>
          <a:bodyPr spcFirstLastPara="1" wrap="square" lIns="91425" tIns="91425" rIns="91425" bIns="91425" anchor="t" anchorCtr="0">
            <a:noAutofit/>
          </a:bodyPr>
          <a:lstStyle/>
          <a:p>
            <a:pPr marL="180000" indent="0">
              <a:buNone/>
            </a:pPr>
            <a:r>
              <a:rPr lang="en-US" sz="1300" b="1" dirty="0">
                <a:solidFill>
                  <a:schemeClr val="accent5"/>
                </a:solidFill>
              </a:rPr>
              <a:t>B1.2. George discusses the conditions of the collaborative research agreement with the research team and company‘s researchers.</a:t>
            </a:r>
          </a:p>
          <a:p>
            <a:pPr marL="180000" indent="0">
              <a:buNone/>
            </a:pPr>
            <a:endParaRPr lang="en-US" sz="1300" dirty="0">
              <a:solidFill>
                <a:schemeClr val="accent5"/>
              </a:solidFill>
            </a:endParaRPr>
          </a:p>
          <a:p>
            <a:pPr marL="180000" indent="0">
              <a:buNone/>
            </a:pPr>
            <a:r>
              <a:rPr lang="en-US" sz="1300" dirty="0">
                <a:solidFill>
                  <a:schemeClr val="accent5"/>
                </a:solidFill>
              </a:rPr>
              <a:t>B1.2.1. The research team discusses the aims of the research, defines the essential terms of ethical research, and discusses the procedures of dealing with breaches of good research practice from both sides. The researchers agree to draft data management plan where, among other things, all aspects of data access are discussed in detail. The template of declaration of conflict of interest is developed and all co-researchers are asked to declare their possible and emerging conflict of interest.</a:t>
            </a:r>
          </a:p>
          <a:p>
            <a:pPr marL="180000" indent="0">
              <a:buNone/>
            </a:pPr>
            <a:r>
              <a:rPr lang="en-US" sz="1300" dirty="0">
                <a:solidFill>
                  <a:srgbClr val="0097A7"/>
                </a:solidFill>
                <a:hlinkClick r:id="rId3" action="ppaction://hlinksldjump">
                  <a:extLst>
                    <a:ext uri="{A12FA001-AC4F-418D-AE19-62706E023703}">
                      <ahyp:hlinkClr xmlns:ahyp="http://schemas.microsoft.com/office/drawing/2018/hyperlinkcolor" val="tx"/>
                    </a:ext>
                  </a:extLst>
                </a:hlinkClick>
              </a:rPr>
              <a:t>The </a:t>
            </a:r>
            <a:r>
              <a:rPr lang="en-US" sz="1300" dirty="0">
                <a:solidFill>
                  <a:schemeClr val="accent5"/>
                </a:solidFill>
                <a:hlinkClick r:id="rId3" action="ppaction://hlinksldjump">
                  <a:extLst>
                    <a:ext uri="{A12FA001-AC4F-418D-AE19-62706E023703}">
                      <ahyp:hlinkClr xmlns:ahyp="http://schemas.microsoft.com/office/drawing/2018/hyperlinkcolor" val="tx"/>
                    </a:ext>
                  </a:extLst>
                </a:hlinkClick>
              </a:rPr>
              <a:t>agreement is signed and the research is conducted.</a:t>
            </a:r>
            <a:endParaRPr lang="en-US" sz="1300" dirty="0">
              <a:solidFill>
                <a:schemeClr val="accent5"/>
              </a:solidFill>
            </a:endParaRPr>
          </a:p>
        </p:txBody>
      </p:sp>
      <p:grpSp>
        <p:nvGrpSpPr>
          <p:cNvPr id="27" name="Grupė 26">
            <a:extLst>
              <a:ext uri="{FF2B5EF4-FFF2-40B4-BE49-F238E27FC236}">
                <a16:creationId xmlns:a16="http://schemas.microsoft.com/office/drawing/2014/main" id="{12EC7B9E-7598-52BE-B605-F03479ECD117}"/>
              </a:ext>
            </a:extLst>
          </p:cNvPr>
          <p:cNvGrpSpPr/>
          <p:nvPr/>
        </p:nvGrpSpPr>
        <p:grpSpPr>
          <a:xfrm>
            <a:off x="5378201" y="572030"/>
            <a:ext cx="3359647" cy="3439633"/>
            <a:chOff x="5413521" y="1540800"/>
            <a:chExt cx="3359647" cy="3439633"/>
          </a:xfrm>
        </p:grpSpPr>
        <p:pic>
          <p:nvPicPr>
            <p:cNvPr id="5" name="Grafinis elementas 4" descr="Room with laptops and chairs">
              <a:extLst>
                <a:ext uri="{FF2B5EF4-FFF2-40B4-BE49-F238E27FC236}">
                  <a16:creationId xmlns:a16="http://schemas.microsoft.com/office/drawing/2014/main" id="{7EA05FD2-ADA7-7DAD-D70E-0C83129F49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2368" y="1540800"/>
              <a:ext cx="3340800" cy="1879200"/>
            </a:xfrm>
            <a:prstGeom prst="rect">
              <a:avLst/>
            </a:prstGeom>
          </p:spPr>
        </p:pic>
        <p:grpSp>
          <p:nvGrpSpPr>
            <p:cNvPr id="6" name="Grupė 5">
              <a:extLst>
                <a:ext uri="{FF2B5EF4-FFF2-40B4-BE49-F238E27FC236}">
                  <a16:creationId xmlns:a16="http://schemas.microsoft.com/office/drawing/2014/main" id="{A4AE6045-6F70-9942-3290-C401F5CFDF7A}"/>
                </a:ext>
              </a:extLst>
            </p:cNvPr>
            <p:cNvGrpSpPr/>
            <p:nvPr/>
          </p:nvGrpSpPr>
          <p:grpSpPr>
            <a:xfrm>
              <a:off x="5413521" y="2153274"/>
              <a:ext cx="2933643" cy="2497636"/>
              <a:chOff x="5348721" y="2434162"/>
              <a:chExt cx="2933643" cy="2497636"/>
            </a:xfrm>
          </p:grpSpPr>
          <p:grpSp>
            <p:nvGrpSpPr>
              <p:cNvPr id="8" name="Grupė 7">
                <a:extLst>
                  <a:ext uri="{FF2B5EF4-FFF2-40B4-BE49-F238E27FC236}">
                    <a16:creationId xmlns:a16="http://schemas.microsoft.com/office/drawing/2014/main" id="{ECA924C4-7349-CECF-9BCA-49979775A708}"/>
                  </a:ext>
                </a:extLst>
              </p:cNvPr>
              <p:cNvGrpSpPr/>
              <p:nvPr/>
            </p:nvGrpSpPr>
            <p:grpSpPr>
              <a:xfrm flipH="1">
                <a:off x="6350169" y="2434162"/>
                <a:ext cx="1062532" cy="1711596"/>
                <a:chOff x="7532481" y="1259564"/>
                <a:chExt cx="1162644" cy="1711596"/>
              </a:xfrm>
            </p:grpSpPr>
            <p:pic>
              <p:nvPicPr>
                <p:cNvPr id="19" name="Grafinis elementas 18" descr="Man with short hair">
                  <a:extLst>
                    <a:ext uri="{FF2B5EF4-FFF2-40B4-BE49-F238E27FC236}">
                      <a16:creationId xmlns:a16="http://schemas.microsoft.com/office/drawing/2014/main" id="{15C92522-DA36-1885-BCD3-4FE1661CA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20" name="Grafinis elementas 19" descr="Old man wearing long sleeves">
                  <a:extLst>
                    <a:ext uri="{FF2B5EF4-FFF2-40B4-BE49-F238E27FC236}">
                      <a16:creationId xmlns:a16="http://schemas.microsoft.com/office/drawing/2014/main" id="{A18A1F8B-9C9D-B4A1-D7BC-211BD5D38F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pic>
              <p:nvPicPr>
                <p:cNvPr id="21" name="Grafinis elementas 20" descr="A happy face">
                  <a:extLst>
                    <a:ext uri="{FF2B5EF4-FFF2-40B4-BE49-F238E27FC236}">
                      <a16:creationId xmlns:a16="http://schemas.microsoft.com/office/drawing/2014/main" id="{0B4FA9FA-1C9E-A657-D7F5-723BEA52D2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880493" y="1513835"/>
                  <a:ext cx="297813" cy="314325"/>
                </a:xfrm>
                <a:prstGeom prst="rect">
                  <a:avLst/>
                </a:prstGeom>
              </p:spPr>
            </p:pic>
          </p:grpSp>
          <p:grpSp>
            <p:nvGrpSpPr>
              <p:cNvPr id="9" name="Grupė 8">
                <a:extLst>
                  <a:ext uri="{FF2B5EF4-FFF2-40B4-BE49-F238E27FC236}">
                    <a16:creationId xmlns:a16="http://schemas.microsoft.com/office/drawing/2014/main" id="{92C4135F-26E7-0A40-55F0-506909D73CC8}"/>
                  </a:ext>
                </a:extLst>
              </p:cNvPr>
              <p:cNvGrpSpPr/>
              <p:nvPr/>
            </p:nvGrpSpPr>
            <p:grpSpPr>
              <a:xfrm>
                <a:off x="5348721" y="2942298"/>
                <a:ext cx="1012538" cy="1862826"/>
                <a:chOff x="5687121" y="2613738"/>
                <a:chExt cx="1012538" cy="1862826"/>
              </a:xfrm>
            </p:grpSpPr>
            <p:grpSp>
              <p:nvGrpSpPr>
                <p:cNvPr id="14" name="Grupė 13">
                  <a:extLst>
                    <a:ext uri="{FF2B5EF4-FFF2-40B4-BE49-F238E27FC236}">
                      <a16:creationId xmlns:a16="http://schemas.microsoft.com/office/drawing/2014/main" id="{55DF6A13-6406-CEDE-D09A-A03D465042DC}"/>
                    </a:ext>
                  </a:extLst>
                </p:cNvPr>
                <p:cNvGrpSpPr/>
                <p:nvPr/>
              </p:nvGrpSpPr>
              <p:grpSpPr>
                <a:xfrm flipH="1">
                  <a:off x="5909763" y="2613738"/>
                  <a:ext cx="730691" cy="695325"/>
                  <a:chOff x="5811679" y="1973942"/>
                  <a:chExt cx="673460" cy="695325"/>
                </a:xfrm>
              </p:grpSpPr>
              <p:pic>
                <p:nvPicPr>
                  <p:cNvPr id="16" name="Grafinis elementas 15" descr="A boy with short hair">
                    <a:extLst>
                      <a:ext uri="{FF2B5EF4-FFF2-40B4-BE49-F238E27FC236}">
                        <a16:creationId xmlns:a16="http://schemas.microsoft.com/office/drawing/2014/main" id="{B12FCE9A-B7D8-E11D-6A61-34D584007F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884683" y="1973942"/>
                    <a:ext cx="600456" cy="695325"/>
                  </a:xfrm>
                  <a:prstGeom prst="rect">
                    <a:avLst/>
                  </a:prstGeom>
                </p:spPr>
              </p:pic>
              <p:pic>
                <p:nvPicPr>
                  <p:cNvPr id="17" name="Grafinis elementas 16" descr="Square eyeglasses">
                    <a:extLst>
                      <a:ext uri="{FF2B5EF4-FFF2-40B4-BE49-F238E27FC236}">
                        <a16:creationId xmlns:a16="http://schemas.microsoft.com/office/drawing/2014/main" id="{E582DE61-B5E2-3DE0-1064-6120F91C10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5811679" y="2212068"/>
                    <a:ext cx="648112" cy="219075"/>
                  </a:xfrm>
                  <a:prstGeom prst="rect">
                    <a:avLst/>
                  </a:prstGeom>
                </p:spPr>
              </p:pic>
              <p:pic>
                <p:nvPicPr>
                  <p:cNvPr id="18" name="Grafinis elementas 17" descr="A talking face">
                    <a:extLst>
                      <a:ext uri="{FF2B5EF4-FFF2-40B4-BE49-F238E27FC236}">
                        <a16:creationId xmlns:a16="http://schemas.microsoft.com/office/drawing/2014/main" id="{0FA7ACB8-D1D2-74DF-84AC-DD2A6C14A5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5911763" y="2239950"/>
                    <a:ext cx="314130" cy="361950"/>
                  </a:xfrm>
                  <a:prstGeom prst="rect">
                    <a:avLst/>
                  </a:prstGeom>
                </p:spPr>
              </p:pic>
            </p:grpSp>
            <p:pic>
              <p:nvPicPr>
                <p:cNvPr id="15" name="Grafinis elementas 14" descr="Woman in a turtleneck">
                  <a:extLst>
                    <a:ext uri="{FF2B5EF4-FFF2-40B4-BE49-F238E27FC236}">
                      <a16:creationId xmlns:a16="http://schemas.microsoft.com/office/drawing/2014/main" id="{84EA0C66-9314-9390-586D-4FBA08C63A0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87121" y="3266889"/>
                  <a:ext cx="1012538" cy="1209675"/>
                </a:xfrm>
                <a:prstGeom prst="rect">
                  <a:avLst/>
                </a:prstGeom>
              </p:spPr>
            </p:pic>
          </p:grpSp>
          <p:grpSp>
            <p:nvGrpSpPr>
              <p:cNvPr id="10" name="Grupė 9">
                <a:extLst>
                  <a:ext uri="{FF2B5EF4-FFF2-40B4-BE49-F238E27FC236}">
                    <a16:creationId xmlns:a16="http://schemas.microsoft.com/office/drawing/2014/main" id="{B1DA6BFF-C0FD-C136-2F66-E51786831930}"/>
                  </a:ext>
                </a:extLst>
              </p:cNvPr>
              <p:cNvGrpSpPr/>
              <p:nvPr/>
            </p:nvGrpSpPr>
            <p:grpSpPr>
              <a:xfrm>
                <a:off x="7424965" y="3146382"/>
                <a:ext cx="857399" cy="1785416"/>
                <a:chOff x="7763365" y="2817822"/>
                <a:chExt cx="857399" cy="1785416"/>
              </a:xfrm>
            </p:grpSpPr>
            <p:pic>
              <p:nvPicPr>
                <p:cNvPr id="11" name="Grafinis elementas 10" descr="Woman in a t-shirt">
                  <a:extLst>
                    <a:ext uri="{FF2B5EF4-FFF2-40B4-BE49-F238E27FC236}">
                      <a16:creationId xmlns:a16="http://schemas.microsoft.com/office/drawing/2014/main" id="{328CA66D-B13D-F10E-36FF-165C2BF798F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9B8E8788-7905-F4D5-B87E-BB4E2A376A7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7811148" y="2817822"/>
                  <a:ext cx="651482" cy="762000"/>
                </a:xfrm>
                <a:prstGeom prst="rect">
                  <a:avLst/>
                </a:prstGeom>
              </p:spPr>
            </p:pic>
            <p:pic>
              <p:nvPicPr>
                <p:cNvPr id="13" name="Grafinis elementas 12" descr="A happy face">
                  <a:extLst>
                    <a:ext uri="{FF2B5EF4-FFF2-40B4-BE49-F238E27FC236}">
                      <a16:creationId xmlns:a16="http://schemas.microsoft.com/office/drawing/2014/main" id="{06C16DB8-FA02-A9A9-492D-74D785672A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894251" y="3109726"/>
                  <a:ext cx="297813" cy="314325"/>
                </a:xfrm>
                <a:prstGeom prst="rect">
                  <a:avLst/>
                </a:prstGeom>
              </p:spPr>
            </p:pic>
          </p:grpSp>
        </p:grpSp>
        <p:grpSp>
          <p:nvGrpSpPr>
            <p:cNvPr id="22" name="Grupė 21">
              <a:extLst>
                <a:ext uri="{FF2B5EF4-FFF2-40B4-BE49-F238E27FC236}">
                  <a16:creationId xmlns:a16="http://schemas.microsoft.com/office/drawing/2014/main" id="{D6B9B31A-C039-7EE5-0F3B-50AC3D602CA8}"/>
                </a:ext>
              </a:extLst>
            </p:cNvPr>
            <p:cNvGrpSpPr/>
            <p:nvPr/>
          </p:nvGrpSpPr>
          <p:grpSpPr>
            <a:xfrm>
              <a:off x="6045160" y="3146493"/>
              <a:ext cx="1304925" cy="1833940"/>
              <a:chOff x="5711368" y="1969496"/>
              <a:chExt cx="1304925" cy="1833940"/>
            </a:xfrm>
          </p:grpSpPr>
          <p:grpSp>
            <p:nvGrpSpPr>
              <p:cNvPr id="23" name="Grupė 22">
                <a:extLst>
                  <a:ext uri="{FF2B5EF4-FFF2-40B4-BE49-F238E27FC236}">
                    <a16:creationId xmlns:a16="http://schemas.microsoft.com/office/drawing/2014/main" id="{A8140DB0-72EB-8941-A079-9D64EA3802D9}"/>
                  </a:ext>
                </a:extLst>
              </p:cNvPr>
              <p:cNvGrpSpPr/>
              <p:nvPr/>
            </p:nvGrpSpPr>
            <p:grpSpPr>
              <a:xfrm>
                <a:off x="5711368" y="1969496"/>
                <a:ext cx="1304925" cy="1833940"/>
                <a:chOff x="5718568" y="1351534"/>
                <a:chExt cx="1304925" cy="1833940"/>
              </a:xfrm>
            </p:grpSpPr>
            <p:pic>
              <p:nvPicPr>
                <p:cNvPr id="25" name="Grafinis elementas 24" descr="Man crossing arms">
                  <a:extLst>
                    <a:ext uri="{FF2B5EF4-FFF2-40B4-BE49-F238E27FC236}">
                      <a16:creationId xmlns:a16="http://schemas.microsoft.com/office/drawing/2014/main" id="{6AD03D3B-BCB4-B20E-FB4A-663B75FAC92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718568" y="1937699"/>
                  <a:ext cx="1304925" cy="1247775"/>
                </a:xfrm>
                <a:prstGeom prst="rect">
                  <a:avLst/>
                </a:prstGeom>
              </p:spPr>
            </p:pic>
            <p:pic>
              <p:nvPicPr>
                <p:cNvPr id="26" name="Grafinis elementas 25" descr="A child with wavy hair">
                  <a:extLst>
                    <a:ext uri="{FF2B5EF4-FFF2-40B4-BE49-F238E27FC236}">
                      <a16:creationId xmlns:a16="http://schemas.microsoft.com/office/drawing/2014/main" id="{BDC78236-EC4E-059C-AFA7-4E6F17CA3D1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93651" y="1351534"/>
                  <a:ext cx="657225" cy="723900"/>
                </a:xfrm>
                <a:prstGeom prst="rect">
                  <a:avLst/>
                </a:prstGeom>
              </p:spPr>
            </p:pic>
          </p:grpSp>
          <p:pic>
            <p:nvPicPr>
              <p:cNvPr id="24" name="Grafinis elementas 23" descr="A happy face">
                <a:extLst>
                  <a:ext uri="{FF2B5EF4-FFF2-40B4-BE49-F238E27FC236}">
                    <a16:creationId xmlns:a16="http://schemas.microsoft.com/office/drawing/2014/main" id="{EA1AD626-FFC8-BF4F-DCA4-95CE1A50A7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7938" y="2257425"/>
                <a:ext cx="291783"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625D7E02-ED35-C3CF-E001-19F8723C90AA}"/>
              </a:ext>
            </a:extLst>
          </p:cNvPr>
          <p:cNvPicPr>
            <a:picLocks noChangeAspect="1"/>
          </p:cNvPicPr>
          <p:nvPr/>
        </p:nvPicPr>
        <p:blipFill>
          <a:blip r:embed="rId28"/>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D90F2C47-F517-5121-878D-70334A24E229}"/>
              </a:ext>
            </a:extLst>
          </p:cNvPr>
          <p:cNvPicPr preferRelativeResize="0"/>
          <p:nvPr/>
        </p:nvPicPr>
        <p:blipFill rotWithShape="1">
          <a:blip r:embed="rId29">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89937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71976" y="515901"/>
            <a:ext cx="4639309" cy="3267424"/>
          </a:xfrm>
          <a:prstGeom prst="rect">
            <a:avLst/>
          </a:prstGeom>
          <a:noFill/>
          <a:ln>
            <a:noFill/>
          </a:ln>
        </p:spPr>
        <p:txBody>
          <a:bodyPr spcFirstLastPara="1" wrap="square" lIns="91425" tIns="91425" rIns="91425" bIns="91425" anchor="t" anchorCtr="0">
            <a:normAutofit/>
          </a:bodyPr>
          <a:lstStyle/>
          <a:p>
            <a:pPr marL="180000" indent="0">
              <a:buNone/>
            </a:pPr>
            <a:r>
              <a:rPr lang="en-US" sz="1400" dirty="0"/>
              <a:t>The research demonstrates non-conclusive (both positive and negative) results concerning the effects of the treatment on study participants. </a:t>
            </a:r>
          </a:p>
          <a:p>
            <a:pPr marL="180000" indent="0">
              <a:buNone/>
            </a:pPr>
            <a:endParaRPr lang="en-US" sz="1400" b="1" dirty="0"/>
          </a:p>
          <a:p>
            <a:pPr marL="180000" indent="0">
              <a:buNone/>
            </a:pPr>
            <a:r>
              <a:rPr lang="en-US" sz="1400" b="1" dirty="0"/>
              <a:t>Erika </a:t>
            </a:r>
            <a:r>
              <a:rPr lang="en-US" sz="1400" dirty="0"/>
              <a:t>is worried about the contradictory results and asks to inspect the data and repeat the data analysis. However, the company’s researchers do not provide the full data set and insist on including only positive results in a publication and omitting the negative ones. In fact, they suggest that only they may draft certain portions of the manuscript. However, they prefer not to be mentioned as co-authors of the publication.</a:t>
            </a:r>
          </a:p>
        </p:txBody>
      </p:sp>
      <p:grpSp>
        <p:nvGrpSpPr>
          <p:cNvPr id="11" name="Grupė 10">
            <a:extLst>
              <a:ext uri="{FF2B5EF4-FFF2-40B4-BE49-F238E27FC236}">
                <a16:creationId xmlns:a16="http://schemas.microsoft.com/office/drawing/2014/main" id="{3A46AE6A-6018-74F8-EA7B-957451B415F5}"/>
              </a:ext>
            </a:extLst>
          </p:cNvPr>
          <p:cNvGrpSpPr/>
          <p:nvPr/>
        </p:nvGrpSpPr>
        <p:grpSpPr>
          <a:xfrm>
            <a:off x="5257124" y="1576201"/>
            <a:ext cx="3714075" cy="2089167"/>
            <a:chOff x="5257124" y="1576201"/>
            <a:chExt cx="3714075" cy="2089167"/>
          </a:xfrm>
        </p:grpSpPr>
        <p:pic>
          <p:nvPicPr>
            <p:cNvPr id="6" name="Grafinis elementas 5" descr="Classroom with laboratory equipment">
              <a:extLst>
                <a:ext uri="{FF2B5EF4-FFF2-40B4-BE49-F238E27FC236}">
                  <a16:creationId xmlns:a16="http://schemas.microsoft.com/office/drawing/2014/main" id="{15DA246D-639F-360C-595D-5D6BBF83E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124" y="1576201"/>
              <a:ext cx="3714075" cy="2089167"/>
            </a:xfrm>
            <a:prstGeom prst="rect">
              <a:avLst/>
            </a:prstGeom>
          </p:spPr>
        </p:pic>
        <p:pic>
          <p:nvPicPr>
            <p:cNvPr id="4" name="Grafinis elementas 3" descr="Woman holding a laptop">
              <a:extLst>
                <a:ext uri="{FF2B5EF4-FFF2-40B4-BE49-F238E27FC236}">
                  <a16:creationId xmlns:a16="http://schemas.microsoft.com/office/drawing/2014/main" id="{6F4E279C-23BE-DFBF-29A0-4CC466DA45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9661" y="1715909"/>
              <a:ext cx="1781175" cy="1809750"/>
            </a:xfrm>
            <a:prstGeom prst="rect">
              <a:avLst/>
            </a:prstGeom>
          </p:spPr>
        </p:pic>
      </p:grpSp>
      <p:pic>
        <p:nvPicPr>
          <p:cNvPr id="2" name="Paveikslėlis 1" descr="Paveikslėlis, kuriame yra tekstas, ekrano kopija, Šriftas&#10;&#10;Automatiškai sugeneruotas aprašymas">
            <a:extLst>
              <a:ext uri="{FF2B5EF4-FFF2-40B4-BE49-F238E27FC236}">
                <a16:creationId xmlns:a16="http://schemas.microsoft.com/office/drawing/2014/main" id="{02FD3459-4E6A-A61A-9AE6-85AA96FFB289}"/>
              </a:ext>
            </a:extLst>
          </p:cNvPr>
          <p:cNvPicPr>
            <a:picLocks noChangeAspect="1"/>
          </p:cNvPicPr>
          <p:nvPr/>
        </p:nvPicPr>
        <p:blipFill>
          <a:blip r:embed="rId7"/>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18C64A78-7D9F-A557-FA60-60BA515226FC}"/>
              </a:ext>
            </a:extLst>
          </p:cNvPr>
          <p:cNvPicPr preferRelativeResize="0"/>
          <p:nvPr/>
        </p:nvPicPr>
        <p:blipFill rotWithShape="1">
          <a:blip r:embed="rId8">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59863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24491" y="749129"/>
            <a:ext cx="4574207" cy="2937272"/>
          </a:xfrm>
          <a:prstGeom prst="rect">
            <a:avLst/>
          </a:prstGeom>
          <a:noFill/>
          <a:ln>
            <a:noFill/>
          </a:ln>
        </p:spPr>
        <p:txBody>
          <a:bodyPr spcFirstLastPara="1" wrap="square" lIns="91425" tIns="91425" rIns="91425" bIns="91425" anchor="t" anchorCtr="0">
            <a:noAutofit/>
          </a:bodyPr>
          <a:lstStyle/>
          <a:p>
            <a:pPr marL="180000" indent="0">
              <a:buNone/>
            </a:pPr>
            <a:r>
              <a:rPr lang="en-US" sz="1300" b="1" dirty="0"/>
              <a:t>Erika</a:t>
            </a:r>
            <a:r>
              <a:rPr lang="en-US" sz="1300" dirty="0"/>
              <a:t> consults with </a:t>
            </a:r>
            <a:r>
              <a:rPr lang="en-US" sz="1300" b="1" dirty="0"/>
              <a:t>George </a:t>
            </a:r>
            <a:r>
              <a:rPr lang="en-US" sz="1300" dirty="0"/>
              <a:t>and </a:t>
            </a:r>
            <a:r>
              <a:rPr lang="en-US" sz="1300" b="1" dirty="0"/>
              <a:t>Tim</a:t>
            </a:r>
            <a:r>
              <a:rPr lang="en-US" sz="1300" dirty="0"/>
              <a:t> about whether they should co-author the manuscript as it stands now. </a:t>
            </a:r>
          </a:p>
          <a:p>
            <a:pPr marL="180000" indent="0">
              <a:buNone/>
            </a:pPr>
            <a:endParaRPr lang="en-US" sz="1300" dirty="0"/>
          </a:p>
          <a:p>
            <a:pPr marL="180000" indent="0">
              <a:buNone/>
            </a:pPr>
            <a:r>
              <a:rPr lang="en-US" sz="1300" b="1" dirty="0"/>
              <a:t>Tim</a:t>
            </a:r>
            <a:r>
              <a:rPr lang="en-US" sz="1300" dirty="0"/>
              <a:t> insists on suppressing some of the results and argues that negative results may diminish the value of the findings. He insists that </a:t>
            </a:r>
            <a:r>
              <a:rPr lang="en-US" sz="1300" b="1" dirty="0"/>
              <a:t>Erika</a:t>
            </a:r>
            <a:r>
              <a:rPr lang="en-US" sz="1300" dirty="0"/>
              <a:t> is making it into a bigger problem than it is and that the company’s researchers are skilled in collecting, </a:t>
            </a:r>
            <a:r>
              <a:rPr lang="en-US" sz="1300" dirty="0" err="1"/>
              <a:t>analysing</a:t>
            </a:r>
            <a:r>
              <a:rPr lang="en-US" sz="1300" dirty="0"/>
              <a:t> and interpreting this type of data.</a:t>
            </a:r>
          </a:p>
          <a:p>
            <a:pPr marL="180000" indent="0">
              <a:buNone/>
            </a:pPr>
            <a:endParaRPr lang="en-US" sz="1300" dirty="0"/>
          </a:p>
          <a:p>
            <a:pPr marL="180000" indent="0">
              <a:buNone/>
            </a:pPr>
            <a:r>
              <a:rPr lang="en-US" sz="1300" b="1" dirty="0"/>
              <a:t>George </a:t>
            </a:r>
            <a:r>
              <a:rPr lang="en-US" sz="1300" dirty="0"/>
              <a:t>supports </a:t>
            </a:r>
            <a:r>
              <a:rPr lang="en-US" sz="1300" b="1" dirty="0"/>
              <a:t>Tim</a:t>
            </a:r>
            <a:r>
              <a:rPr lang="en-US" sz="1300" dirty="0"/>
              <a:t> and points out that the company has the right to restrict publishing.</a:t>
            </a:r>
          </a:p>
        </p:txBody>
      </p:sp>
      <p:grpSp>
        <p:nvGrpSpPr>
          <p:cNvPr id="38" name="Grupė 37">
            <a:extLst>
              <a:ext uri="{FF2B5EF4-FFF2-40B4-BE49-F238E27FC236}">
                <a16:creationId xmlns:a16="http://schemas.microsoft.com/office/drawing/2014/main" id="{EEFA3F08-8DF4-8B46-EA18-36296A349EB2}"/>
              </a:ext>
            </a:extLst>
          </p:cNvPr>
          <p:cNvGrpSpPr/>
          <p:nvPr/>
        </p:nvGrpSpPr>
        <p:grpSpPr>
          <a:xfrm>
            <a:off x="5214311" y="749128"/>
            <a:ext cx="3714075" cy="3020580"/>
            <a:chOff x="5193937" y="1352036"/>
            <a:chExt cx="3714075" cy="3020580"/>
          </a:xfrm>
        </p:grpSpPr>
        <p:pic>
          <p:nvPicPr>
            <p:cNvPr id="27" name="Grafinis elementas 26" descr="Classroom with laboratory equipment">
              <a:extLst>
                <a:ext uri="{FF2B5EF4-FFF2-40B4-BE49-F238E27FC236}">
                  <a16:creationId xmlns:a16="http://schemas.microsoft.com/office/drawing/2014/main" id="{7ADE9921-47FD-4421-FBF9-3D2E1AD00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3937" y="1352036"/>
              <a:ext cx="3714075" cy="2089167"/>
            </a:xfrm>
            <a:prstGeom prst="rect">
              <a:avLst/>
            </a:prstGeom>
          </p:spPr>
        </p:pic>
        <p:grpSp>
          <p:nvGrpSpPr>
            <p:cNvPr id="37" name="Grupė 36">
              <a:extLst>
                <a:ext uri="{FF2B5EF4-FFF2-40B4-BE49-F238E27FC236}">
                  <a16:creationId xmlns:a16="http://schemas.microsoft.com/office/drawing/2014/main" id="{215EE8A6-1080-8290-DFFA-49BC57439516}"/>
                </a:ext>
              </a:extLst>
            </p:cNvPr>
            <p:cNvGrpSpPr/>
            <p:nvPr/>
          </p:nvGrpSpPr>
          <p:grpSpPr>
            <a:xfrm>
              <a:off x="6544274" y="2378116"/>
              <a:ext cx="1280567" cy="1711596"/>
              <a:chOff x="6940800" y="1052111"/>
              <a:chExt cx="1280567" cy="1711596"/>
            </a:xfrm>
          </p:grpSpPr>
          <p:grpSp>
            <p:nvGrpSpPr>
              <p:cNvPr id="12" name="Grupė 11">
                <a:extLst>
                  <a:ext uri="{FF2B5EF4-FFF2-40B4-BE49-F238E27FC236}">
                    <a16:creationId xmlns:a16="http://schemas.microsoft.com/office/drawing/2014/main" id="{46A5E669-70D4-7850-54C9-F51E4CA96E61}"/>
                  </a:ext>
                </a:extLst>
              </p:cNvPr>
              <p:cNvGrpSpPr/>
              <p:nvPr/>
            </p:nvGrpSpPr>
            <p:grpSpPr>
              <a:xfrm>
                <a:off x="6940800" y="1052111"/>
                <a:ext cx="1280567" cy="1711596"/>
                <a:chOff x="7532481" y="1259564"/>
                <a:chExt cx="1162644" cy="1711596"/>
              </a:xfrm>
            </p:grpSpPr>
            <p:pic>
              <p:nvPicPr>
                <p:cNvPr id="23" name="Grafinis elementas 22" descr="Man with short hair">
                  <a:extLst>
                    <a:ext uri="{FF2B5EF4-FFF2-40B4-BE49-F238E27FC236}">
                      <a16:creationId xmlns:a16="http://schemas.microsoft.com/office/drawing/2014/main" id="{5432A724-6CF4-044F-4296-039BFA1F1D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28089" y="1259564"/>
                  <a:ext cx="571429" cy="714375"/>
                </a:xfrm>
                <a:prstGeom prst="rect">
                  <a:avLst/>
                </a:prstGeom>
              </p:spPr>
            </p:pic>
            <p:pic>
              <p:nvPicPr>
                <p:cNvPr id="24" name="Grafinis elementas 23" descr="Old man wearing long sleeves">
                  <a:extLst>
                    <a:ext uri="{FF2B5EF4-FFF2-40B4-BE49-F238E27FC236}">
                      <a16:creationId xmlns:a16="http://schemas.microsoft.com/office/drawing/2014/main" id="{7063F162-22A8-65D1-41E7-F0DAF3FCB9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532481" y="1828160"/>
                  <a:ext cx="1162644" cy="1143000"/>
                </a:xfrm>
                <a:prstGeom prst="rect">
                  <a:avLst/>
                </a:prstGeom>
              </p:spPr>
            </p:pic>
          </p:grpSp>
          <p:pic>
            <p:nvPicPr>
              <p:cNvPr id="35" name="Grafinis elementas 34" descr="A confused face">
                <a:extLst>
                  <a:ext uri="{FF2B5EF4-FFF2-40B4-BE49-F238E27FC236}">
                    <a16:creationId xmlns:a16="http://schemas.microsoft.com/office/drawing/2014/main" id="{3638F21D-6780-BE0A-D06E-DDD492E34F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360459" y="1271097"/>
                <a:ext cx="356590" cy="381000"/>
              </a:xfrm>
              <a:prstGeom prst="rect">
                <a:avLst/>
              </a:prstGeom>
            </p:spPr>
          </p:pic>
        </p:grpSp>
        <p:grpSp>
          <p:nvGrpSpPr>
            <p:cNvPr id="13" name="Grupė 12">
              <a:extLst>
                <a:ext uri="{FF2B5EF4-FFF2-40B4-BE49-F238E27FC236}">
                  <a16:creationId xmlns:a16="http://schemas.microsoft.com/office/drawing/2014/main" id="{92887E67-B4AD-78A0-437D-18EEC60C05D9}"/>
                </a:ext>
              </a:extLst>
            </p:cNvPr>
            <p:cNvGrpSpPr/>
            <p:nvPr/>
          </p:nvGrpSpPr>
          <p:grpSpPr>
            <a:xfrm flipH="1">
              <a:off x="7636148" y="2509790"/>
              <a:ext cx="848164" cy="1862826"/>
              <a:chOff x="5687121" y="2613738"/>
              <a:chExt cx="1012538" cy="1862826"/>
            </a:xfrm>
          </p:grpSpPr>
          <p:grpSp>
            <p:nvGrpSpPr>
              <p:cNvPr id="18" name="Grupė 17">
                <a:extLst>
                  <a:ext uri="{FF2B5EF4-FFF2-40B4-BE49-F238E27FC236}">
                    <a16:creationId xmlns:a16="http://schemas.microsoft.com/office/drawing/2014/main" id="{84809FFA-C53C-DF76-5F40-343D84D16FBC}"/>
                  </a:ext>
                </a:extLst>
              </p:cNvPr>
              <p:cNvGrpSpPr/>
              <p:nvPr/>
            </p:nvGrpSpPr>
            <p:grpSpPr>
              <a:xfrm flipH="1">
                <a:off x="5909763" y="2613738"/>
                <a:ext cx="730691" cy="695325"/>
                <a:chOff x="5811679" y="1973942"/>
                <a:chExt cx="673460" cy="695325"/>
              </a:xfrm>
            </p:grpSpPr>
            <p:pic>
              <p:nvPicPr>
                <p:cNvPr id="20" name="Grafinis elementas 19" descr="A boy with short hair">
                  <a:extLst>
                    <a:ext uri="{FF2B5EF4-FFF2-40B4-BE49-F238E27FC236}">
                      <a16:creationId xmlns:a16="http://schemas.microsoft.com/office/drawing/2014/main" id="{A2DC186C-4B1C-1109-FD73-974145D85A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884683" y="1973942"/>
                  <a:ext cx="600456" cy="695325"/>
                </a:xfrm>
                <a:prstGeom prst="rect">
                  <a:avLst/>
                </a:prstGeom>
              </p:spPr>
            </p:pic>
            <p:pic>
              <p:nvPicPr>
                <p:cNvPr id="21" name="Grafinis elementas 20" descr="Square eyeglasses">
                  <a:extLst>
                    <a:ext uri="{FF2B5EF4-FFF2-40B4-BE49-F238E27FC236}">
                      <a16:creationId xmlns:a16="http://schemas.microsoft.com/office/drawing/2014/main" id="{FCC3372C-D29D-920F-A0D0-3B4DED627B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811679" y="2212068"/>
                  <a:ext cx="648112" cy="219075"/>
                </a:xfrm>
                <a:prstGeom prst="rect">
                  <a:avLst/>
                </a:prstGeom>
              </p:spPr>
            </p:pic>
            <p:pic>
              <p:nvPicPr>
                <p:cNvPr id="22" name="Grafinis elementas 21" descr="A talking face">
                  <a:extLst>
                    <a:ext uri="{FF2B5EF4-FFF2-40B4-BE49-F238E27FC236}">
                      <a16:creationId xmlns:a16="http://schemas.microsoft.com/office/drawing/2014/main" id="{A0077BE5-731E-7EF8-1C45-62F18F4A93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911763" y="2239950"/>
                  <a:ext cx="314130" cy="361950"/>
                </a:xfrm>
                <a:prstGeom prst="rect">
                  <a:avLst/>
                </a:prstGeom>
              </p:spPr>
            </p:pic>
          </p:grpSp>
          <p:pic>
            <p:nvPicPr>
              <p:cNvPr id="19" name="Grafinis elementas 18" descr="Woman in a turtleneck">
                <a:extLst>
                  <a:ext uri="{FF2B5EF4-FFF2-40B4-BE49-F238E27FC236}">
                    <a16:creationId xmlns:a16="http://schemas.microsoft.com/office/drawing/2014/main" id="{D8E5DC34-876D-8C23-7E5A-196AE05016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87121" y="3266889"/>
                <a:ext cx="1012538" cy="1209675"/>
              </a:xfrm>
              <a:prstGeom prst="rect">
                <a:avLst/>
              </a:prstGeom>
            </p:spPr>
          </p:pic>
        </p:grpSp>
        <p:grpSp>
          <p:nvGrpSpPr>
            <p:cNvPr id="36" name="Grupė 35">
              <a:extLst>
                <a:ext uri="{FF2B5EF4-FFF2-40B4-BE49-F238E27FC236}">
                  <a16:creationId xmlns:a16="http://schemas.microsoft.com/office/drawing/2014/main" id="{6B1FA8BD-A265-D97F-3947-4D80EA4F5D0A}"/>
                </a:ext>
              </a:extLst>
            </p:cNvPr>
            <p:cNvGrpSpPr/>
            <p:nvPr/>
          </p:nvGrpSpPr>
          <p:grpSpPr>
            <a:xfrm>
              <a:off x="5650313" y="2378116"/>
              <a:ext cx="901979" cy="1785416"/>
              <a:chOff x="6038821" y="990187"/>
              <a:chExt cx="901979" cy="1785416"/>
            </a:xfrm>
          </p:grpSpPr>
          <p:grpSp>
            <p:nvGrpSpPr>
              <p:cNvPr id="14" name="Grupė 13">
                <a:extLst>
                  <a:ext uri="{FF2B5EF4-FFF2-40B4-BE49-F238E27FC236}">
                    <a16:creationId xmlns:a16="http://schemas.microsoft.com/office/drawing/2014/main" id="{4A8660DA-5BB1-4436-EE76-51A7B02A9DE4}"/>
                  </a:ext>
                </a:extLst>
              </p:cNvPr>
              <p:cNvGrpSpPr/>
              <p:nvPr/>
            </p:nvGrpSpPr>
            <p:grpSpPr>
              <a:xfrm flipH="1">
                <a:off x="6038821" y="990187"/>
                <a:ext cx="901979" cy="1785416"/>
                <a:chOff x="7763365" y="2817822"/>
                <a:chExt cx="857399" cy="1785416"/>
              </a:xfrm>
            </p:grpSpPr>
            <p:pic>
              <p:nvPicPr>
                <p:cNvPr id="15" name="Grafinis elementas 14" descr="Woman in a t-shirt">
                  <a:extLst>
                    <a:ext uri="{FF2B5EF4-FFF2-40B4-BE49-F238E27FC236}">
                      <a16:creationId xmlns:a16="http://schemas.microsoft.com/office/drawing/2014/main" id="{5BB526ED-FC53-2D6D-E453-9C5ECD6C886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763365" y="3422138"/>
                  <a:ext cx="857399" cy="1181100"/>
                </a:xfrm>
                <a:prstGeom prst="rect">
                  <a:avLst/>
                </a:prstGeom>
              </p:spPr>
            </p:pic>
            <p:pic>
              <p:nvPicPr>
                <p:cNvPr id="16" name="Grafinis elementas 15" descr="Woman with long straight hair">
                  <a:extLst>
                    <a:ext uri="{FF2B5EF4-FFF2-40B4-BE49-F238E27FC236}">
                      <a16:creationId xmlns:a16="http://schemas.microsoft.com/office/drawing/2014/main" id="{F8B6C55F-4F8D-BC26-747B-387C13DDF62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811148" y="2817822"/>
                  <a:ext cx="651482" cy="762000"/>
                </a:xfrm>
                <a:prstGeom prst="rect">
                  <a:avLst/>
                </a:prstGeom>
              </p:spPr>
            </p:pic>
          </p:grpSp>
          <p:pic>
            <p:nvPicPr>
              <p:cNvPr id="34" name="Grafinis elementas 33" descr="A talking face">
                <a:extLst>
                  <a:ext uri="{FF2B5EF4-FFF2-40B4-BE49-F238E27FC236}">
                    <a16:creationId xmlns:a16="http://schemas.microsoft.com/office/drawing/2014/main" id="{634E0AC1-EF1C-98EA-3469-CA6030AE57E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89810" y="1241532"/>
                <a:ext cx="340825" cy="361950"/>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4460E20E-01A9-EBA8-42FC-9A22428A49B3}"/>
              </a:ext>
            </a:extLst>
          </p:cNvPr>
          <p:cNvPicPr>
            <a:picLocks noChangeAspect="1"/>
          </p:cNvPicPr>
          <p:nvPr/>
        </p:nvPicPr>
        <p:blipFill>
          <a:blip r:embed="rId2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31289470-BA08-DD65-610B-FF52D867F3A0}"/>
              </a:ext>
            </a:extLst>
          </p:cNvPr>
          <p:cNvPicPr preferRelativeResize="0"/>
          <p:nvPr/>
        </p:nvPicPr>
        <p:blipFill rotWithShape="1">
          <a:blip r:embed="rId2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65753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43822" y="515901"/>
            <a:ext cx="5616472" cy="3369469"/>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C. Should Erika agree on co-authoring a manuscript?</a:t>
            </a:r>
          </a:p>
          <a:p>
            <a:pPr marL="228600" lvl="0" indent="0" algn="l" rtl="0">
              <a:lnSpc>
                <a:spcPct val="115000"/>
              </a:lnSpc>
              <a:spcBef>
                <a:spcPts val="0"/>
              </a:spcBef>
              <a:spcAft>
                <a:spcPts val="0"/>
              </a:spcAft>
              <a:buSzPts val="1800"/>
              <a:buNone/>
            </a:pPr>
            <a:endParaRPr lang="en-US" sz="1400" b="1"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C1. </a:t>
            </a:r>
            <a:r>
              <a:rPr lang="en-US" sz="1400" b="1" dirty="0">
                <a:solidFill>
                  <a:schemeClr val="accent5"/>
                </a:solidFill>
                <a:hlinkClick r:id="rId3" action="ppaction://hlinksldjump"/>
              </a:rPr>
              <a:t>Erika</a:t>
            </a:r>
            <a:r>
              <a:rPr lang="en-US" sz="1400" dirty="0">
                <a:solidFill>
                  <a:schemeClr val="accent5"/>
                </a:solidFill>
                <a:hlinkClick r:id="rId3" action="ppaction://hlinksldjump"/>
              </a:rPr>
              <a:t> decides not to co-author the manuscript and withdraws from the collaboration.</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4" action="ppaction://hlinksldjump"/>
              </a:rPr>
              <a:t>C2. </a:t>
            </a:r>
            <a:r>
              <a:rPr lang="en-US" sz="1400" b="1" dirty="0">
                <a:solidFill>
                  <a:schemeClr val="accent5"/>
                </a:solidFill>
                <a:hlinkClick r:id="rId4" action="ppaction://hlinksldjump"/>
              </a:rPr>
              <a:t>Erika</a:t>
            </a:r>
            <a:r>
              <a:rPr lang="en-US" sz="1400" dirty="0">
                <a:solidFill>
                  <a:schemeClr val="accent5"/>
                </a:solidFill>
                <a:hlinkClick r:id="rId4" action="ppaction://hlinksldjump"/>
              </a:rPr>
              <a:t> is worried that negative results may diminish the value of the findings and agrees to co-author the manuscript.</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4" action="ppaction://hlinksldjump"/>
              </a:rPr>
              <a:t>C3. </a:t>
            </a:r>
            <a:r>
              <a:rPr lang="en-US" sz="1400" b="1" dirty="0">
                <a:solidFill>
                  <a:schemeClr val="accent5"/>
                </a:solidFill>
                <a:hlinkClick r:id="rId4" action="ppaction://hlinksldjump"/>
              </a:rPr>
              <a:t>Erika</a:t>
            </a:r>
            <a:r>
              <a:rPr lang="en-US" sz="1400" dirty="0">
                <a:solidFill>
                  <a:schemeClr val="accent5"/>
                </a:solidFill>
                <a:hlinkClick r:id="rId4" action="ppaction://hlinksldjump"/>
              </a:rPr>
              <a:t> is afraid that further arguing with </a:t>
            </a:r>
            <a:r>
              <a:rPr lang="en-US" sz="1400" b="1" dirty="0">
                <a:solidFill>
                  <a:schemeClr val="accent5"/>
                </a:solidFill>
                <a:hlinkClick r:id="rId4" action="ppaction://hlinksldjump"/>
              </a:rPr>
              <a:t>George</a:t>
            </a:r>
            <a:r>
              <a:rPr lang="en-US" sz="1400" dirty="0">
                <a:solidFill>
                  <a:schemeClr val="accent5"/>
                </a:solidFill>
                <a:hlinkClick r:id="rId4" action="ppaction://hlinksldjump"/>
              </a:rPr>
              <a:t> will diminish her career prospects; so she agrees to co-author the manuscript. </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5" action="ppaction://hlinksldjump"/>
              </a:rPr>
              <a:t>C4. </a:t>
            </a:r>
            <a:r>
              <a:rPr lang="en-US" sz="1400" b="1" dirty="0">
                <a:solidFill>
                  <a:schemeClr val="accent5"/>
                </a:solidFill>
                <a:hlinkClick r:id="rId5" action="ppaction://hlinksldjump"/>
              </a:rPr>
              <a:t>Erika</a:t>
            </a:r>
            <a:r>
              <a:rPr lang="en-US" sz="1400" dirty="0">
                <a:solidFill>
                  <a:schemeClr val="accent5"/>
                </a:solidFill>
                <a:hlinkClick r:id="rId5" action="ppaction://hlinksldjump"/>
              </a:rPr>
              <a:t> agrees to co-author the manuscript and suggests publishing all results though they may reduce the potential for the treatment to be adopted.</a:t>
            </a:r>
            <a:endParaRPr lang="en-US" sz="1400" dirty="0">
              <a:solidFill>
                <a:schemeClr val="accent5"/>
              </a:solidFill>
            </a:endParaRPr>
          </a:p>
        </p:txBody>
      </p:sp>
      <p:grpSp>
        <p:nvGrpSpPr>
          <p:cNvPr id="2" name="Grupė 1">
            <a:extLst>
              <a:ext uri="{FF2B5EF4-FFF2-40B4-BE49-F238E27FC236}">
                <a16:creationId xmlns:a16="http://schemas.microsoft.com/office/drawing/2014/main" id="{D80F0B70-436E-5BD2-4DDD-F314EBCE8739}"/>
              </a:ext>
            </a:extLst>
          </p:cNvPr>
          <p:cNvGrpSpPr/>
          <p:nvPr/>
        </p:nvGrpSpPr>
        <p:grpSpPr>
          <a:xfrm>
            <a:off x="6813608" y="1443736"/>
            <a:ext cx="1404519" cy="2544774"/>
            <a:chOff x="7417765" y="1458136"/>
            <a:chExt cx="1404519" cy="2544774"/>
          </a:xfrm>
        </p:grpSpPr>
        <p:grpSp>
          <p:nvGrpSpPr>
            <p:cNvPr id="4" name="Grupė 3">
              <a:extLst>
                <a:ext uri="{FF2B5EF4-FFF2-40B4-BE49-F238E27FC236}">
                  <a16:creationId xmlns:a16="http://schemas.microsoft.com/office/drawing/2014/main" id="{67AF1B33-F513-B9E6-9B1D-EE747C7D67FE}"/>
                </a:ext>
              </a:extLst>
            </p:cNvPr>
            <p:cNvGrpSpPr/>
            <p:nvPr/>
          </p:nvGrpSpPr>
          <p:grpSpPr>
            <a:xfrm>
              <a:off x="7417765" y="2217494"/>
              <a:ext cx="857399" cy="1785416"/>
              <a:chOff x="7417765" y="2217494"/>
              <a:chExt cx="857399" cy="1785416"/>
            </a:xfrm>
          </p:grpSpPr>
          <p:grpSp>
            <p:nvGrpSpPr>
              <p:cNvPr id="6" name="Grupė 5">
                <a:extLst>
                  <a:ext uri="{FF2B5EF4-FFF2-40B4-BE49-F238E27FC236}">
                    <a16:creationId xmlns:a16="http://schemas.microsoft.com/office/drawing/2014/main" id="{901F19C4-65A0-A351-8429-0766613D1855}"/>
                  </a:ext>
                </a:extLst>
              </p:cNvPr>
              <p:cNvGrpSpPr/>
              <p:nvPr/>
            </p:nvGrpSpPr>
            <p:grpSpPr>
              <a:xfrm>
                <a:off x="7417765" y="2217494"/>
                <a:ext cx="857399" cy="1785416"/>
                <a:chOff x="7417765" y="2217494"/>
                <a:chExt cx="857399" cy="1785416"/>
              </a:xfrm>
            </p:grpSpPr>
            <p:pic>
              <p:nvPicPr>
                <p:cNvPr id="8" name="Grafinis elementas 7" descr="Woman in a t-shirt">
                  <a:extLst>
                    <a:ext uri="{FF2B5EF4-FFF2-40B4-BE49-F238E27FC236}">
                      <a16:creationId xmlns:a16="http://schemas.microsoft.com/office/drawing/2014/main" id="{6FCE999D-82F1-56E0-7023-AC02F5E3FA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417765" y="2821810"/>
                  <a:ext cx="857399" cy="1181100"/>
                </a:xfrm>
                <a:prstGeom prst="rect">
                  <a:avLst/>
                </a:prstGeom>
              </p:spPr>
            </p:pic>
            <p:pic>
              <p:nvPicPr>
                <p:cNvPr id="9" name="Grafinis elementas 8" descr="Woman with long straight hair">
                  <a:extLst>
                    <a:ext uri="{FF2B5EF4-FFF2-40B4-BE49-F238E27FC236}">
                      <a16:creationId xmlns:a16="http://schemas.microsoft.com/office/drawing/2014/main" id="{8E5260E1-4B40-9223-1951-893141A58A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465548" y="2217494"/>
                  <a:ext cx="651482" cy="762000"/>
                </a:xfrm>
                <a:prstGeom prst="rect">
                  <a:avLst/>
                </a:prstGeom>
              </p:spPr>
            </p:pic>
          </p:grpSp>
          <p:pic>
            <p:nvPicPr>
              <p:cNvPr id="7" name="Grafinis elementas 6" descr="A confused face">
                <a:extLst>
                  <a:ext uri="{FF2B5EF4-FFF2-40B4-BE49-F238E27FC236}">
                    <a16:creationId xmlns:a16="http://schemas.microsoft.com/office/drawing/2014/main" id="{04281BC4-0CB7-8D08-D71E-9AD7D8D6E2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515868" y="2486765"/>
                <a:ext cx="356590" cy="381000"/>
              </a:xfrm>
              <a:prstGeom prst="rect">
                <a:avLst/>
              </a:prstGeom>
            </p:spPr>
          </p:pic>
        </p:grpSp>
        <p:pic>
          <p:nvPicPr>
            <p:cNvPr id="5" name="Grafinis elementas 4" descr="Thought bubble outline">
              <a:extLst>
                <a:ext uri="{FF2B5EF4-FFF2-40B4-BE49-F238E27FC236}">
                  <a16:creationId xmlns:a16="http://schemas.microsoft.com/office/drawing/2014/main" id="{A94272F4-2718-1039-F358-649231F9BC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07884" y="1458136"/>
              <a:ext cx="914400" cy="914400"/>
            </a:xfrm>
            <a:prstGeom prst="rect">
              <a:avLst/>
            </a:prstGeom>
          </p:spPr>
        </p:pic>
      </p:grpSp>
      <p:pic>
        <p:nvPicPr>
          <p:cNvPr id="3" name="Paveikslėlis 2" descr="Paveikslėlis, kuriame yra tekstas, ekrano kopija, Šriftas&#10;&#10;Automatiškai sugeneruotas aprašymas">
            <a:extLst>
              <a:ext uri="{FF2B5EF4-FFF2-40B4-BE49-F238E27FC236}">
                <a16:creationId xmlns:a16="http://schemas.microsoft.com/office/drawing/2014/main" id="{3DBC40E9-D6B3-8387-349E-258B4E2AF12F}"/>
              </a:ext>
            </a:extLst>
          </p:cNvPr>
          <p:cNvPicPr>
            <a:picLocks noChangeAspect="1"/>
          </p:cNvPicPr>
          <p:nvPr/>
        </p:nvPicPr>
        <p:blipFill>
          <a:blip r:embed="rId14"/>
          <a:stretch>
            <a:fillRect/>
          </a:stretch>
        </p:blipFill>
        <p:spPr>
          <a:xfrm>
            <a:off x="0" y="4003113"/>
            <a:ext cx="9144000" cy="1140387"/>
          </a:xfrm>
          <a:prstGeom prst="rect">
            <a:avLst/>
          </a:prstGeom>
        </p:spPr>
      </p:pic>
      <p:pic>
        <p:nvPicPr>
          <p:cNvPr id="10" name="Google Shape;59;p2">
            <a:extLst>
              <a:ext uri="{FF2B5EF4-FFF2-40B4-BE49-F238E27FC236}">
                <a16:creationId xmlns:a16="http://schemas.microsoft.com/office/drawing/2014/main" id="{5B4B8045-A5E3-501F-3213-B7FC738618D8}"/>
              </a:ext>
            </a:extLst>
          </p:cNvPr>
          <p:cNvPicPr preferRelativeResize="0"/>
          <p:nvPr/>
        </p:nvPicPr>
        <p:blipFill rotWithShape="1">
          <a:blip r:embed="rId15">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94012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 name="Google Shape;59;p2">
            <a:extLst>
              <a:ext uri="{FF2B5EF4-FFF2-40B4-BE49-F238E27FC236}">
                <a16:creationId xmlns:a16="http://schemas.microsoft.com/office/drawing/2014/main" id="{9726313D-6949-796A-0FBC-20FCDE0EB8FB}"/>
              </a:ext>
            </a:extLst>
          </p:cNvPr>
          <p:cNvPicPr preferRelativeResize="0"/>
          <p:nvPr/>
        </p:nvPicPr>
        <p:blipFill rotWithShape="1">
          <a:blip r:embed="rId3">
            <a:alphaModFix/>
          </a:blip>
          <a:srcRect/>
          <a:stretch/>
        </p:blipFill>
        <p:spPr>
          <a:xfrm>
            <a:off x="7058025" y="6314"/>
            <a:ext cx="2085975" cy="1019175"/>
          </a:xfrm>
          <a:prstGeom prst="rect">
            <a:avLst/>
          </a:prstGeom>
          <a:noFill/>
          <a:ln>
            <a:noFill/>
          </a:ln>
        </p:spPr>
      </p:pic>
      <p:pic>
        <p:nvPicPr>
          <p:cNvPr id="3" name="Paveikslėlis 2" descr="Paveikslėlis, kuriame yra tekstas, ekrano kopija, Šriftas&#10;&#10;Automatiškai sugeneruotas aprašymas">
            <a:extLst>
              <a:ext uri="{FF2B5EF4-FFF2-40B4-BE49-F238E27FC236}">
                <a16:creationId xmlns:a16="http://schemas.microsoft.com/office/drawing/2014/main" id="{860B19A8-5163-CE8A-6A93-A003015B7875}"/>
              </a:ext>
            </a:extLst>
          </p:cNvPr>
          <p:cNvPicPr>
            <a:picLocks noChangeAspect="1"/>
          </p:cNvPicPr>
          <p:nvPr/>
        </p:nvPicPr>
        <p:blipFill>
          <a:blip r:embed="rId4"/>
          <a:stretch>
            <a:fillRect/>
          </a:stretch>
        </p:blipFill>
        <p:spPr>
          <a:xfrm>
            <a:off x="0" y="4003113"/>
            <a:ext cx="9144000" cy="1140387"/>
          </a:xfrm>
          <a:prstGeom prst="rect">
            <a:avLst/>
          </a:prstGeom>
        </p:spPr>
      </p:pic>
      <p:grpSp>
        <p:nvGrpSpPr>
          <p:cNvPr id="32" name="Grupė 31">
            <a:extLst>
              <a:ext uri="{FF2B5EF4-FFF2-40B4-BE49-F238E27FC236}">
                <a16:creationId xmlns:a16="http://schemas.microsoft.com/office/drawing/2014/main" id="{6028DDD0-C8EC-B44F-EE7B-262394295854}"/>
              </a:ext>
            </a:extLst>
          </p:cNvPr>
          <p:cNvGrpSpPr/>
          <p:nvPr/>
        </p:nvGrpSpPr>
        <p:grpSpPr>
          <a:xfrm>
            <a:off x="877442" y="1102571"/>
            <a:ext cx="7389117" cy="2900815"/>
            <a:chOff x="1035751" y="1102571"/>
            <a:chExt cx="7389117" cy="2900815"/>
          </a:xfrm>
        </p:grpSpPr>
        <p:grpSp>
          <p:nvGrpSpPr>
            <p:cNvPr id="6" name="Grupė 5">
              <a:extLst>
                <a:ext uri="{FF2B5EF4-FFF2-40B4-BE49-F238E27FC236}">
                  <a16:creationId xmlns:a16="http://schemas.microsoft.com/office/drawing/2014/main" id="{4888D53D-6D88-ACE8-782F-3A6DC74B1F7A}"/>
                </a:ext>
              </a:extLst>
            </p:cNvPr>
            <p:cNvGrpSpPr/>
            <p:nvPr/>
          </p:nvGrpSpPr>
          <p:grpSpPr>
            <a:xfrm>
              <a:off x="1292288" y="1102571"/>
              <a:ext cx="6559423" cy="1868977"/>
              <a:chOff x="995368" y="1847096"/>
              <a:chExt cx="6559423" cy="1868977"/>
            </a:xfrm>
          </p:grpSpPr>
          <p:grpSp>
            <p:nvGrpSpPr>
              <p:cNvPr id="7" name="Grupė 6">
                <a:extLst>
                  <a:ext uri="{FF2B5EF4-FFF2-40B4-BE49-F238E27FC236}">
                    <a16:creationId xmlns:a16="http://schemas.microsoft.com/office/drawing/2014/main" id="{8689F25B-F6D5-6360-BECC-47982A7481E8}"/>
                  </a:ext>
                </a:extLst>
              </p:cNvPr>
              <p:cNvGrpSpPr/>
              <p:nvPr/>
            </p:nvGrpSpPr>
            <p:grpSpPr>
              <a:xfrm>
                <a:off x="6258568" y="1847096"/>
                <a:ext cx="1296223" cy="1868977"/>
                <a:chOff x="6258568" y="1847096"/>
                <a:chExt cx="1296223" cy="1868977"/>
              </a:xfrm>
            </p:grpSpPr>
            <p:grpSp>
              <p:nvGrpSpPr>
                <p:cNvPr id="22" name="Grupė 21">
                  <a:extLst>
                    <a:ext uri="{FF2B5EF4-FFF2-40B4-BE49-F238E27FC236}">
                      <a16:creationId xmlns:a16="http://schemas.microsoft.com/office/drawing/2014/main" id="{A5B07CA3-CADA-6C06-4C4E-87298CCB2600}"/>
                    </a:ext>
                  </a:extLst>
                </p:cNvPr>
                <p:cNvGrpSpPr/>
                <p:nvPr/>
              </p:nvGrpSpPr>
              <p:grpSpPr>
                <a:xfrm flipH="1">
                  <a:off x="6258568" y="1847096"/>
                  <a:ext cx="1296223" cy="1868977"/>
                  <a:chOff x="4025023" y="2833657"/>
                  <a:chExt cx="1295400" cy="1868977"/>
                </a:xfrm>
              </p:grpSpPr>
              <p:pic>
                <p:nvPicPr>
                  <p:cNvPr id="24" name="Grafinis elementas 23" descr="A boy with short hair">
                    <a:extLst>
                      <a:ext uri="{FF2B5EF4-FFF2-40B4-BE49-F238E27FC236}">
                        <a16:creationId xmlns:a16="http://schemas.microsoft.com/office/drawing/2014/main" id="{98F12546-5488-7CF9-C146-4C24D105FD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2686" y="2833657"/>
                    <a:ext cx="600075" cy="695325"/>
                  </a:xfrm>
                  <a:prstGeom prst="rect">
                    <a:avLst/>
                  </a:prstGeom>
                </p:spPr>
              </p:pic>
              <p:pic>
                <p:nvPicPr>
                  <p:cNvPr id="25" name="Grafinis elementas 24" descr="Woman in a turtleneck">
                    <a:extLst>
                      <a:ext uri="{FF2B5EF4-FFF2-40B4-BE49-F238E27FC236}">
                        <a16:creationId xmlns:a16="http://schemas.microsoft.com/office/drawing/2014/main" id="{915DA16F-2582-E231-9F1C-C36141A0C7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5023" y="3492959"/>
                    <a:ext cx="1295400" cy="1209675"/>
                  </a:xfrm>
                  <a:prstGeom prst="rect">
                    <a:avLst/>
                  </a:prstGeom>
                </p:spPr>
              </p:pic>
              <p:pic>
                <p:nvPicPr>
                  <p:cNvPr id="26" name="Grafinis elementas 25" descr="Square eyeglasses">
                    <a:extLst>
                      <a:ext uri="{FF2B5EF4-FFF2-40B4-BE49-F238E27FC236}">
                        <a16:creationId xmlns:a16="http://schemas.microsoft.com/office/drawing/2014/main" id="{9D518C4D-239C-624F-E50A-793D09C322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8019" y="3071783"/>
                    <a:ext cx="647700" cy="219075"/>
                  </a:xfrm>
                  <a:prstGeom prst="rect">
                    <a:avLst/>
                  </a:prstGeom>
                </p:spPr>
              </p:pic>
            </p:grpSp>
            <p:pic>
              <p:nvPicPr>
                <p:cNvPr id="23" name="Grafinis elementas 22" descr="Smiling face with closed eyes">
                  <a:extLst>
                    <a:ext uri="{FF2B5EF4-FFF2-40B4-BE49-F238E27FC236}">
                      <a16:creationId xmlns:a16="http://schemas.microsoft.com/office/drawing/2014/main" id="{6D30BE56-6140-8328-428E-68F28ED7EF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6619729" y="2071972"/>
                  <a:ext cx="341063" cy="333375"/>
                </a:xfrm>
                <a:prstGeom prst="rect">
                  <a:avLst/>
                </a:prstGeom>
              </p:spPr>
            </p:pic>
          </p:grpSp>
          <p:grpSp>
            <p:nvGrpSpPr>
              <p:cNvPr id="8" name="Grupė 7">
                <a:extLst>
                  <a:ext uri="{FF2B5EF4-FFF2-40B4-BE49-F238E27FC236}">
                    <a16:creationId xmlns:a16="http://schemas.microsoft.com/office/drawing/2014/main" id="{C487D8A5-2143-9D81-F8F1-7F16AD7A1C0F}"/>
                  </a:ext>
                </a:extLst>
              </p:cNvPr>
              <p:cNvGrpSpPr/>
              <p:nvPr/>
            </p:nvGrpSpPr>
            <p:grpSpPr>
              <a:xfrm>
                <a:off x="4726881" y="1930657"/>
                <a:ext cx="899714" cy="1785416"/>
                <a:chOff x="7763358" y="2817822"/>
                <a:chExt cx="857398" cy="1785416"/>
              </a:xfrm>
            </p:grpSpPr>
            <p:pic>
              <p:nvPicPr>
                <p:cNvPr id="19" name="Grafinis elementas 18" descr="Woman in a t-shirt">
                  <a:extLst>
                    <a:ext uri="{FF2B5EF4-FFF2-40B4-BE49-F238E27FC236}">
                      <a16:creationId xmlns:a16="http://schemas.microsoft.com/office/drawing/2014/main" id="{709BC6A5-856A-D1BE-35C0-389D8B0588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7763358" y="3422138"/>
                  <a:ext cx="857398" cy="1181100"/>
                </a:xfrm>
                <a:prstGeom prst="rect">
                  <a:avLst/>
                </a:prstGeom>
              </p:spPr>
            </p:pic>
            <p:pic>
              <p:nvPicPr>
                <p:cNvPr id="20" name="Grafinis elementas 19" descr="Woman with long straight hair">
                  <a:extLst>
                    <a:ext uri="{FF2B5EF4-FFF2-40B4-BE49-F238E27FC236}">
                      <a16:creationId xmlns:a16="http://schemas.microsoft.com/office/drawing/2014/main" id="{C16C6124-7EE5-177C-01FF-381B31C3A6F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7811146" y="2817822"/>
                  <a:ext cx="651481" cy="762000"/>
                </a:xfrm>
                <a:prstGeom prst="rect">
                  <a:avLst/>
                </a:prstGeom>
              </p:spPr>
            </p:pic>
            <p:pic>
              <p:nvPicPr>
                <p:cNvPr id="21" name="Grafinis elementas 20" descr="A happy face">
                  <a:extLst>
                    <a:ext uri="{FF2B5EF4-FFF2-40B4-BE49-F238E27FC236}">
                      <a16:creationId xmlns:a16="http://schemas.microsoft.com/office/drawing/2014/main" id="{0DB35E9D-6FB0-46ED-BC3A-B5E3912147E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7894251" y="3109726"/>
                  <a:ext cx="297813" cy="314325"/>
                </a:xfrm>
                <a:prstGeom prst="rect">
                  <a:avLst/>
                </a:prstGeom>
              </p:spPr>
            </p:pic>
          </p:grpSp>
          <p:grpSp>
            <p:nvGrpSpPr>
              <p:cNvPr id="9" name="Grupė 8">
                <a:extLst>
                  <a:ext uri="{FF2B5EF4-FFF2-40B4-BE49-F238E27FC236}">
                    <a16:creationId xmlns:a16="http://schemas.microsoft.com/office/drawing/2014/main" id="{E01A36D6-8E81-A8B6-9D89-288AD05EC12D}"/>
                  </a:ext>
                </a:extLst>
              </p:cNvPr>
              <p:cNvGrpSpPr/>
              <p:nvPr/>
            </p:nvGrpSpPr>
            <p:grpSpPr>
              <a:xfrm>
                <a:off x="2932265" y="2004477"/>
                <a:ext cx="1162644" cy="1711596"/>
                <a:chOff x="2882021" y="1847096"/>
                <a:chExt cx="1162644" cy="1711596"/>
              </a:xfrm>
            </p:grpSpPr>
            <p:grpSp>
              <p:nvGrpSpPr>
                <p:cNvPr id="15" name="Grupė 14">
                  <a:extLst>
                    <a:ext uri="{FF2B5EF4-FFF2-40B4-BE49-F238E27FC236}">
                      <a16:creationId xmlns:a16="http://schemas.microsoft.com/office/drawing/2014/main" id="{B2C0FDA4-EC71-4702-CE1C-DCD54AD0A4A1}"/>
                    </a:ext>
                  </a:extLst>
                </p:cNvPr>
                <p:cNvGrpSpPr/>
                <p:nvPr/>
              </p:nvGrpSpPr>
              <p:grpSpPr>
                <a:xfrm>
                  <a:off x="2882021" y="1847096"/>
                  <a:ext cx="1162644" cy="1711596"/>
                  <a:chOff x="7532481" y="1259564"/>
                  <a:chExt cx="1162644" cy="1711596"/>
                </a:xfrm>
              </p:grpSpPr>
              <p:pic>
                <p:nvPicPr>
                  <p:cNvPr id="17" name="Grafinis elementas 16" descr="Man with short hair">
                    <a:extLst>
                      <a:ext uri="{FF2B5EF4-FFF2-40B4-BE49-F238E27FC236}">
                        <a16:creationId xmlns:a16="http://schemas.microsoft.com/office/drawing/2014/main" id="{C4A4058D-8455-BB14-4AA7-4FF77167D44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828089" y="1259564"/>
                    <a:ext cx="571429" cy="714375"/>
                  </a:xfrm>
                  <a:prstGeom prst="rect">
                    <a:avLst/>
                  </a:prstGeom>
                </p:spPr>
              </p:pic>
              <p:pic>
                <p:nvPicPr>
                  <p:cNvPr id="18" name="Grafinis elementas 17" descr="Old man wearing long sleeves">
                    <a:extLst>
                      <a:ext uri="{FF2B5EF4-FFF2-40B4-BE49-F238E27FC236}">
                        <a16:creationId xmlns:a16="http://schemas.microsoft.com/office/drawing/2014/main" id="{DB020521-FDA0-EA89-111A-C83B590CECD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532481" y="1828160"/>
                    <a:ext cx="1162644" cy="1143000"/>
                  </a:xfrm>
                  <a:prstGeom prst="rect">
                    <a:avLst/>
                  </a:prstGeom>
                </p:spPr>
              </p:pic>
            </p:grpSp>
            <p:pic>
              <p:nvPicPr>
                <p:cNvPr id="16" name="Grafinis elementas 15" descr="A confused face">
                  <a:extLst>
                    <a:ext uri="{FF2B5EF4-FFF2-40B4-BE49-F238E27FC236}">
                      <a16:creationId xmlns:a16="http://schemas.microsoft.com/office/drawing/2014/main" id="{6BE8A7B0-F641-E2D0-BBD1-9A157C48A30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flipH="1">
                  <a:off x="3231631" y="2068019"/>
                  <a:ext cx="356590" cy="381000"/>
                </a:xfrm>
                <a:prstGeom prst="rect">
                  <a:avLst/>
                </a:prstGeom>
              </p:spPr>
            </p:pic>
          </p:grpSp>
          <p:grpSp>
            <p:nvGrpSpPr>
              <p:cNvPr id="10" name="Grupė 9">
                <a:extLst>
                  <a:ext uri="{FF2B5EF4-FFF2-40B4-BE49-F238E27FC236}">
                    <a16:creationId xmlns:a16="http://schemas.microsoft.com/office/drawing/2014/main" id="{9AB9E535-BD00-58C0-CB41-6FC9E2FD1821}"/>
                  </a:ext>
                </a:extLst>
              </p:cNvPr>
              <p:cNvGrpSpPr/>
              <p:nvPr/>
            </p:nvGrpSpPr>
            <p:grpSpPr>
              <a:xfrm>
                <a:off x="995368" y="1882133"/>
                <a:ext cx="1304925" cy="1833940"/>
                <a:chOff x="995368" y="1847096"/>
                <a:chExt cx="1304925" cy="1833940"/>
              </a:xfrm>
            </p:grpSpPr>
            <p:grpSp>
              <p:nvGrpSpPr>
                <p:cNvPr id="11" name="Grupė 10">
                  <a:extLst>
                    <a:ext uri="{FF2B5EF4-FFF2-40B4-BE49-F238E27FC236}">
                      <a16:creationId xmlns:a16="http://schemas.microsoft.com/office/drawing/2014/main" id="{66D7568B-453D-244F-FEC9-4C8C4B56E35A}"/>
                    </a:ext>
                  </a:extLst>
                </p:cNvPr>
                <p:cNvGrpSpPr/>
                <p:nvPr/>
              </p:nvGrpSpPr>
              <p:grpSpPr>
                <a:xfrm>
                  <a:off x="995368" y="1847096"/>
                  <a:ext cx="1304925" cy="1833940"/>
                  <a:chOff x="5718568" y="1351534"/>
                  <a:chExt cx="1304925" cy="1833940"/>
                </a:xfrm>
              </p:grpSpPr>
              <p:pic>
                <p:nvPicPr>
                  <p:cNvPr id="13" name="Grafinis elementas 12" descr="Man crossing arms">
                    <a:extLst>
                      <a:ext uri="{FF2B5EF4-FFF2-40B4-BE49-F238E27FC236}">
                        <a16:creationId xmlns:a16="http://schemas.microsoft.com/office/drawing/2014/main" id="{F4DF04FF-1683-D8F7-E148-964FF1A42BD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18568" y="1937699"/>
                    <a:ext cx="1304925" cy="1247775"/>
                  </a:xfrm>
                  <a:prstGeom prst="rect">
                    <a:avLst/>
                  </a:prstGeom>
                </p:spPr>
              </p:pic>
              <p:pic>
                <p:nvPicPr>
                  <p:cNvPr id="14" name="Grafinis elementas 13" descr="A child with wavy hair">
                    <a:extLst>
                      <a:ext uri="{FF2B5EF4-FFF2-40B4-BE49-F238E27FC236}">
                        <a16:creationId xmlns:a16="http://schemas.microsoft.com/office/drawing/2014/main" id="{24E97D41-4186-5DEF-EED4-CFE45D6F113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993651" y="1351534"/>
                    <a:ext cx="657225" cy="723900"/>
                  </a:xfrm>
                  <a:prstGeom prst="rect">
                    <a:avLst/>
                  </a:prstGeom>
                </p:spPr>
              </p:pic>
            </p:grpSp>
            <p:pic>
              <p:nvPicPr>
                <p:cNvPr id="12" name="Grafinis elementas 11" descr="Smiling face with closed eyes">
                  <a:extLst>
                    <a:ext uri="{FF2B5EF4-FFF2-40B4-BE49-F238E27FC236}">
                      <a16:creationId xmlns:a16="http://schemas.microsoft.com/office/drawing/2014/main" id="{59857268-B08D-77E7-4C62-D4C2170FF9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34939" y="2115644"/>
                  <a:ext cx="315437" cy="333375"/>
                </a:xfrm>
                <a:prstGeom prst="rect">
                  <a:avLst/>
                </a:prstGeom>
              </p:spPr>
            </p:pic>
          </p:grpSp>
        </p:grpSp>
        <p:sp>
          <p:nvSpPr>
            <p:cNvPr id="27" name="TextBox 26">
              <a:extLst>
                <a:ext uri="{FF2B5EF4-FFF2-40B4-BE49-F238E27FC236}">
                  <a16:creationId xmlns:a16="http://schemas.microsoft.com/office/drawing/2014/main" id="{0A7DC199-1338-DBCD-4240-E126D24B0AFD}"/>
                </a:ext>
              </a:extLst>
            </p:cNvPr>
            <p:cNvSpPr txBox="1"/>
            <p:nvPr/>
          </p:nvSpPr>
          <p:spPr>
            <a:xfrm>
              <a:off x="1035751" y="3172389"/>
              <a:ext cx="1818000" cy="646331"/>
            </a:xfrm>
            <a:prstGeom prst="rect">
              <a:avLst/>
            </a:prstGeom>
            <a:noFill/>
          </p:spPr>
          <p:txBody>
            <a:bodyPr wrap="square">
              <a:spAutoFit/>
            </a:bodyPr>
            <a:lstStyle/>
            <a:p>
              <a:r>
                <a:rPr lang="en-US" sz="1200" b="1" dirty="0">
                  <a:solidFill>
                    <a:schemeClr val="accent1"/>
                  </a:solidFill>
                </a:rPr>
                <a:t>The manager at a pharmaceutical company</a:t>
              </a:r>
              <a:endParaRPr lang="en-US" sz="1200" dirty="0">
                <a:solidFill>
                  <a:schemeClr val="accent1"/>
                </a:solidFill>
              </a:endParaRPr>
            </a:p>
          </p:txBody>
        </p:sp>
        <p:sp>
          <p:nvSpPr>
            <p:cNvPr id="28" name="TextBox 27">
              <a:extLst>
                <a:ext uri="{FF2B5EF4-FFF2-40B4-BE49-F238E27FC236}">
                  <a16:creationId xmlns:a16="http://schemas.microsoft.com/office/drawing/2014/main" id="{C1888CD2-26ED-820B-6CD9-D3EEDF615D6C}"/>
                </a:ext>
              </a:extLst>
            </p:cNvPr>
            <p:cNvSpPr txBox="1"/>
            <p:nvPr/>
          </p:nvSpPr>
          <p:spPr>
            <a:xfrm>
              <a:off x="2892790" y="3172389"/>
              <a:ext cx="1818000" cy="830997"/>
            </a:xfrm>
            <a:prstGeom prst="rect">
              <a:avLst/>
            </a:prstGeom>
            <a:noFill/>
          </p:spPr>
          <p:txBody>
            <a:bodyPr wrap="square">
              <a:spAutoFit/>
            </a:bodyPr>
            <a:lstStyle/>
            <a:p>
              <a:r>
                <a:rPr lang="lt-LT" sz="1200" b="1" dirty="0">
                  <a:solidFill>
                    <a:schemeClr val="accent1"/>
                  </a:solidFill>
                </a:rPr>
                <a:t>George</a:t>
              </a:r>
              <a:r>
                <a:rPr lang="en-US" sz="1200" b="1" dirty="0">
                  <a:solidFill>
                    <a:schemeClr val="accent1"/>
                  </a:solidFill>
                </a:rPr>
                <a:t>, the director of a research institute and a research group leader </a:t>
              </a:r>
              <a:endParaRPr lang="en-US" sz="1200" dirty="0">
                <a:solidFill>
                  <a:schemeClr val="accent1"/>
                </a:solidFill>
              </a:endParaRPr>
            </a:p>
          </p:txBody>
        </p:sp>
        <p:sp>
          <p:nvSpPr>
            <p:cNvPr id="29" name="TextBox 28">
              <a:extLst>
                <a:ext uri="{FF2B5EF4-FFF2-40B4-BE49-F238E27FC236}">
                  <a16:creationId xmlns:a16="http://schemas.microsoft.com/office/drawing/2014/main" id="{F3B76080-C4A6-A58A-F2FE-629FA5C9695E}"/>
                </a:ext>
              </a:extLst>
            </p:cNvPr>
            <p:cNvSpPr txBox="1"/>
            <p:nvPr/>
          </p:nvSpPr>
          <p:spPr>
            <a:xfrm>
              <a:off x="4749829" y="3172389"/>
              <a:ext cx="1818000" cy="646331"/>
            </a:xfrm>
            <a:prstGeom prst="rect">
              <a:avLst/>
            </a:prstGeom>
            <a:noFill/>
          </p:spPr>
          <p:txBody>
            <a:bodyPr wrap="square">
              <a:spAutoFit/>
            </a:bodyPr>
            <a:lstStyle/>
            <a:p>
              <a:r>
                <a:rPr lang="lt-LT" sz="1200" b="1" dirty="0">
                  <a:solidFill>
                    <a:schemeClr val="accent1"/>
                  </a:solidFill>
                </a:rPr>
                <a:t>Erika</a:t>
              </a:r>
              <a:r>
                <a:rPr lang="en-US" sz="1200" b="1" dirty="0">
                  <a:solidFill>
                    <a:schemeClr val="accent1"/>
                  </a:solidFill>
                </a:rPr>
                <a:t>, a young researcher at the institute</a:t>
              </a:r>
              <a:endParaRPr lang="en-US" sz="1200" dirty="0">
                <a:solidFill>
                  <a:schemeClr val="accent1"/>
                </a:solidFill>
              </a:endParaRPr>
            </a:p>
          </p:txBody>
        </p:sp>
        <p:sp>
          <p:nvSpPr>
            <p:cNvPr id="30" name="TextBox 29">
              <a:extLst>
                <a:ext uri="{FF2B5EF4-FFF2-40B4-BE49-F238E27FC236}">
                  <a16:creationId xmlns:a16="http://schemas.microsoft.com/office/drawing/2014/main" id="{F7D792A9-2669-4240-9805-BAB4FA2F1A22}"/>
                </a:ext>
              </a:extLst>
            </p:cNvPr>
            <p:cNvSpPr txBox="1"/>
            <p:nvPr/>
          </p:nvSpPr>
          <p:spPr>
            <a:xfrm>
              <a:off x="6606868" y="3172389"/>
              <a:ext cx="1818000" cy="461665"/>
            </a:xfrm>
            <a:prstGeom prst="rect">
              <a:avLst/>
            </a:prstGeom>
            <a:noFill/>
          </p:spPr>
          <p:txBody>
            <a:bodyPr wrap="square">
              <a:spAutoFit/>
            </a:bodyPr>
            <a:lstStyle/>
            <a:p>
              <a:r>
                <a:rPr lang="en-US" sz="1200" b="1" dirty="0">
                  <a:solidFill>
                    <a:schemeClr val="accent1"/>
                  </a:solidFill>
                </a:rPr>
                <a:t>Tim, senior researcher at the institute</a:t>
              </a:r>
              <a:endParaRPr lang="en-US" sz="1200" dirty="0">
                <a:solidFill>
                  <a:schemeClr val="accent1"/>
                </a:solidFill>
              </a:endParaRPr>
            </a:p>
          </p:txBody>
        </p:sp>
      </p:grpSp>
      <p:sp>
        <p:nvSpPr>
          <p:cNvPr id="31" name="Google Shape;48;p1">
            <a:extLst>
              <a:ext uri="{FF2B5EF4-FFF2-40B4-BE49-F238E27FC236}">
                <a16:creationId xmlns:a16="http://schemas.microsoft.com/office/drawing/2014/main" id="{4C31DB08-26D8-E9B5-8585-7BE0CB0B4DB2}"/>
              </a:ext>
            </a:extLst>
          </p:cNvPr>
          <p:cNvSpPr txBox="1">
            <a:spLocks/>
          </p:cNvSpPr>
          <p:nvPr/>
        </p:nvSpPr>
        <p:spPr>
          <a:xfrm>
            <a:off x="36000" y="61800"/>
            <a:ext cx="7154700" cy="8871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SzPts val="4000"/>
            </a:pPr>
            <a:r>
              <a:rPr lang="en-GB" sz="2400" b="1">
                <a:solidFill>
                  <a:srgbClr val="EF8600"/>
                </a:solidFill>
              </a:rPr>
              <a:t>Integrity in research and business collaboration</a:t>
            </a:r>
            <a:br>
              <a:rPr lang="en-GB" sz="2400" b="1">
                <a:solidFill>
                  <a:srgbClr val="EF8600"/>
                </a:solidFill>
              </a:rPr>
            </a:br>
            <a:r>
              <a:rPr lang="en-GB" sz="2400" b="1">
                <a:solidFill>
                  <a:srgbClr val="EF8600"/>
                </a:solidFill>
              </a:rPr>
              <a:t>Conflict of interest scenario</a:t>
            </a:r>
            <a:endParaRPr lang="en-GB" sz="2400" b="1" i="1">
              <a:solidFill>
                <a:srgbClr val="EF8600"/>
              </a:solidFill>
            </a:endParaRPr>
          </a:p>
        </p:txBody>
      </p:sp>
    </p:spTree>
    <p:extLst>
      <p:ext uri="{BB962C8B-B14F-4D97-AF65-F5344CB8AC3E}">
        <p14:creationId xmlns:p14="http://schemas.microsoft.com/office/powerpoint/2010/main" val="93967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32422" y="273318"/>
            <a:ext cx="4799711" cy="3633522"/>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GB" sz="1400" b="1" dirty="0">
                <a:solidFill>
                  <a:schemeClr val="accent5"/>
                </a:solidFill>
              </a:rPr>
              <a:t>C1. Erika decides not to co-author the manuscript and withdraws from the collaboration.</a:t>
            </a:r>
          </a:p>
          <a:p>
            <a:pPr marL="228600" lvl="0" indent="0" algn="l" rtl="0">
              <a:lnSpc>
                <a:spcPct val="115000"/>
              </a:lnSpc>
              <a:spcBef>
                <a:spcPts val="0"/>
              </a:spcBef>
              <a:spcAft>
                <a:spcPts val="0"/>
              </a:spcAft>
              <a:buSzPts val="1800"/>
              <a:buNone/>
            </a:pPr>
            <a:endParaRPr lang="en-GB" sz="1400" dirty="0">
              <a:solidFill>
                <a:schemeClr val="accent5"/>
              </a:solidFill>
            </a:endParaRPr>
          </a:p>
          <a:p>
            <a:pPr marL="228600" lvl="0" indent="0" algn="l" rtl="0">
              <a:lnSpc>
                <a:spcPct val="115000"/>
              </a:lnSpc>
              <a:spcBef>
                <a:spcPts val="0"/>
              </a:spcBef>
              <a:spcAft>
                <a:spcPts val="0"/>
              </a:spcAft>
              <a:buSzPts val="1800"/>
              <a:buNone/>
            </a:pPr>
            <a:r>
              <a:rPr lang="en-GB" sz="1400" dirty="0">
                <a:solidFill>
                  <a:schemeClr val="accent5"/>
                </a:solidFill>
              </a:rPr>
              <a:t>C1.1. The manuscript is published, including only positive results and omitting the negative results. </a:t>
            </a:r>
          </a:p>
          <a:p>
            <a:pPr marL="228600" lvl="0" indent="0" algn="l" rtl="0">
              <a:lnSpc>
                <a:spcPct val="115000"/>
              </a:lnSpc>
              <a:spcBef>
                <a:spcPts val="0"/>
              </a:spcBef>
              <a:spcAft>
                <a:spcPts val="0"/>
              </a:spcAft>
              <a:buSzPts val="1800"/>
              <a:buNone/>
            </a:pPr>
            <a:endParaRPr lang="en-GB" sz="1400" dirty="0">
              <a:solidFill>
                <a:schemeClr val="accent5"/>
              </a:solidFill>
            </a:endParaRPr>
          </a:p>
          <a:p>
            <a:pPr marL="228600" lvl="0" indent="0" algn="l" rtl="0">
              <a:lnSpc>
                <a:spcPct val="115000"/>
              </a:lnSpc>
              <a:spcBef>
                <a:spcPts val="0"/>
              </a:spcBef>
              <a:spcAft>
                <a:spcPts val="0"/>
              </a:spcAft>
              <a:buSzPts val="1800"/>
              <a:buNone/>
            </a:pPr>
            <a:r>
              <a:rPr lang="en-GB" sz="1400" dirty="0">
                <a:solidFill>
                  <a:schemeClr val="accent5"/>
                </a:solidFill>
              </a:rPr>
              <a:t>In a few years, several other research groups publish the results that do not support the findings of </a:t>
            </a:r>
            <a:r>
              <a:rPr lang="en-GB" sz="1400" b="1" dirty="0">
                <a:solidFill>
                  <a:schemeClr val="accent5"/>
                </a:solidFill>
              </a:rPr>
              <a:t>George’s research team</a:t>
            </a:r>
            <a:r>
              <a:rPr lang="en-GB" sz="1400" dirty="0">
                <a:solidFill>
                  <a:schemeClr val="accent5"/>
                </a:solidFill>
              </a:rPr>
              <a:t>. Moreover, during this time, it is revealed that one of the leading researchers, </a:t>
            </a:r>
            <a:r>
              <a:rPr lang="en-GB" sz="1400" b="1" dirty="0">
                <a:solidFill>
                  <a:schemeClr val="accent5"/>
                </a:solidFill>
              </a:rPr>
              <a:t>Tim</a:t>
            </a:r>
            <a:r>
              <a:rPr lang="en-GB" sz="1400" dirty="0">
                <a:solidFill>
                  <a:schemeClr val="accent5"/>
                </a:solidFill>
              </a:rPr>
              <a:t>, did not disclose his relationship with the company that had sponsored the research. </a:t>
            </a:r>
            <a:r>
              <a:rPr lang="en-GB" sz="1400" dirty="0">
                <a:solidFill>
                  <a:schemeClr val="accent5"/>
                </a:solidFill>
                <a:hlinkClick r:id="rId3" action="ppaction://hlinksldjump"/>
              </a:rPr>
              <a:t>The editor-in-chief of the journal expresses concern about the quality of their work</a:t>
            </a:r>
            <a:r>
              <a:rPr lang="en-US" sz="1400" dirty="0">
                <a:solidFill>
                  <a:schemeClr val="accent5"/>
                </a:solidFill>
                <a:hlinkClick r:id="rId3" action="ppaction://hlinksldjump"/>
              </a:rPr>
              <a:t>, given the potential for conflict of interest</a:t>
            </a:r>
            <a:r>
              <a:rPr lang="en-GB" sz="1400" dirty="0">
                <a:solidFill>
                  <a:schemeClr val="accent5"/>
                </a:solidFill>
                <a:hlinkClick r:id="rId3" action="ppaction://hlinksldjump"/>
              </a:rPr>
              <a:t>.</a:t>
            </a:r>
            <a:endParaRPr lang="en-GB" sz="1400" dirty="0">
              <a:solidFill>
                <a:schemeClr val="accent5"/>
              </a:solidFill>
            </a:endParaRPr>
          </a:p>
        </p:txBody>
      </p:sp>
      <p:grpSp>
        <p:nvGrpSpPr>
          <p:cNvPr id="20" name="Grupė 19">
            <a:extLst>
              <a:ext uri="{FF2B5EF4-FFF2-40B4-BE49-F238E27FC236}">
                <a16:creationId xmlns:a16="http://schemas.microsoft.com/office/drawing/2014/main" id="{E640139B-C785-DD42-FCB4-EA0BF4F912E0}"/>
              </a:ext>
            </a:extLst>
          </p:cNvPr>
          <p:cNvGrpSpPr/>
          <p:nvPr/>
        </p:nvGrpSpPr>
        <p:grpSpPr>
          <a:xfrm>
            <a:off x="5384966" y="1377877"/>
            <a:ext cx="3493612" cy="2569258"/>
            <a:chOff x="5000712" y="1297142"/>
            <a:chExt cx="4195300" cy="3020580"/>
          </a:xfrm>
        </p:grpSpPr>
        <p:pic>
          <p:nvPicPr>
            <p:cNvPr id="21" name="Grafinis elementas 20" descr="Classroom with laboratory equipment">
              <a:extLst>
                <a:ext uri="{FF2B5EF4-FFF2-40B4-BE49-F238E27FC236}">
                  <a16:creationId xmlns:a16="http://schemas.microsoft.com/office/drawing/2014/main" id="{1EA8F203-0862-FD98-E6FD-849D10B451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22" name="Grupė 21">
              <a:extLst>
                <a:ext uri="{FF2B5EF4-FFF2-40B4-BE49-F238E27FC236}">
                  <a16:creationId xmlns:a16="http://schemas.microsoft.com/office/drawing/2014/main" id="{8000F14A-EAC8-95AA-47F4-496AE9A0F7F7}"/>
                </a:ext>
              </a:extLst>
            </p:cNvPr>
            <p:cNvGrpSpPr/>
            <p:nvPr/>
          </p:nvGrpSpPr>
          <p:grpSpPr>
            <a:xfrm>
              <a:off x="6832274" y="2323222"/>
              <a:ext cx="1280567" cy="1711596"/>
              <a:chOff x="6940800" y="1052111"/>
              <a:chExt cx="1280567" cy="1711596"/>
            </a:xfrm>
          </p:grpSpPr>
          <p:grpSp>
            <p:nvGrpSpPr>
              <p:cNvPr id="39" name="Grupė 38">
                <a:extLst>
                  <a:ext uri="{FF2B5EF4-FFF2-40B4-BE49-F238E27FC236}">
                    <a16:creationId xmlns:a16="http://schemas.microsoft.com/office/drawing/2014/main" id="{551CB26A-5D63-DA55-D7D6-1EBA394FB240}"/>
                  </a:ext>
                </a:extLst>
              </p:cNvPr>
              <p:cNvGrpSpPr/>
              <p:nvPr/>
            </p:nvGrpSpPr>
            <p:grpSpPr>
              <a:xfrm>
                <a:off x="6940800" y="1052111"/>
                <a:ext cx="1280567" cy="1711596"/>
                <a:chOff x="7532481" y="1259564"/>
                <a:chExt cx="1162644" cy="1711596"/>
              </a:xfrm>
            </p:grpSpPr>
            <p:pic>
              <p:nvPicPr>
                <p:cNvPr id="41" name="Grafinis elementas 40" descr="Man with short hair">
                  <a:extLst>
                    <a:ext uri="{FF2B5EF4-FFF2-40B4-BE49-F238E27FC236}">
                      <a16:creationId xmlns:a16="http://schemas.microsoft.com/office/drawing/2014/main" id="{E0764724-A579-149C-7E51-4C28A274FA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42" name="Grafinis elementas 41" descr="Old man wearing long sleeves">
                  <a:extLst>
                    <a:ext uri="{FF2B5EF4-FFF2-40B4-BE49-F238E27FC236}">
                      <a16:creationId xmlns:a16="http://schemas.microsoft.com/office/drawing/2014/main" id="{F2679721-66D8-7BC4-0B51-C2EBA86049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40" name="Grafinis elementas 39" descr="A confused face">
                <a:extLst>
                  <a:ext uri="{FF2B5EF4-FFF2-40B4-BE49-F238E27FC236}">
                    <a16:creationId xmlns:a16="http://schemas.microsoft.com/office/drawing/2014/main" id="{F9EA17DC-B92A-77FF-A87F-A0BF6DD8DB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24" name="Grupė 23">
              <a:extLst>
                <a:ext uri="{FF2B5EF4-FFF2-40B4-BE49-F238E27FC236}">
                  <a16:creationId xmlns:a16="http://schemas.microsoft.com/office/drawing/2014/main" id="{4ECB8E7C-72EC-3FE2-9137-4A2FF9BED27E}"/>
                </a:ext>
              </a:extLst>
            </p:cNvPr>
            <p:cNvGrpSpPr/>
            <p:nvPr/>
          </p:nvGrpSpPr>
          <p:grpSpPr>
            <a:xfrm>
              <a:off x="7924148" y="2454896"/>
              <a:ext cx="848164" cy="1862826"/>
              <a:chOff x="7924148" y="2454896"/>
              <a:chExt cx="848164" cy="1862826"/>
            </a:xfrm>
          </p:grpSpPr>
          <p:grpSp>
            <p:nvGrpSpPr>
              <p:cNvPr id="29" name="Grupė 28">
                <a:extLst>
                  <a:ext uri="{FF2B5EF4-FFF2-40B4-BE49-F238E27FC236}">
                    <a16:creationId xmlns:a16="http://schemas.microsoft.com/office/drawing/2014/main" id="{B8AD7118-DDF3-ABF7-0326-8D35ADC49440}"/>
                  </a:ext>
                </a:extLst>
              </p:cNvPr>
              <p:cNvGrpSpPr/>
              <p:nvPr/>
            </p:nvGrpSpPr>
            <p:grpSpPr>
              <a:xfrm flipH="1">
                <a:off x="7924148" y="2454896"/>
                <a:ext cx="848164" cy="1862826"/>
                <a:chOff x="5687121" y="2613738"/>
                <a:chExt cx="1012538" cy="1862826"/>
              </a:xfrm>
            </p:grpSpPr>
            <p:grpSp>
              <p:nvGrpSpPr>
                <p:cNvPr id="31" name="Grupė 30">
                  <a:extLst>
                    <a:ext uri="{FF2B5EF4-FFF2-40B4-BE49-F238E27FC236}">
                      <a16:creationId xmlns:a16="http://schemas.microsoft.com/office/drawing/2014/main" id="{15ED1E5E-F282-FEEB-F348-0E08DE1E34DC}"/>
                    </a:ext>
                  </a:extLst>
                </p:cNvPr>
                <p:cNvGrpSpPr/>
                <p:nvPr/>
              </p:nvGrpSpPr>
              <p:grpSpPr>
                <a:xfrm flipH="1">
                  <a:off x="5909763" y="2613738"/>
                  <a:ext cx="730691" cy="695325"/>
                  <a:chOff x="5811679" y="1973942"/>
                  <a:chExt cx="673460" cy="695325"/>
                </a:xfrm>
              </p:grpSpPr>
              <p:pic>
                <p:nvPicPr>
                  <p:cNvPr id="33" name="Grafinis elementas 32" descr="A boy with short hair">
                    <a:extLst>
                      <a:ext uri="{FF2B5EF4-FFF2-40B4-BE49-F238E27FC236}">
                        <a16:creationId xmlns:a16="http://schemas.microsoft.com/office/drawing/2014/main" id="{CF642F5A-5937-ABC9-C5EA-2EEC0B22A4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884683" y="1973942"/>
                    <a:ext cx="600456" cy="695325"/>
                  </a:xfrm>
                  <a:prstGeom prst="rect">
                    <a:avLst/>
                  </a:prstGeom>
                </p:spPr>
              </p:pic>
              <p:pic>
                <p:nvPicPr>
                  <p:cNvPr id="34" name="Grafinis elementas 33" descr="Square eyeglasses">
                    <a:extLst>
                      <a:ext uri="{FF2B5EF4-FFF2-40B4-BE49-F238E27FC236}">
                        <a16:creationId xmlns:a16="http://schemas.microsoft.com/office/drawing/2014/main" id="{F29F2A34-E023-5F68-59D1-866CA31A70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5811679" y="2212068"/>
                    <a:ext cx="648112" cy="219075"/>
                  </a:xfrm>
                  <a:prstGeom prst="rect">
                    <a:avLst/>
                  </a:prstGeom>
                </p:spPr>
              </p:pic>
            </p:grpSp>
            <p:pic>
              <p:nvPicPr>
                <p:cNvPr id="32" name="Grafinis elementas 31" descr="Woman in a turtleneck">
                  <a:extLst>
                    <a:ext uri="{FF2B5EF4-FFF2-40B4-BE49-F238E27FC236}">
                      <a16:creationId xmlns:a16="http://schemas.microsoft.com/office/drawing/2014/main" id="{C4ED582C-5CD6-7073-814B-BB9AFAFE475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87121" y="3266889"/>
                  <a:ext cx="1012538" cy="1209675"/>
                </a:xfrm>
                <a:prstGeom prst="rect">
                  <a:avLst/>
                </a:prstGeom>
              </p:spPr>
            </p:pic>
          </p:grpSp>
          <p:pic>
            <p:nvPicPr>
              <p:cNvPr id="30" name="Grafinis elementas 29" descr="Old man face">
                <a:extLst>
                  <a:ext uri="{FF2B5EF4-FFF2-40B4-BE49-F238E27FC236}">
                    <a16:creationId xmlns:a16="http://schemas.microsoft.com/office/drawing/2014/main" id="{7F913AB7-2077-2C2C-2A53-F63B9CA12A4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8048122" y="2742322"/>
                <a:ext cx="317573" cy="304800"/>
              </a:xfrm>
              <a:prstGeom prst="rect">
                <a:avLst/>
              </a:prstGeom>
            </p:spPr>
          </p:pic>
        </p:grpSp>
        <p:grpSp>
          <p:nvGrpSpPr>
            <p:cNvPr id="25" name="Grupė 24">
              <a:extLst>
                <a:ext uri="{FF2B5EF4-FFF2-40B4-BE49-F238E27FC236}">
                  <a16:creationId xmlns:a16="http://schemas.microsoft.com/office/drawing/2014/main" id="{45767035-24CC-1115-4319-3779831853BC}"/>
                </a:ext>
              </a:extLst>
            </p:cNvPr>
            <p:cNvGrpSpPr/>
            <p:nvPr/>
          </p:nvGrpSpPr>
          <p:grpSpPr>
            <a:xfrm>
              <a:off x="5000712" y="2323222"/>
              <a:ext cx="1304925" cy="1833940"/>
              <a:chOff x="6045160" y="2886338"/>
              <a:chExt cx="1304925" cy="1833940"/>
            </a:xfrm>
          </p:grpSpPr>
          <p:pic>
            <p:nvPicPr>
              <p:cNvPr id="26" name="Grafinis elementas 25" descr="Man crossing arms">
                <a:extLst>
                  <a:ext uri="{FF2B5EF4-FFF2-40B4-BE49-F238E27FC236}">
                    <a16:creationId xmlns:a16="http://schemas.microsoft.com/office/drawing/2014/main" id="{30CD12E5-4D3D-64AF-5265-973A2A4F4A1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45160" y="3472503"/>
                <a:ext cx="1304925" cy="1247775"/>
              </a:xfrm>
              <a:prstGeom prst="rect">
                <a:avLst/>
              </a:prstGeom>
            </p:spPr>
          </p:pic>
          <p:pic>
            <p:nvPicPr>
              <p:cNvPr id="27" name="Grafinis elementas 26" descr="A child with wavy hair">
                <a:extLst>
                  <a:ext uri="{FF2B5EF4-FFF2-40B4-BE49-F238E27FC236}">
                    <a16:creationId xmlns:a16="http://schemas.microsoft.com/office/drawing/2014/main" id="{6251624B-B101-13D8-F83D-43B940579FF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320243" y="2886338"/>
                <a:ext cx="657225" cy="723900"/>
              </a:xfrm>
              <a:prstGeom prst="rect">
                <a:avLst/>
              </a:prstGeom>
            </p:spPr>
          </p:pic>
          <p:pic>
            <p:nvPicPr>
              <p:cNvPr id="28" name="Grafinis elementas 27" descr="A face with one eyebrow">
                <a:extLst>
                  <a:ext uri="{FF2B5EF4-FFF2-40B4-BE49-F238E27FC236}">
                    <a16:creationId xmlns:a16="http://schemas.microsoft.com/office/drawing/2014/main" id="{6D96B12E-CF09-B935-3D73-CB7AC36F0B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559624" y="3175661"/>
                <a:ext cx="304800"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A9CE8BA4-189C-5711-73C7-8383783AB8FA}"/>
              </a:ext>
            </a:extLst>
          </p:cNvPr>
          <p:cNvPicPr>
            <a:picLocks noChangeAspect="1"/>
          </p:cNvPicPr>
          <p:nvPr/>
        </p:nvPicPr>
        <p:blipFill>
          <a:blip r:embed="rId26"/>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170278E4-981B-5A46-3A73-056D95CF7701}"/>
              </a:ext>
            </a:extLst>
          </p:cNvPr>
          <p:cNvPicPr preferRelativeResize="0"/>
          <p:nvPr/>
        </p:nvPicPr>
        <p:blipFill rotWithShape="1">
          <a:blip r:embed="rId27">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4221739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93920" y="367699"/>
            <a:ext cx="4872702" cy="3518503"/>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SzPts val="1800"/>
              <a:buNone/>
            </a:pPr>
            <a:r>
              <a:rPr lang="en-US" sz="1100" b="1" dirty="0">
                <a:solidFill>
                  <a:schemeClr val="accent5"/>
                </a:solidFill>
              </a:rPr>
              <a:t>C2. Erika is worried that negative results may diminish the value of the findings and agrees to co-author the manuscript. </a:t>
            </a:r>
          </a:p>
          <a:p>
            <a:pPr marL="228600" lvl="0" indent="0" algn="l" rtl="0">
              <a:lnSpc>
                <a:spcPct val="115000"/>
              </a:lnSpc>
              <a:spcBef>
                <a:spcPts val="0"/>
              </a:spcBef>
              <a:spcAft>
                <a:spcPts val="0"/>
              </a:spcAft>
              <a:buSzPts val="1800"/>
              <a:buNone/>
            </a:pPr>
            <a:r>
              <a:rPr lang="en-US" sz="1100" b="1" dirty="0">
                <a:solidFill>
                  <a:schemeClr val="accent5"/>
                </a:solidFill>
              </a:rPr>
              <a:t>C3. Erika is afraid that further arguing with George will diminish her career prospects; so she agrees to co-author the manuscript.</a:t>
            </a:r>
          </a:p>
          <a:p>
            <a:pPr marL="228600" lvl="0" indent="0" algn="l" rtl="0">
              <a:lnSpc>
                <a:spcPct val="115000"/>
              </a:lnSpc>
              <a:spcBef>
                <a:spcPts val="0"/>
              </a:spcBef>
              <a:spcAft>
                <a:spcPts val="0"/>
              </a:spcAft>
              <a:buSzPts val="1800"/>
              <a:buNone/>
            </a:pPr>
            <a:endParaRPr lang="en-US" sz="1100" dirty="0">
              <a:solidFill>
                <a:schemeClr val="accent5"/>
              </a:solidFill>
            </a:endParaRPr>
          </a:p>
          <a:p>
            <a:pPr marL="228600" lvl="0" indent="0" algn="l" rtl="0">
              <a:lnSpc>
                <a:spcPct val="115000"/>
              </a:lnSpc>
              <a:spcBef>
                <a:spcPts val="0"/>
              </a:spcBef>
              <a:spcAft>
                <a:spcPts val="0"/>
              </a:spcAft>
              <a:buSzPts val="1800"/>
              <a:buNone/>
            </a:pPr>
            <a:r>
              <a:rPr lang="en-US" sz="1100" dirty="0">
                <a:solidFill>
                  <a:schemeClr val="accent5"/>
                </a:solidFill>
              </a:rPr>
              <a:t>C2.1. / C3.1. </a:t>
            </a:r>
            <a:r>
              <a:rPr lang="en-US" sz="1100" b="1" dirty="0">
                <a:solidFill>
                  <a:schemeClr val="accent5"/>
                </a:solidFill>
              </a:rPr>
              <a:t>Erika</a:t>
            </a:r>
            <a:r>
              <a:rPr lang="en-US" sz="1100" dirty="0">
                <a:solidFill>
                  <a:schemeClr val="accent5"/>
                </a:solidFill>
              </a:rPr>
              <a:t> co-authors the manuscript that includes only positive results but omits the negative ones. The manuscript is published. </a:t>
            </a:r>
          </a:p>
          <a:p>
            <a:pPr marL="228600" lvl="0" indent="0" algn="l" rtl="0">
              <a:lnSpc>
                <a:spcPct val="115000"/>
              </a:lnSpc>
              <a:spcBef>
                <a:spcPts val="0"/>
              </a:spcBef>
              <a:spcAft>
                <a:spcPts val="0"/>
              </a:spcAft>
              <a:buSzPts val="1800"/>
              <a:buNone/>
            </a:pPr>
            <a:endParaRPr lang="en-US" sz="1100" dirty="0">
              <a:solidFill>
                <a:schemeClr val="accent5"/>
              </a:solidFill>
            </a:endParaRPr>
          </a:p>
          <a:p>
            <a:pPr marL="228600" lvl="0" indent="0">
              <a:buNone/>
            </a:pPr>
            <a:r>
              <a:rPr lang="en-US" sz="1100" dirty="0">
                <a:solidFill>
                  <a:schemeClr val="accent5"/>
                </a:solidFill>
              </a:rPr>
              <a:t>In a few years, several other research groups publish the results that do not support the findings of </a:t>
            </a:r>
            <a:r>
              <a:rPr lang="en-US" sz="1100" b="1" dirty="0">
                <a:solidFill>
                  <a:schemeClr val="accent5"/>
                </a:solidFill>
              </a:rPr>
              <a:t>George’s research team</a:t>
            </a:r>
            <a:r>
              <a:rPr lang="en-US" sz="1100" dirty="0">
                <a:solidFill>
                  <a:schemeClr val="accent5"/>
                </a:solidFill>
              </a:rPr>
              <a:t>. Moreover, during this time, it is revealed that one of the leading researchers, </a:t>
            </a:r>
            <a:r>
              <a:rPr lang="en-US" sz="1100" b="1" dirty="0">
                <a:solidFill>
                  <a:schemeClr val="accent5"/>
                </a:solidFill>
              </a:rPr>
              <a:t>Tim</a:t>
            </a:r>
            <a:r>
              <a:rPr lang="en-US" sz="1100" dirty="0">
                <a:solidFill>
                  <a:schemeClr val="accent5"/>
                </a:solidFill>
              </a:rPr>
              <a:t>, did not disclose his relationship with the company that had sponsored the research. The editor-in-chief of the journal expresses concern about the quality of their work. </a:t>
            </a:r>
            <a:r>
              <a:rPr lang="en-US" sz="1100" dirty="0">
                <a:solidFill>
                  <a:schemeClr val="accent5"/>
                </a:solidFill>
                <a:hlinkClick r:id="rId3" action="ppaction://hlinksldjump"/>
              </a:rPr>
              <a:t>Since </a:t>
            </a:r>
            <a:r>
              <a:rPr lang="en-US" sz="1100" b="1" dirty="0">
                <a:solidFill>
                  <a:schemeClr val="accent5"/>
                </a:solidFill>
                <a:hlinkClick r:id="rId3" action="ppaction://hlinksldjump"/>
              </a:rPr>
              <a:t>Erika</a:t>
            </a:r>
            <a:r>
              <a:rPr lang="lt-LT" sz="1100" b="1" dirty="0">
                <a:solidFill>
                  <a:schemeClr val="accent5"/>
                </a:solidFill>
                <a:hlinkClick r:id="rId3" action="ppaction://hlinksldjump"/>
              </a:rPr>
              <a:t> </a:t>
            </a:r>
            <a:r>
              <a:rPr lang="en-US" sz="1100" dirty="0">
                <a:solidFill>
                  <a:schemeClr val="accent5"/>
                </a:solidFill>
                <a:hlinkClick r:id="rId3" action="ppaction://hlinksldjump"/>
              </a:rPr>
              <a:t>had not indicated in detail the contribution of co-researchers in the manuscript, they are all held responsible for the biased results.</a:t>
            </a:r>
            <a:endParaRPr lang="en-US" sz="1100" dirty="0">
              <a:solidFill>
                <a:schemeClr val="accent5"/>
              </a:solidFill>
            </a:endParaRPr>
          </a:p>
        </p:txBody>
      </p:sp>
      <p:grpSp>
        <p:nvGrpSpPr>
          <p:cNvPr id="2" name="Grupė 1">
            <a:extLst>
              <a:ext uri="{FF2B5EF4-FFF2-40B4-BE49-F238E27FC236}">
                <a16:creationId xmlns:a16="http://schemas.microsoft.com/office/drawing/2014/main" id="{0FAC0CCD-1500-B9DE-62CF-8E063B1D46F8}"/>
              </a:ext>
            </a:extLst>
          </p:cNvPr>
          <p:cNvGrpSpPr/>
          <p:nvPr/>
        </p:nvGrpSpPr>
        <p:grpSpPr>
          <a:xfrm>
            <a:off x="5384966" y="1377877"/>
            <a:ext cx="3493612" cy="2569258"/>
            <a:chOff x="5000712" y="1297142"/>
            <a:chExt cx="4195300" cy="3020580"/>
          </a:xfrm>
        </p:grpSpPr>
        <p:pic>
          <p:nvPicPr>
            <p:cNvPr id="3" name="Grafinis elementas 2" descr="Classroom with laboratory equipment">
              <a:extLst>
                <a:ext uri="{FF2B5EF4-FFF2-40B4-BE49-F238E27FC236}">
                  <a16:creationId xmlns:a16="http://schemas.microsoft.com/office/drawing/2014/main" id="{F21C822F-CFC1-F674-D66F-81845B676F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10" name="Grupė 9">
              <a:extLst>
                <a:ext uri="{FF2B5EF4-FFF2-40B4-BE49-F238E27FC236}">
                  <a16:creationId xmlns:a16="http://schemas.microsoft.com/office/drawing/2014/main" id="{2A80109F-F18B-FF52-221B-421561CA23A0}"/>
                </a:ext>
              </a:extLst>
            </p:cNvPr>
            <p:cNvGrpSpPr/>
            <p:nvPr/>
          </p:nvGrpSpPr>
          <p:grpSpPr>
            <a:xfrm>
              <a:off x="6832274" y="2323222"/>
              <a:ext cx="1280567" cy="1711596"/>
              <a:chOff x="6940800" y="1052111"/>
              <a:chExt cx="1280567" cy="1711596"/>
            </a:xfrm>
          </p:grpSpPr>
          <p:grpSp>
            <p:nvGrpSpPr>
              <p:cNvPr id="27" name="Grupė 26">
                <a:extLst>
                  <a:ext uri="{FF2B5EF4-FFF2-40B4-BE49-F238E27FC236}">
                    <a16:creationId xmlns:a16="http://schemas.microsoft.com/office/drawing/2014/main" id="{4CF2E9C3-16AC-ADB3-4E97-2A56F550B956}"/>
                  </a:ext>
                </a:extLst>
              </p:cNvPr>
              <p:cNvGrpSpPr/>
              <p:nvPr/>
            </p:nvGrpSpPr>
            <p:grpSpPr>
              <a:xfrm>
                <a:off x="6940800" y="1052111"/>
                <a:ext cx="1280567" cy="1711596"/>
                <a:chOff x="7532481" y="1259564"/>
                <a:chExt cx="1162644" cy="1711596"/>
              </a:xfrm>
            </p:grpSpPr>
            <p:pic>
              <p:nvPicPr>
                <p:cNvPr id="29" name="Grafinis elementas 28" descr="Man with short hair">
                  <a:extLst>
                    <a:ext uri="{FF2B5EF4-FFF2-40B4-BE49-F238E27FC236}">
                      <a16:creationId xmlns:a16="http://schemas.microsoft.com/office/drawing/2014/main" id="{5E8EDB18-0498-91C7-FAAE-C51073A26B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30" name="Grafinis elementas 29" descr="Old man wearing long sleeves">
                  <a:extLst>
                    <a:ext uri="{FF2B5EF4-FFF2-40B4-BE49-F238E27FC236}">
                      <a16:creationId xmlns:a16="http://schemas.microsoft.com/office/drawing/2014/main" id="{5253948B-F740-60DD-E223-1AB3E98F8A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28" name="Grafinis elementas 27" descr="A confused face">
                <a:extLst>
                  <a:ext uri="{FF2B5EF4-FFF2-40B4-BE49-F238E27FC236}">
                    <a16:creationId xmlns:a16="http://schemas.microsoft.com/office/drawing/2014/main" id="{EE070B1E-0CBA-D444-1C4A-2CF6D96AA7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11" name="Grupė 10">
              <a:extLst>
                <a:ext uri="{FF2B5EF4-FFF2-40B4-BE49-F238E27FC236}">
                  <a16:creationId xmlns:a16="http://schemas.microsoft.com/office/drawing/2014/main" id="{A8557692-1B2F-137A-7689-9D11021EC3D0}"/>
                </a:ext>
              </a:extLst>
            </p:cNvPr>
            <p:cNvGrpSpPr/>
            <p:nvPr/>
          </p:nvGrpSpPr>
          <p:grpSpPr>
            <a:xfrm>
              <a:off x="5938313" y="2323222"/>
              <a:ext cx="901979" cy="1785416"/>
              <a:chOff x="5938313" y="2323222"/>
              <a:chExt cx="901979" cy="1785416"/>
            </a:xfrm>
          </p:grpSpPr>
          <p:grpSp>
            <p:nvGrpSpPr>
              <p:cNvPr id="23" name="Grupė 22">
                <a:extLst>
                  <a:ext uri="{FF2B5EF4-FFF2-40B4-BE49-F238E27FC236}">
                    <a16:creationId xmlns:a16="http://schemas.microsoft.com/office/drawing/2014/main" id="{FBA55934-9EF3-8E04-4EB7-B3341D810882}"/>
                  </a:ext>
                </a:extLst>
              </p:cNvPr>
              <p:cNvGrpSpPr/>
              <p:nvPr/>
            </p:nvGrpSpPr>
            <p:grpSpPr>
              <a:xfrm flipH="1">
                <a:off x="5938313" y="2323222"/>
                <a:ext cx="901979" cy="1785416"/>
                <a:chOff x="7763365" y="2817822"/>
                <a:chExt cx="857399" cy="1785416"/>
              </a:xfrm>
            </p:grpSpPr>
            <p:pic>
              <p:nvPicPr>
                <p:cNvPr id="25" name="Grafinis elementas 24" descr="Woman in a t-shirt">
                  <a:extLst>
                    <a:ext uri="{FF2B5EF4-FFF2-40B4-BE49-F238E27FC236}">
                      <a16:creationId xmlns:a16="http://schemas.microsoft.com/office/drawing/2014/main" id="{EBA9EDA9-11DE-1105-1AE4-213B4090C6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763365" y="3422138"/>
                  <a:ext cx="857399" cy="1181100"/>
                </a:xfrm>
                <a:prstGeom prst="rect">
                  <a:avLst/>
                </a:prstGeom>
              </p:spPr>
            </p:pic>
            <p:pic>
              <p:nvPicPr>
                <p:cNvPr id="26" name="Grafinis elementas 25" descr="Woman with long straight hair">
                  <a:extLst>
                    <a:ext uri="{FF2B5EF4-FFF2-40B4-BE49-F238E27FC236}">
                      <a16:creationId xmlns:a16="http://schemas.microsoft.com/office/drawing/2014/main" id="{307DE507-23E9-016F-68F0-1C6605EEA0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811148" y="2817822"/>
                  <a:ext cx="651482" cy="762000"/>
                </a:xfrm>
                <a:prstGeom prst="rect">
                  <a:avLst/>
                </a:prstGeom>
              </p:spPr>
            </p:pic>
          </p:grpSp>
          <p:pic>
            <p:nvPicPr>
              <p:cNvPr id="24" name="Grafinis elementas 23" descr="Old man face">
                <a:extLst>
                  <a:ext uri="{FF2B5EF4-FFF2-40B4-BE49-F238E27FC236}">
                    <a16:creationId xmlns:a16="http://schemas.microsoft.com/office/drawing/2014/main" id="{2E718D18-E210-F541-774F-678E674805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91066" y="2585164"/>
                <a:ext cx="359807" cy="304800"/>
              </a:xfrm>
              <a:prstGeom prst="rect">
                <a:avLst/>
              </a:prstGeom>
            </p:spPr>
          </p:pic>
        </p:grpSp>
        <p:grpSp>
          <p:nvGrpSpPr>
            <p:cNvPr id="12" name="Grupė 11">
              <a:extLst>
                <a:ext uri="{FF2B5EF4-FFF2-40B4-BE49-F238E27FC236}">
                  <a16:creationId xmlns:a16="http://schemas.microsoft.com/office/drawing/2014/main" id="{016C6EE1-8747-F357-DD83-775F928EAD72}"/>
                </a:ext>
              </a:extLst>
            </p:cNvPr>
            <p:cNvGrpSpPr/>
            <p:nvPr/>
          </p:nvGrpSpPr>
          <p:grpSpPr>
            <a:xfrm>
              <a:off x="7924148" y="2454896"/>
              <a:ext cx="848164" cy="1862826"/>
              <a:chOff x="7924148" y="2454896"/>
              <a:chExt cx="848164" cy="1862826"/>
            </a:xfrm>
          </p:grpSpPr>
          <p:grpSp>
            <p:nvGrpSpPr>
              <p:cNvPr id="17" name="Grupė 16">
                <a:extLst>
                  <a:ext uri="{FF2B5EF4-FFF2-40B4-BE49-F238E27FC236}">
                    <a16:creationId xmlns:a16="http://schemas.microsoft.com/office/drawing/2014/main" id="{03694472-1FFA-5D40-6187-AD08E3FBC254}"/>
                  </a:ext>
                </a:extLst>
              </p:cNvPr>
              <p:cNvGrpSpPr/>
              <p:nvPr/>
            </p:nvGrpSpPr>
            <p:grpSpPr>
              <a:xfrm flipH="1">
                <a:off x="7924148" y="2454896"/>
                <a:ext cx="848164" cy="1862826"/>
                <a:chOff x="5687121" y="2613738"/>
                <a:chExt cx="1012538" cy="1862826"/>
              </a:xfrm>
            </p:grpSpPr>
            <p:grpSp>
              <p:nvGrpSpPr>
                <p:cNvPr id="19" name="Grupė 18">
                  <a:extLst>
                    <a:ext uri="{FF2B5EF4-FFF2-40B4-BE49-F238E27FC236}">
                      <a16:creationId xmlns:a16="http://schemas.microsoft.com/office/drawing/2014/main" id="{CEE01484-8605-6BCC-F0A0-EBD82706F119}"/>
                    </a:ext>
                  </a:extLst>
                </p:cNvPr>
                <p:cNvGrpSpPr/>
                <p:nvPr/>
              </p:nvGrpSpPr>
              <p:grpSpPr>
                <a:xfrm flipH="1">
                  <a:off x="5909763" y="2613738"/>
                  <a:ext cx="730691" cy="695325"/>
                  <a:chOff x="5811679" y="1973942"/>
                  <a:chExt cx="673460" cy="695325"/>
                </a:xfrm>
              </p:grpSpPr>
              <p:pic>
                <p:nvPicPr>
                  <p:cNvPr id="21" name="Grafinis elementas 20" descr="A boy with short hair">
                    <a:extLst>
                      <a:ext uri="{FF2B5EF4-FFF2-40B4-BE49-F238E27FC236}">
                        <a16:creationId xmlns:a16="http://schemas.microsoft.com/office/drawing/2014/main" id="{70DCDCD6-B039-72D9-D001-C0A89ECFF66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884683" y="1973942"/>
                    <a:ext cx="600456" cy="695325"/>
                  </a:xfrm>
                  <a:prstGeom prst="rect">
                    <a:avLst/>
                  </a:prstGeom>
                </p:spPr>
              </p:pic>
              <p:pic>
                <p:nvPicPr>
                  <p:cNvPr id="22" name="Grafinis elementas 21" descr="Square eyeglasses">
                    <a:extLst>
                      <a:ext uri="{FF2B5EF4-FFF2-40B4-BE49-F238E27FC236}">
                        <a16:creationId xmlns:a16="http://schemas.microsoft.com/office/drawing/2014/main" id="{7DCBF1C9-DF46-4127-00B3-09D86FEBF30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5811679" y="2212068"/>
                    <a:ext cx="648112" cy="219075"/>
                  </a:xfrm>
                  <a:prstGeom prst="rect">
                    <a:avLst/>
                  </a:prstGeom>
                </p:spPr>
              </p:pic>
            </p:grpSp>
            <p:pic>
              <p:nvPicPr>
                <p:cNvPr id="20" name="Grafinis elementas 19" descr="Woman in a turtleneck">
                  <a:extLst>
                    <a:ext uri="{FF2B5EF4-FFF2-40B4-BE49-F238E27FC236}">
                      <a16:creationId xmlns:a16="http://schemas.microsoft.com/office/drawing/2014/main" id="{2A07EA43-5195-0EFB-2F1F-2E3D2B32643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87121" y="3266889"/>
                  <a:ext cx="1012538" cy="1209675"/>
                </a:xfrm>
                <a:prstGeom prst="rect">
                  <a:avLst/>
                </a:prstGeom>
              </p:spPr>
            </p:pic>
          </p:grpSp>
          <p:pic>
            <p:nvPicPr>
              <p:cNvPr id="18" name="Grafinis elementas 17" descr="Old man face">
                <a:extLst>
                  <a:ext uri="{FF2B5EF4-FFF2-40B4-BE49-F238E27FC236}">
                    <a16:creationId xmlns:a16="http://schemas.microsoft.com/office/drawing/2014/main" id="{FCE4915E-4D02-DDDD-7354-D7EDD41A4B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048122" y="2742322"/>
                <a:ext cx="317573" cy="304800"/>
              </a:xfrm>
              <a:prstGeom prst="rect">
                <a:avLst/>
              </a:prstGeom>
            </p:spPr>
          </p:pic>
        </p:grpSp>
        <p:grpSp>
          <p:nvGrpSpPr>
            <p:cNvPr id="13" name="Grupė 12">
              <a:extLst>
                <a:ext uri="{FF2B5EF4-FFF2-40B4-BE49-F238E27FC236}">
                  <a16:creationId xmlns:a16="http://schemas.microsoft.com/office/drawing/2014/main" id="{21D2DEE5-5837-32F5-A77B-3290396E9940}"/>
                </a:ext>
              </a:extLst>
            </p:cNvPr>
            <p:cNvGrpSpPr/>
            <p:nvPr/>
          </p:nvGrpSpPr>
          <p:grpSpPr>
            <a:xfrm>
              <a:off x="5000712" y="2323222"/>
              <a:ext cx="1304925" cy="1833940"/>
              <a:chOff x="6045160" y="2886338"/>
              <a:chExt cx="1304925" cy="1833940"/>
            </a:xfrm>
          </p:grpSpPr>
          <p:pic>
            <p:nvPicPr>
              <p:cNvPr id="14" name="Grafinis elementas 13" descr="Man crossing arms">
                <a:extLst>
                  <a:ext uri="{FF2B5EF4-FFF2-40B4-BE49-F238E27FC236}">
                    <a16:creationId xmlns:a16="http://schemas.microsoft.com/office/drawing/2014/main" id="{4BEDE2B5-62B9-8CE1-B8B5-6BC9471423A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45160" y="3472503"/>
                <a:ext cx="1304925" cy="1247775"/>
              </a:xfrm>
              <a:prstGeom prst="rect">
                <a:avLst/>
              </a:prstGeom>
            </p:spPr>
          </p:pic>
          <p:pic>
            <p:nvPicPr>
              <p:cNvPr id="15" name="Grafinis elementas 14" descr="A child with wavy hair">
                <a:extLst>
                  <a:ext uri="{FF2B5EF4-FFF2-40B4-BE49-F238E27FC236}">
                    <a16:creationId xmlns:a16="http://schemas.microsoft.com/office/drawing/2014/main" id="{033FD7F6-00CD-C35C-1FEE-C299BDC57AD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20243" y="2886338"/>
                <a:ext cx="657225" cy="723900"/>
              </a:xfrm>
              <a:prstGeom prst="rect">
                <a:avLst/>
              </a:prstGeom>
            </p:spPr>
          </p:pic>
          <p:pic>
            <p:nvPicPr>
              <p:cNvPr id="16" name="Grafinis elementas 15" descr="A face with one eyebrow">
                <a:extLst>
                  <a:ext uri="{FF2B5EF4-FFF2-40B4-BE49-F238E27FC236}">
                    <a16:creationId xmlns:a16="http://schemas.microsoft.com/office/drawing/2014/main" id="{5C04F148-CAE5-4D72-61FD-ECB2E434095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59624" y="3175661"/>
                <a:ext cx="304800" cy="314325"/>
              </a:xfrm>
              <a:prstGeom prst="rect">
                <a:avLst/>
              </a:prstGeom>
            </p:spPr>
          </p:pic>
        </p:grpSp>
      </p:grpSp>
      <p:pic>
        <p:nvPicPr>
          <p:cNvPr id="4" name="Paveikslėlis 3" descr="Paveikslėlis, kuriame yra tekstas, ekrano kopija, Šriftas&#10;&#10;Automatiškai sugeneruotas aprašymas">
            <a:extLst>
              <a:ext uri="{FF2B5EF4-FFF2-40B4-BE49-F238E27FC236}">
                <a16:creationId xmlns:a16="http://schemas.microsoft.com/office/drawing/2014/main" id="{E4D1C79C-9F8B-9D5A-966D-0C5A8B06DF4F}"/>
              </a:ext>
            </a:extLst>
          </p:cNvPr>
          <p:cNvPicPr>
            <a:picLocks noChangeAspect="1"/>
          </p:cNvPicPr>
          <p:nvPr/>
        </p:nvPicPr>
        <p:blipFill>
          <a:blip r:embed="rId30"/>
          <a:stretch>
            <a:fillRect/>
          </a:stretch>
        </p:blipFill>
        <p:spPr>
          <a:xfrm>
            <a:off x="0" y="4003113"/>
            <a:ext cx="9144000" cy="1140387"/>
          </a:xfrm>
          <a:prstGeom prst="rect">
            <a:avLst/>
          </a:prstGeom>
        </p:spPr>
      </p:pic>
      <p:pic>
        <p:nvPicPr>
          <p:cNvPr id="5" name="Google Shape;59;p2">
            <a:extLst>
              <a:ext uri="{FF2B5EF4-FFF2-40B4-BE49-F238E27FC236}">
                <a16:creationId xmlns:a16="http://schemas.microsoft.com/office/drawing/2014/main" id="{06461C88-D2E1-709D-A172-89F8B8C44696}"/>
              </a:ext>
            </a:extLst>
          </p:cNvPr>
          <p:cNvPicPr preferRelativeResize="0"/>
          <p:nvPr/>
        </p:nvPicPr>
        <p:blipFill rotWithShape="1">
          <a:blip r:embed="rId31">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880074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37597" y="864000"/>
            <a:ext cx="4882578" cy="2842502"/>
          </a:xfrm>
          <a:prstGeom prst="rect">
            <a:avLst/>
          </a:prstGeom>
          <a:noFill/>
          <a:ln>
            <a:noFill/>
          </a:ln>
        </p:spPr>
        <p:txBody>
          <a:bodyPr spcFirstLastPara="1" wrap="square" lIns="91425" tIns="91425" rIns="91425" bIns="91425" anchor="t" anchorCtr="0">
            <a:normAutofit fontScale="92500" lnSpcReduction="10000"/>
          </a:bodyPr>
          <a:lstStyle/>
          <a:p>
            <a:pPr marL="228600" lvl="0" indent="0" algn="l" rtl="0">
              <a:lnSpc>
                <a:spcPct val="115000"/>
              </a:lnSpc>
              <a:spcBef>
                <a:spcPts val="0"/>
              </a:spcBef>
              <a:spcAft>
                <a:spcPts val="0"/>
              </a:spcAft>
              <a:buSzPts val="1800"/>
              <a:buNone/>
            </a:pPr>
            <a:r>
              <a:rPr lang="en-US" sz="1400" b="1" dirty="0">
                <a:solidFill>
                  <a:schemeClr val="accent5"/>
                </a:solidFill>
              </a:rPr>
              <a:t>C4. Erika agrees to co-author a manuscript and suggests publishing all results though they may reduce the potential for the treatment to be adopted.</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rPr>
              <a:t>C4.1. </a:t>
            </a:r>
            <a:r>
              <a:rPr lang="en-US" sz="1400" b="1" dirty="0">
                <a:solidFill>
                  <a:schemeClr val="accent5"/>
                </a:solidFill>
              </a:rPr>
              <a:t>Erika</a:t>
            </a:r>
            <a:r>
              <a:rPr lang="en-US" sz="1400" dirty="0">
                <a:solidFill>
                  <a:schemeClr val="accent5"/>
                </a:solidFill>
              </a:rPr>
              <a:t> co-authors the manuscript that discusses all the results obtained in the research. However, the </a:t>
            </a:r>
            <a:r>
              <a:rPr lang="en-US" sz="1400" b="1" dirty="0">
                <a:solidFill>
                  <a:schemeClr val="accent5"/>
                </a:solidFill>
              </a:rPr>
              <a:t>company manager </a:t>
            </a:r>
            <a:r>
              <a:rPr lang="en-US" sz="1400" dirty="0">
                <a:solidFill>
                  <a:schemeClr val="accent5"/>
                </a:solidFill>
              </a:rPr>
              <a:t>opposes submission of the manuscript since the research results do not indicate an unambiguously positive effect of the treatment. He warns her and other researchers that they will be sued if they disclose research results without the company’s consent. </a:t>
            </a:r>
            <a:r>
              <a:rPr lang="en-US" sz="1400" b="1" dirty="0">
                <a:solidFill>
                  <a:schemeClr val="accent5"/>
                </a:solidFill>
                <a:hlinkClick r:id="rId3" action="ppaction://hlinksldjump"/>
              </a:rPr>
              <a:t>The researchers</a:t>
            </a:r>
            <a:r>
              <a:rPr lang="en-US" sz="1400" dirty="0">
                <a:solidFill>
                  <a:schemeClr val="accent5"/>
                </a:solidFill>
                <a:hlinkClick r:id="rId3" action="ppaction://hlinksldjump"/>
              </a:rPr>
              <a:t> decide not to publish the </a:t>
            </a:r>
            <a:r>
              <a:rPr lang="en-US" sz="1400" dirty="0">
                <a:solidFill>
                  <a:srgbClr val="0097A7"/>
                </a:solidFill>
                <a:hlinkClick r:id="rId3" action="ppaction://hlinksldjump"/>
              </a:rPr>
              <a:t>manuscript</a:t>
            </a:r>
            <a:r>
              <a:rPr lang="en-US" sz="1400" dirty="0">
                <a:solidFill>
                  <a:schemeClr val="accent5"/>
                </a:solidFill>
                <a:hlinkClick r:id="rId3" action="ppaction://hlinksldjump"/>
              </a:rPr>
              <a:t>.</a:t>
            </a:r>
            <a:endParaRPr lang="en-US" sz="1400" dirty="0">
              <a:solidFill>
                <a:schemeClr val="accent5"/>
              </a:solidFill>
            </a:endParaRPr>
          </a:p>
        </p:txBody>
      </p:sp>
      <p:grpSp>
        <p:nvGrpSpPr>
          <p:cNvPr id="34" name="Grupė 33">
            <a:extLst>
              <a:ext uri="{FF2B5EF4-FFF2-40B4-BE49-F238E27FC236}">
                <a16:creationId xmlns:a16="http://schemas.microsoft.com/office/drawing/2014/main" id="{1DF4D503-3C84-E171-FB44-C0FD1DFEED80}"/>
              </a:ext>
            </a:extLst>
          </p:cNvPr>
          <p:cNvGrpSpPr/>
          <p:nvPr/>
        </p:nvGrpSpPr>
        <p:grpSpPr>
          <a:xfrm>
            <a:off x="5384966" y="1377877"/>
            <a:ext cx="3493612" cy="2569258"/>
            <a:chOff x="5000712" y="1297142"/>
            <a:chExt cx="4195300" cy="3020580"/>
          </a:xfrm>
        </p:grpSpPr>
        <p:pic>
          <p:nvPicPr>
            <p:cNvPr id="5" name="Grafinis elementas 4" descr="Classroom with laboratory equipment">
              <a:extLst>
                <a:ext uri="{FF2B5EF4-FFF2-40B4-BE49-F238E27FC236}">
                  <a16:creationId xmlns:a16="http://schemas.microsoft.com/office/drawing/2014/main" id="{4BCE2C47-C133-7A19-9EB5-A1B7F7D9CF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6" name="Grupė 5">
              <a:extLst>
                <a:ext uri="{FF2B5EF4-FFF2-40B4-BE49-F238E27FC236}">
                  <a16:creationId xmlns:a16="http://schemas.microsoft.com/office/drawing/2014/main" id="{710FA649-FDD7-C10F-A670-0EFA8800CB68}"/>
                </a:ext>
              </a:extLst>
            </p:cNvPr>
            <p:cNvGrpSpPr/>
            <p:nvPr/>
          </p:nvGrpSpPr>
          <p:grpSpPr>
            <a:xfrm>
              <a:off x="6832274" y="2323222"/>
              <a:ext cx="1280567" cy="1711596"/>
              <a:chOff x="6940800" y="1052111"/>
              <a:chExt cx="1280567" cy="1711596"/>
            </a:xfrm>
          </p:grpSpPr>
          <p:grpSp>
            <p:nvGrpSpPr>
              <p:cNvPr id="18" name="Grupė 17">
                <a:extLst>
                  <a:ext uri="{FF2B5EF4-FFF2-40B4-BE49-F238E27FC236}">
                    <a16:creationId xmlns:a16="http://schemas.microsoft.com/office/drawing/2014/main" id="{80D3C6D1-E8D7-DACB-C08F-BE34CAEEA644}"/>
                  </a:ext>
                </a:extLst>
              </p:cNvPr>
              <p:cNvGrpSpPr/>
              <p:nvPr/>
            </p:nvGrpSpPr>
            <p:grpSpPr>
              <a:xfrm>
                <a:off x="6940800" y="1052111"/>
                <a:ext cx="1280567" cy="1711596"/>
                <a:chOff x="7532481" y="1259564"/>
                <a:chExt cx="1162644" cy="1711596"/>
              </a:xfrm>
            </p:grpSpPr>
            <p:pic>
              <p:nvPicPr>
                <p:cNvPr id="20" name="Grafinis elementas 19" descr="Man with short hair">
                  <a:extLst>
                    <a:ext uri="{FF2B5EF4-FFF2-40B4-BE49-F238E27FC236}">
                      <a16:creationId xmlns:a16="http://schemas.microsoft.com/office/drawing/2014/main" id="{EB457D18-438A-917F-163E-F758A1C675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21" name="Grafinis elementas 20" descr="Old man wearing long sleeves">
                  <a:extLst>
                    <a:ext uri="{FF2B5EF4-FFF2-40B4-BE49-F238E27FC236}">
                      <a16:creationId xmlns:a16="http://schemas.microsoft.com/office/drawing/2014/main" id="{D53A383C-7A0B-0670-79AE-CA213D90A4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19" name="Grafinis elementas 18" descr="A confused face">
                <a:extLst>
                  <a:ext uri="{FF2B5EF4-FFF2-40B4-BE49-F238E27FC236}">
                    <a16:creationId xmlns:a16="http://schemas.microsoft.com/office/drawing/2014/main" id="{8DFFCEF4-09F5-CEF0-5881-1A32AA1010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32" name="Grupė 31">
              <a:extLst>
                <a:ext uri="{FF2B5EF4-FFF2-40B4-BE49-F238E27FC236}">
                  <a16:creationId xmlns:a16="http://schemas.microsoft.com/office/drawing/2014/main" id="{59702895-3A50-DBE9-B34A-4056F988C7FC}"/>
                </a:ext>
              </a:extLst>
            </p:cNvPr>
            <p:cNvGrpSpPr/>
            <p:nvPr/>
          </p:nvGrpSpPr>
          <p:grpSpPr>
            <a:xfrm>
              <a:off x="5938313" y="2323222"/>
              <a:ext cx="901979" cy="1785416"/>
              <a:chOff x="5938313" y="2323222"/>
              <a:chExt cx="901979" cy="1785416"/>
            </a:xfrm>
          </p:grpSpPr>
          <p:grpSp>
            <p:nvGrpSpPr>
              <p:cNvPr id="9" name="Grupė 8">
                <a:extLst>
                  <a:ext uri="{FF2B5EF4-FFF2-40B4-BE49-F238E27FC236}">
                    <a16:creationId xmlns:a16="http://schemas.microsoft.com/office/drawing/2014/main" id="{FC9F822F-EE97-2ED3-FEFD-9D493A6143C9}"/>
                  </a:ext>
                </a:extLst>
              </p:cNvPr>
              <p:cNvGrpSpPr/>
              <p:nvPr/>
            </p:nvGrpSpPr>
            <p:grpSpPr>
              <a:xfrm flipH="1">
                <a:off x="5938313" y="2323222"/>
                <a:ext cx="901979" cy="1785416"/>
                <a:chOff x="7763365" y="2817822"/>
                <a:chExt cx="857399" cy="1785416"/>
              </a:xfrm>
            </p:grpSpPr>
            <p:pic>
              <p:nvPicPr>
                <p:cNvPr id="11" name="Grafinis elementas 10" descr="Woman in a t-shirt">
                  <a:extLst>
                    <a:ext uri="{FF2B5EF4-FFF2-40B4-BE49-F238E27FC236}">
                      <a16:creationId xmlns:a16="http://schemas.microsoft.com/office/drawing/2014/main" id="{943F8578-FDDB-8E60-7349-BC58D3E903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FCF6762C-35D8-9E74-21A9-61895371CB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811148" y="2817822"/>
                  <a:ext cx="651482" cy="762000"/>
                </a:xfrm>
                <a:prstGeom prst="rect">
                  <a:avLst/>
                </a:prstGeom>
              </p:spPr>
            </p:pic>
          </p:grpSp>
          <p:pic>
            <p:nvPicPr>
              <p:cNvPr id="27" name="Grafinis elementas 26" descr="Old man face">
                <a:extLst>
                  <a:ext uri="{FF2B5EF4-FFF2-40B4-BE49-F238E27FC236}">
                    <a16:creationId xmlns:a16="http://schemas.microsoft.com/office/drawing/2014/main" id="{351B8FAD-EF78-AC09-08ED-114684295D9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91066" y="2585164"/>
                <a:ext cx="359807" cy="304800"/>
              </a:xfrm>
              <a:prstGeom prst="rect">
                <a:avLst/>
              </a:prstGeom>
            </p:spPr>
          </p:pic>
        </p:grpSp>
        <p:grpSp>
          <p:nvGrpSpPr>
            <p:cNvPr id="33" name="Grupė 32">
              <a:extLst>
                <a:ext uri="{FF2B5EF4-FFF2-40B4-BE49-F238E27FC236}">
                  <a16:creationId xmlns:a16="http://schemas.microsoft.com/office/drawing/2014/main" id="{80B80C52-CA6D-59D7-36DB-01CA86E6F0EC}"/>
                </a:ext>
              </a:extLst>
            </p:cNvPr>
            <p:cNvGrpSpPr/>
            <p:nvPr/>
          </p:nvGrpSpPr>
          <p:grpSpPr>
            <a:xfrm>
              <a:off x="7924148" y="2454896"/>
              <a:ext cx="848164" cy="1862826"/>
              <a:chOff x="7924148" y="2454896"/>
              <a:chExt cx="848164" cy="1862826"/>
            </a:xfrm>
          </p:grpSpPr>
          <p:grpSp>
            <p:nvGrpSpPr>
              <p:cNvPr id="7" name="Grupė 6">
                <a:extLst>
                  <a:ext uri="{FF2B5EF4-FFF2-40B4-BE49-F238E27FC236}">
                    <a16:creationId xmlns:a16="http://schemas.microsoft.com/office/drawing/2014/main" id="{0EEE34A8-676C-1ECF-79BE-0BD08D4CE2DC}"/>
                  </a:ext>
                </a:extLst>
              </p:cNvPr>
              <p:cNvGrpSpPr/>
              <p:nvPr/>
            </p:nvGrpSpPr>
            <p:grpSpPr>
              <a:xfrm flipH="1">
                <a:off x="7924148" y="2454896"/>
                <a:ext cx="848164" cy="1862826"/>
                <a:chOff x="5687121" y="2613738"/>
                <a:chExt cx="1012538" cy="1862826"/>
              </a:xfrm>
            </p:grpSpPr>
            <p:grpSp>
              <p:nvGrpSpPr>
                <p:cNvPr id="13" name="Grupė 12">
                  <a:extLst>
                    <a:ext uri="{FF2B5EF4-FFF2-40B4-BE49-F238E27FC236}">
                      <a16:creationId xmlns:a16="http://schemas.microsoft.com/office/drawing/2014/main" id="{4D3E8BCF-107A-450C-7205-9A451CB668B6}"/>
                    </a:ext>
                  </a:extLst>
                </p:cNvPr>
                <p:cNvGrpSpPr/>
                <p:nvPr/>
              </p:nvGrpSpPr>
              <p:grpSpPr>
                <a:xfrm flipH="1">
                  <a:off x="5909763" y="2613738"/>
                  <a:ext cx="730691" cy="695325"/>
                  <a:chOff x="5811679" y="1973942"/>
                  <a:chExt cx="673460" cy="695325"/>
                </a:xfrm>
              </p:grpSpPr>
              <p:pic>
                <p:nvPicPr>
                  <p:cNvPr id="15" name="Grafinis elementas 14" descr="A boy with short hair">
                    <a:extLst>
                      <a:ext uri="{FF2B5EF4-FFF2-40B4-BE49-F238E27FC236}">
                        <a16:creationId xmlns:a16="http://schemas.microsoft.com/office/drawing/2014/main" id="{AE60FAA2-FD34-30C8-9F7D-3E4F40D0C03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884683" y="1973942"/>
                    <a:ext cx="600456" cy="695325"/>
                  </a:xfrm>
                  <a:prstGeom prst="rect">
                    <a:avLst/>
                  </a:prstGeom>
                </p:spPr>
              </p:pic>
              <p:pic>
                <p:nvPicPr>
                  <p:cNvPr id="16" name="Grafinis elementas 15" descr="Square eyeglasses">
                    <a:extLst>
                      <a:ext uri="{FF2B5EF4-FFF2-40B4-BE49-F238E27FC236}">
                        <a16:creationId xmlns:a16="http://schemas.microsoft.com/office/drawing/2014/main" id="{B26BB38E-B364-1299-41AD-DAB28FE59D2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5811679" y="2212068"/>
                    <a:ext cx="648112" cy="219075"/>
                  </a:xfrm>
                  <a:prstGeom prst="rect">
                    <a:avLst/>
                  </a:prstGeom>
                </p:spPr>
              </p:pic>
            </p:grpSp>
            <p:pic>
              <p:nvPicPr>
                <p:cNvPr id="14" name="Grafinis elementas 13" descr="Woman in a turtleneck">
                  <a:extLst>
                    <a:ext uri="{FF2B5EF4-FFF2-40B4-BE49-F238E27FC236}">
                      <a16:creationId xmlns:a16="http://schemas.microsoft.com/office/drawing/2014/main" id="{19473E75-BE0F-3955-3940-6D1D12FA178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87121" y="3266889"/>
                  <a:ext cx="1012538" cy="1209675"/>
                </a:xfrm>
                <a:prstGeom prst="rect">
                  <a:avLst/>
                </a:prstGeom>
              </p:spPr>
            </p:pic>
          </p:grpSp>
          <p:pic>
            <p:nvPicPr>
              <p:cNvPr id="30" name="Grafinis elementas 29" descr="Old man face">
                <a:extLst>
                  <a:ext uri="{FF2B5EF4-FFF2-40B4-BE49-F238E27FC236}">
                    <a16:creationId xmlns:a16="http://schemas.microsoft.com/office/drawing/2014/main" id="{3D2B3454-BC4E-36BB-EC17-E9ED4EB5907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048122" y="2742322"/>
                <a:ext cx="317573" cy="304800"/>
              </a:xfrm>
              <a:prstGeom prst="rect">
                <a:avLst/>
              </a:prstGeom>
            </p:spPr>
          </p:pic>
        </p:grpSp>
        <p:grpSp>
          <p:nvGrpSpPr>
            <p:cNvPr id="28" name="Grupė 27">
              <a:extLst>
                <a:ext uri="{FF2B5EF4-FFF2-40B4-BE49-F238E27FC236}">
                  <a16:creationId xmlns:a16="http://schemas.microsoft.com/office/drawing/2014/main" id="{61CA3301-B508-795E-2F51-BDAC60947EE4}"/>
                </a:ext>
              </a:extLst>
            </p:cNvPr>
            <p:cNvGrpSpPr/>
            <p:nvPr/>
          </p:nvGrpSpPr>
          <p:grpSpPr>
            <a:xfrm>
              <a:off x="5000712" y="2323222"/>
              <a:ext cx="1304925" cy="1833940"/>
              <a:chOff x="6045160" y="2886338"/>
              <a:chExt cx="1304925" cy="1833940"/>
            </a:xfrm>
          </p:grpSpPr>
          <p:pic>
            <p:nvPicPr>
              <p:cNvPr id="22" name="Grafinis elementas 21" descr="Man crossing arms">
                <a:extLst>
                  <a:ext uri="{FF2B5EF4-FFF2-40B4-BE49-F238E27FC236}">
                    <a16:creationId xmlns:a16="http://schemas.microsoft.com/office/drawing/2014/main" id="{D9C9AEE6-C30D-BD05-4A2D-DC7453C6678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45160" y="3472503"/>
                <a:ext cx="1304925" cy="1247775"/>
              </a:xfrm>
              <a:prstGeom prst="rect">
                <a:avLst/>
              </a:prstGeom>
            </p:spPr>
          </p:pic>
          <p:pic>
            <p:nvPicPr>
              <p:cNvPr id="23" name="Grafinis elementas 22" descr="A child with wavy hair">
                <a:extLst>
                  <a:ext uri="{FF2B5EF4-FFF2-40B4-BE49-F238E27FC236}">
                    <a16:creationId xmlns:a16="http://schemas.microsoft.com/office/drawing/2014/main" id="{66400609-F865-B586-2C3E-52BD3167CE6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20243" y="2886338"/>
                <a:ext cx="657225" cy="723900"/>
              </a:xfrm>
              <a:prstGeom prst="rect">
                <a:avLst/>
              </a:prstGeom>
            </p:spPr>
          </p:pic>
          <p:pic>
            <p:nvPicPr>
              <p:cNvPr id="25" name="Grafinis elementas 24" descr="A face with one eyebrow">
                <a:extLst>
                  <a:ext uri="{FF2B5EF4-FFF2-40B4-BE49-F238E27FC236}">
                    <a16:creationId xmlns:a16="http://schemas.microsoft.com/office/drawing/2014/main" id="{2C4E3DC1-5009-ADCA-8680-0043B1A58BC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59624" y="3175661"/>
                <a:ext cx="304800"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6DF32C41-98E7-7D9C-16C4-A30A03DA4A2F}"/>
              </a:ext>
            </a:extLst>
          </p:cNvPr>
          <p:cNvPicPr>
            <a:picLocks noChangeAspect="1"/>
          </p:cNvPicPr>
          <p:nvPr/>
        </p:nvPicPr>
        <p:blipFill>
          <a:blip r:embed="rId30"/>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322AAD6A-FAB3-2997-028B-FEFA4C40B8FA}"/>
              </a:ext>
            </a:extLst>
          </p:cNvPr>
          <p:cNvPicPr preferRelativeResize="0"/>
          <p:nvPr/>
        </p:nvPicPr>
        <p:blipFill rotWithShape="1">
          <a:blip r:embed="rId31">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64338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26723" y="1200150"/>
            <a:ext cx="4360477" cy="1903050"/>
          </a:xfrm>
          <a:prstGeom prst="rect">
            <a:avLst/>
          </a:prstGeom>
          <a:noFill/>
          <a:ln>
            <a:noFill/>
          </a:ln>
        </p:spPr>
        <p:txBody>
          <a:bodyPr spcFirstLastPara="1" wrap="square" lIns="91425" tIns="91425" rIns="91425" bIns="91425" anchor="t" anchorCtr="0">
            <a:normAutofit/>
          </a:bodyPr>
          <a:lstStyle/>
          <a:p>
            <a:pPr marL="180000" indent="0">
              <a:buNone/>
            </a:pPr>
            <a:r>
              <a:rPr lang="en-US" sz="1400" dirty="0"/>
              <a:t>The research demonstrates non-conclusive (both positive and negative) results concerning the effects of the treatment on study participants. </a:t>
            </a:r>
          </a:p>
          <a:p>
            <a:pPr marL="360000" indent="-180000">
              <a:buNone/>
            </a:pPr>
            <a:endParaRPr lang="en-US" sz="1400" b="1" dirty="0"/>
          </a:p>
          <a:p>
            <a:pPr marL="180000" indent="0">
              <a:buNone/>
            </a:pPr>
            <a:r>
              <a:rPr lang="en-US" sz="1400" b="1" dirty="0"/>
              <a:t>Erika</a:t>
            </a:r>
            <a:r>
              <a:rPr lang="lt-LT" sz="1400" b="1" dirty="0"/>
              <a:t> </a:t>
            </a:r>
            <a:r>
              <a:rPr lang="lt-LT" sz="1400" dirty="0"/>
              <a:t>i</a:t>
            </a:r>
            <a:r>
              <a:rPr lang="en-US" sz="1400" dirty="0"/>
              <a:t>s worried about the contradictory results and asks to inspect the data and repeat the data analysis.</a:t>
            </a:r>
          </a:p>
        </p:txBody>
      </p:sp>
      <p:grpSp>
        <p:nvGrpSpPr>
          <p:cNvPr id="4" name="Grupė 3">
            <a:extLst>
              <a:ext uri="{FF2B5EF4-FFF2-40B4-BE49-F238E27FC236}">
                <a16:creationId xmlns:a16="http://schemas.microsoft.com/office/drawing/2014/main" id="{99AAA616-7A55-60A8-BB2C-37C2511397F7}"/>
              </a:ext>
            </a:extLst>
          </p:cNvPr>
          <p:cNvGrpSpPr/>
          <p:nvPr/>
        </p:nvGrpSpPr>
        <p:grpSpPr>
          <a:xfrm>
            <a:off x="4868324" y="1527166"/>
            <a:ext cx="3714075" cy="2089167"/>
            <a:chOff x="5257124" y="1576201"/>
            <a:chExt cx="3714075" cy="2089167"/>
          </a:xfrm>
        </p:grpSpPr>
        <p:pic>
          <p:nvPicPr>
            <p:cNvPr id="5" name="Grafinis elementas 4" descr="Classroom with laboratory equipment">
              <a:extLst>
                <a:ext uri="{FF2B5EF4-FFF2-40B4-BE49-F238E27FC236}">
                  <a16:creationId xmlns:a16="http://schemas.microsoft.com/office/drawing/2014/main" id="{03AB8AD4-AED1-C158-81AE-7A975935E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124" y="1576201"/>
              <a:ext cx="3714075" cy="2089167"/>
            </a:xfrm>
            <a:prstGeom prst="rect">
              <a:avLst/>
            </a:prstGeom>
          </p:spPr>
        </p:pic>
        <p:pic>
          <p:nvPicPr>
            <p:cNvPr id="6" name="Grafinis elementas 5" descr="Woman holding a laptop">
              <a:extLst>
                <a:ext uri="{FF2B5EF4-FFF2-40B4-BE49-F238E27FC236}">
                  <a16:creationId xmlns:a16="http://schemas.microsoft.com/office/drawing/2014/main" id="{C8A415D1-63EA-E735-356A-77F34E0314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9661" y="1715909"/>
              <a:ext cx="1781175" cy="1809750"/>
            </a:xfrm>
            <a:prstGeom prst="rect">
              <a:avLst/>
            </a:prstGeom>
          </p:spPr>
        </p:pic>
      </p:grpSp>
      <p:pic>
        <p:nvPicPr>
          <p:cNvPr id="2" name="Paveikslėlis 1" descr="Paveikslėlis, kuriame yra tekstas, ekrano kopija, Šriftas&#10;&#10;Automatiškai sugeneruotas aprašymas">
            <a:extLst>
              <a:ext uri="{FF2B5EF4-FFF2-40B4-BE49-F238E27FC236}">
                <a16:creationId xmlns:a16="http://schemas.microsoft.com/office/drawing/2014/main" id="{ABB595E0-E1C4-9318-AD78-08BCC7D96E02}"/>
              </a:ext>
            </a:extLst>
          </p:cNvPr>
          <p:cNvPicPr>
            <a:picLocks noChangeAspect="1"/>
          </p:cNvPicPr>
          <p:nvPr/>
        </p:nvPicPr>
        <p:blipFill>
          <a:blip r:embed="rId7"/>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CAE15813-26E7-9EBD-AD25-767DA5690C65}"/>
              </a:ext>
            </a:extLst>
          </p:cNvPr>
          <p:cNvPicPr preferRelativeResize="0"/>
          <p:nvPr/>
        </p:nvPicPr>
        <p:blipFill rotWithShape="1">
          <a:blip r:embed="rId8">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28065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76530" y="610748"/>
            <a:ext cx="4522168" cy="3102136"/>
          </a:xfrm>
          <a:prstGeom prst="rect">
            <a:avLst/>
          </a:prstGeom>
          <a:noFill/>
          <a:ln>
            <a:noFill/>
          </a:ln>
        </p:spPr>
        <p:txBody>
          <a:bodyPr spcFirstLastPara="1" wrap="square" lIns="91425" tIns="91425" rIns="91425" bIns="91425" anchor="t" anchorCtr="0">
            <a:normAutofit fontScale="92500" lnSpcReduction="10000"/>
          </a:bodyPr>
          <a:lstStyle/>
          <a:p>
            <a:pPr marL="180000" indent="0">
              <a:buNone/>
            </a:pPr>
            <a:r>
              <a:rPr lang="en-US" sz="1400" dirty="0"/>
              <a:t>After obtaining the negative results </a:t>
            </a:r>
            <a:r>
              <a:rPr lang="en-US" sz="1400" b="1" dirty="0"/>
              <a:t>Erika </a:t>
            </a:r>
            <a:r>
              <a:rPr lang="en-US" sz="1400" dirty="0"/>
              <a:t>consults </a:t>
            </a:r>
            <a:r>
              <a:rPr lang="en-US" sz="1400" b="1" dirty="0"/>
              <a:t>George</a:t>
            </a:r>
            <a:r>
              <a:rPr lang="en-US" sz="1400" dirty="0"/>
              <a:t> and </a:t>
            </a:r>
            <a:r>
              <a:rPr lang="en-US" sz="1400" b="1" dirty="0"/>
              <a:t>Tim</a:t>
            </a:r>
            <a:r>
              <a:rPr lang="en-US" sz="1400" dirty="0"/>
              <a:t> to discuss whether they should co-author the manuscript as it stands now. </a:t>
            </a:r>
          </a:p>
          <a:p>
            <a:pPr marL="180000" indent="0">
              <a:buNone/>
            </a:pPr>
            <a:endParaRPr lang="en-US" sz="1400" dirty="0"/>
          </a:p>
          <a:p>
            <a:pPr marL="180000" indent="0">
              <a:buNone/>
            </a:pPr>
            <a:r>
              <a:rPr lang="en-US" sz="1400" b="1" dirty="0"/>
              <a:t>Tim</a:t>
            </a:r>
            <a:r>
              <a:rPr lang="en-US" sz="1400" dirty="0"/>
              <a:t> insists on suppressing some of the results and argues that negative results may diminish the value of the findings. </a:t>
            </a:r>
            <a:r>
              <a:rPr kumimoji="0" lang="en-GB" sz="1400" b="0" i="0" u="none" strike="noStrike" kern="0" cap="none" spc="0" normalizeH="0" baseline="0" noProof="0" dirty="0">
                <a:ln>
                  <a:noFill/>
                </a:ln>
                <a:solidFill>
                  <a:srgbClr val="595959"/>
                </a:solidFill>
                <a:effectLst/>
                <a:uLnTx/>
                <a:uFillTx/>
                <a:latin typeface="Arial"/>
                <a:cs typeface="Arial"/>
                <a:sym typeface="Arial"/>
              </a:rPr>
              <a:t>He insists that </a:t>
            </a:r>
            <a:r>
              <a:rPr kumimoji="0" lang="en-GB" sz="1400" b="1" i="0" u="none" strike="noStrike" kern="0" cap="none" spc="0" normalizeH="0" baseline="0" noProof="0" dirty="0">
                <a:ln>
                  <a:noFill/>
                </a:ln>
                <a:solidFill>
                  <a:srgbClr val="595959"/>
                </a:solidFill>
                <a:effectLst/>
                <a:uLnTx/>
                <a:uFillTx/>
                <a:latin typeface="Arial"/>
                <a:cs typeface="Arial"/>
                <a:sym typeface="Arial"/>
              </a:rPr>
              <a:t>Erika</a:t>
            </a:r>
            <a:r>
              <a:rPr kumimoji="0" lang="en-GB" sz="1400" b="0" i="0" u="none" strike="noStrike" kern="0" cap="none" spc="0" normalizeH="0" baseline="0" noProof="0" dirty="0">
                <a:ln>
                  <a:noFill/>
                </a:ln>
                <a:solidFill>
                  <a:srgbClr val="595959"/>
                </a:solidFill>
                <a:effectLst/>
                <a:uLnTx/>
                <a:uFillTx/>
                <a:latin typeface="Arial"/>
                <a:cs typeface="Arial"/>
                <a:sym typeface="Arial"/>
              </a:rPr>
              <a:t> is making it into a bigger problem than it is and that the company’s researchers are skilled in collecting, analysing and interpreting this type of data</a:t>
            </a:r>
            <a:r>
              <a:rPr lang="en-US" sz="1400" dirty="0"/>
              <a:t>.</a:t>
            </a:r>
          </a:p>
          <a:p>
            <a:pPr marL="180000" indent="0">
              <a:buNone/>
            </a:pPr>
            <a:endParaRPr lang="en-US" sz="1400" dirty="0"/>
          </a:p>
          <a:p>
            <a:pPr marL="180000" indent="0">
              <a:buNone/>
            </a:pPr>
            <a:r>
              <a:rPr lang="en-US" sz="1400" b="1" dirty="0"/>
              <a:t>George </a:t>
            </a:r>
            <a:r>
              <a:rPr lang="en-US" sz="1400" dirty="0"/>
              <a:t>supports </a:t>
            </a:r>
            <a:r>
              <a:rPr lang="en-US" sz="1400" b="1" dirty="0"/>
              <a:t>Tim</a:t>
            </a:r>
            <a:r>
              <a:rPr lang="en-US" sz="1400" dirty="0"/>
              <a:t>; however, he points out that the company has no right to restrict publishing.</a:t>
            </a:r>
          </a:p>
        </p:txBody>
      </p:sp>
      <p:grpSp>
        <p:nvGrpSpPr>
          <p:cNvPr id="3" name="Grupė 2">
            <a:extLst>
              <a:ext uri="{FF2B5EF4-FFF2-40B4-BE49-F238E27FC236}">
                <a16:creationId xmlns:a16="http://schemas.microsoft.com/office/drawing/2014/main" id="{936E4D25-1D77-966A-C595-610A94DE7A34}"/>
              </a:ext>
            </a:extLst>
          </p:cNvPr>
          <p:cNvGrpSpPr/>
          <p:nvPr/>
        </p:nvGrpSpPr>
        <p:grpSpPr>
          <a:xfrm>
            <a:off x="5200987" y="1025489"/>
            <a:ext cx="3714075" cy="3020580"/>
            <a:chOff x="5193937" y="1352036"/>
            <a:chExt cx="3714075" cy="3020580"/>
          </a:xfrm>
        </p:grpSpPr>
        <p:pic>
          <p:nvPicPr>
            <p:cNvPr id="5" name="Grafinis elementas 4" descr="Classroom with laboratory equipment">
              <a:extLst>
                <a:ext uri="{FF2B5EF4-FFF2-40B4-BE49-F238E27FC236}">
                  <a16:creationId xmlns:a16="http://schemas.microsoft.com/office/drawing/2014/main" id="{D460D262-82BE-6615-D077-7698F1C54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3937" y="1352036"/>
              <a:ext cx="3714075" cy="2089167"/>
            </a:xfrm>
            <a:prstGeom prst="rect">
              <a:avLst/>
            </a:prstGeom>
          </p:spPr>
        </p:pic>
        <p:grpSp>
          <p:nvGrpSpPr>
            <p:cNvPr id="6" name="Grupė 5">
              <a:extLst>
                <a:ext uri="{FF2B5EF4-FFF2-40B4-BE49-F238E27FC236}">
                  <a16:creationId xmlns:a16="http://schemas.microsoft.com/office/drawing/2014/main" id="{BF5EA8D0-D57E-6AFF-142C-F80012AA24F9}"/>
                </a:ext>
              </a:extLst>
            </p:cNvPr>
            <p:cNvGrpSpPr/>
            <p:nvPr/>
          </p:nvGrpSpPr>
          <p:grpSpPr>
            <a:xfrm>
              <a:off x="6544274" y="2378116"/>
              <a:ext cx="1280567" cy="1711596"/>
              <a:chOff x="6940800" y="1052111"/>
              <a:chExt cx="1280567" cy="1711596"/>
            </a:xfrm>
          </p:grpSpPr>
          <p:grpSp>
            <p:nvGrpSpPr>
              <p:cNvPr id="18" name="Grupė 17">
                <a:extLst>
                  <a:ext uri="{FF2B5EF4-FFF2-40B4-BE49-F238E27FC236}">
                    <a16:creationId xmlns:a16="http://schemas.microsoft.com/office/drawing/2014/main" id="{C2AA9678-7445-2AA4-2451-AC744F64BA4E}"/>
                  </a:ext>
                </a:extLst>
              </p:cNvPr>
              <p:cNvGrpSpPr/>
              <p:nvPr/>
            </p:nvGrpSpPr>
            <p:grpSpPr>
              <a:xfrm>
                <a:off x="6940800" y="1052111"/>
                <a:ext cx="1280567" cy="1711596"/>
                <a:chOff x="7532481" y="1259564"/>
                <a:chExt cx="1162644" cy="1711596"/>
              </a:xfrm>
            </p:grpSpPr>
            <p:pic>
              <p:nvPicPr>
                <p:cNvPr id="20" name="Grafinis elementas 19" descr="Man with short hair">
                  <a:extLst>
                    <a:ext uri="{FF2B5EF4-FFF2-40B4-BE49-F238E27FC236}">
                      <a16:creationId xmlns:a16="http://schemas.microsoft.com/office/drawing/2014/main" id="{02C8201B-8502-D497-BD5A-E120CDD28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28089" y="1259564"/>
                  <a:ext cx="571429" cy="714375"/>
                </a:xfrm>
                <a:prstGeom prst="rect">
                  <a:avLst/>
                </a:prstGeom>
              </p:spPr>
            </p:pic>
            <p:pic>
              <p:nvPicPr>
                <p:cNvPr id="21" name="Grafinis elementas 20" descr="Old man wearing long sleeves">
                  <a:extLst>
                    <a:ext uri="{FF2B5EF4-FFF2-40B4-BE49-F238E27FC236}">
                      <a16:creationId xmlns:a16="http://schemas.microsoft.com/office/drawing/2014/main" id="{6B895DF1-9E4F-474B-E2A1-6EF2B15954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532481" y="1828160"/>
                  <a:ext cx="1162644" cy="1143000"/>
                </a:xfrm>
                <a:prstGeom prst="rect">
                  <a:avLst/>
                </a:prstGeom>
              </p:spPr>
            </p:pic>
          </p:grpSp>
          <p:pic>
            <p:nvPicPr>
              <p:cNvPr id="19" name="Grafinis elementas 18" descr="A confused face">
                <a:extLst>
                  <a:ext uri="{FF2B5EF4-FFF2-40B4-BE49-F238E27FC236}">
                    <a16:creationId xmlns:a16="http://schemas.microsoft.com/office/drawing/2014/main" id="{303D54E3-7064-6862-8624-13649DFF2C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360459" y="1271097"/>
                <a:ext cx="356590" cy="381000"/>
              </a:xfrm>
              <a:prstGeom prst="rect">
                <a:avLst/>
              </a:prstGeom>
            </p:spPr>
          </p:pic>
        </p:grpSp>
        <p:grpSp>
          <p:nvGrpSpPr>
            <p:cNvPr id="7" name="Grupė 6">
              <a:extLst>
                <a:ext uri="{FF2B5EF4-FFF2-40B4-BE49-F238E27FC236}">
                  <a16:creationId xmlns:a16="http://schemas.microsoft.com/office/drawing/2014/main" id="{066FD499-0219-0B46-3D8F-08400DA09896}"/>
                </a:ext>
              </a:extLst>
            </p:cNvPr>
            <p:cNvGrpSpPr/>
            <p:nvPr/>
          </p:nvGrpSpPr>
          <p:grpSpPr>
            <a:xfrm flipH="1">
              <a:off x="7636148" y="2509790"/>
              <a:ext cx="848164" cy="1862826"/>
              <a:chOff x="5687121" y="2613738"/>
              <a:chExt cx="1012538" cy="1862826"/>
            </a:xfrm>
          </p:grpSpPr>
          <p:grpSp>
            <p:nvGrpSpPr>
              <p:cNvPr id="13" name="Grupė 12">
                <a:extLst>
                  <a:ext uri="{FF2B5EF4-FFF2-40B4-BE49-F238E27FC236}">
                    <a16:creationId xmlns:a16="http://schemas.microsoft.com/office/drawing/2014/main" id="{A39711F9-85CD-E03B-E511-9DF039481F77}"/>
                  </a:ext>
                </a:extLst>
              </p:cNvPr>
              <p:cNvGrpSpPr/>
              <p:nvPr/>
            </p:nvGrpSpPr>
            <p:grpSpPr>
              <a:xfrm flipH="1">
                <a:off x="5909763" y="2613738"/>
                <a:ext cx="730691" cy="695325"/>
                <a:chOff x="5811679" y="1973942"/>
                <a:chExt cx="673460" cy="695325"/>
              </a:xfrm>
            </p:grpSpPr>
            <p:pic>
              <p:nvPicPr>
                <p:cNvPr id="15" name="Grafinis elementas 14" descr="A boy with short hair">
                  <a:extLst>
                    <a:ext uri="{FF2B5EF4-FFF2-40B4-BE49-F238E27FC236}">
                      <a16:creationId xmlns:a16="http://schemas.microsoft.com/office/drawing/2014/main" id="{B161197F-2C0D-696C-0C99-7CB3A99E36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884683" y="1973942"/>
                  <a:ext cx="600456" cy="695325"/>
                </a:xfrm>
                <a:prstGeom prst="rect">
                  <a:avLst/>
                </a:prstGeom>
              </p:spPr>
            </p:pic>
            <p:pic>
              <p:nvPicPr>
                <p:cNvPr id="16" name="Grafinis elementas 15" descr="Square eyeglasses">
                  <a:extLst>
                    <a:ext uri="{FF2B5EF4-FFF2-40B4-BE49-F238E27FC236}">
                      <a16:creationId xmlns:a16="http://schemas.microsoft.com/office/drawing/2014/main" id="{3208BB8E-CF96-0CB2-4612-E4D33627C6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811679" y="2212068"/>
                  <a:ext cx="648112" cy="219075"/>
                </a:xfrm>
                <a:prstGeom prst="rect">
                  <a:avLst/>
                </a:prstGeom>
              </p:spPr>
            </p:pic>
            <p:pic>
              <p:nvPicPr>
                <p:cNvPr id="17" name="Grafinis elementas 16" descr="A talking face">
                  <a:extLst>
                    <a:ext uri="{FF2B5EF4-FFF2-40B4-BE49-F238E27FC236}">
                      <a16:creationId xmlns:a16="http://schemas.microsoft.com/office/drawing/2014/main" id="{BE291849-AFDC-98BE-5FA2-E5FB3D7175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911763" y="2239950"/>
                  <a:ext cx="314130" cy="361950"/>
                </a:xfrm>
                <a:prstGeom prst="rect">
                  <a:avLst/>
                </a:prstGeom>
              </p:spPr>
            </p:pic>
          </p:grpSp>
          <p:pic>
            <p:nvPicPr>
              <p:cNvPr id="14" name="Grafinis elementas 13" descr="Woman in a turtleneck">
                <a:extLst>
                  <a:ext uri="{FF2B5EF4-FFF2-40B4-BE49-F238E27FC236}">
                    <a16:creationId xmlns:a16="http://schemas.microsoft.com/office/drawing/2014/main" id="{EB108488-9400-C252-2FF4-20033E160C7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87121" y="3266889"/>
                <a:ext cx="1012538" cy="1209675"/>
              </a:xfrm>
              <a:prstGeom prst="rect">
                <a:avLst/>
              </a:prstGeom>
            </p:spPr>
          </p:pic>
        </p:grpSp>
        <p:grpSp>
          <p:nvGrpSpPr>
            <p:cNvPr id="8" name="Grupė 7">
              <a:extLst>
                <a:ext uri="{FF2B5EF4-FFF2-40B4-BE49-F238E27FC236}">
                  <a16:creationId xmlns:a16="http://schemas.microsoft.com/office/drawing/2014/main" id="{573EE296-8099-99A9-35B0-C5D7646204AE}"/>
                </a:ext>
              </a:extLst>
            </p:cNvPr>
            <p:cNvGrpSpPr/>
            <p:nvPr/>
          </p:nvGrpSpPr>
          <p:grpSpPr>
            <a:xfrm>
              <a:off x="5650313" y="2378116"/>
              <a:ext cx="901979" cy="1785416"/>
              <a:chOff x="6038821" y="990187"/>
              <a:chExt cx="901979" cy="1785416"/>
            </a:xfrm>
          </p:grpSpPr>
          <p:grpSp>
            <p:nvGrpSpPr>
              <p:cNvPr id="9" name="Grupė 8">
                <a:extLst>
                  <a:ext uri="{FF2B5EF4-FFF2-40B4-BE49-F238E27FC236}">
                    <a16:creationId xmlns:a16="http://schemas.microsoft.com/office/drawing/2014/main" id="{CDEFFFA7-F5A9-CDF5-B651-F9217A912231}"/>
                  </a:ext>
                </a:extLst>
              </p:cNvPr>
              <p:cNvGrpSpPr/>
              <p:nvPr/>
            </p:nvGrpSpPr>
            <p:grpSpPr>
              <a:xfrm flipH="1">
                <a:off x="6038821" y="990187"/>
                <a:ext cx="901979" cy="1785416"/>
                <a:chOff x="7763365" y="2817822"/>
                <a:chExt cx="857399" cy="1785416"/>
              </a:xfrm>
            </p:grpSpPr>
            <p:pic>
              <p:nvPicPr>
                <p:cNvPr id="11" name="Grafinis elementas 10" descr="Woman in a t-shirt">
                  <a:extLst>
                    <a:ext uri="{FF2B5EF4-FFF2-40B4-BE49-F238E27FC236}">
                      <a16:creationId xmlns:a16="http://schemas.microsoft.com/office/drawing/2014/main" id="{1324A8A8-1447-F95A-0206-9E097A7A6A9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F9059FA6-7F74-E7C3-350D-52A13092A5F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811148" y="2817822"/>
                  <a:ext cx="651482" cy="762000"/>
                </a:xfrm>
                <a:prstGeom prst="rect">
                  <a:avLst/>
                </a:prstGeom>
              </p:spPr>
            </p:pic>
          </p:grpSp>
          <p:pic>
            <p:nvPicPr>
              <p:cNvPr id="10" name="Grafinis elementas 9" descr="A talking face">
                <a:extLst>
                  <a:ext uri="{FF2B5EF4-FFF2-40B4-BE49-F238E27FC236}">
                    <a16:creationId xmlns:a16="http://schemas.microsoft.com/office/drawing/2014/main" id="{DE1DA294-BF88-0186-F265-F5365922D88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89810" y="1241532"/>
                <a:ext cx="340825" cy="361950"/>
              </a:xfrm>
              <a:prstGeom prst="rect">
                <a:avLst/>
              </a:prstGeom>
            </p:spPr>
          </p:pic>
        </p:grpSp>
      </p:grpSp>
      <p:pic>
        <p:nvPicPr>
          <p:cNvPr id="2" name="Paveikslėlis 1" descr="Paveikslėlis, kuriame yra tekstas, ekrano kopija, Šriftas">
            <a:extLst>
              <a:ext uri="{FF2B5EF4-FFF2-40B4-BE49-F238E27FC236}">
                <a16:creationId xmlns:a16="http://schemas.microsoft.com/office/drawing/2014/main" id="{53520869-5A7E-B13A-F17E-FCB41FCBCAE6}"/>
              </a:ext>
            </a:extLst>
          </p:cNvPr>
          <p:cNvPicPr>
            <a:picLocks noChangeAspect="1"/>
          </p:cNvPicPr>
          <p:nvPr/>
        </p:nvPicPr>
        <p:blipFill>
          <a:blip r:embed="rId23"/>
          <a:stretch>
            <a:fillRect/>
          </a:stretch>
        </p:blipFill>
        <p:spPr>
          <a:xfrm>
            <a:off x="0" y="4003113"/>
            <a:ext cx="9144000" cy="1140387"/>
          </a:xfrm>
          <a:prstGeom prst="rect">
            <a:avLst/>
          </a:prstGeom>
        </p:spPr>
      </p:pic>
      <p:pic>
        <p:nvPicPr>
          <p:cNvPr id="4" name="Google Shape;59;p2">
            <a:extLst>
              <a:ext uri="{FF2B5EF4-FFF2-40B4-BE49-F238E27FC236}">
                <a16:creationId xmlns:a16="http://schemas.microsoft.com/office/drawing/2014/main" id="{7B64C0AC-69B1-CAB7-1C27-2C114310C143}"/>
              </a:ext>
            </a:extLst>
          </p:cNvPr>
          <p:cNvPicPr preferRelativeResize="0"/>
          <p:nvPr/>
        </p:nvPicPr>
        <p:blipFill rotWithShape="1">
          <a:blip r:embed="rId2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74236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17021" y="588935"/>
            <a:ext cx="4624441" cy="3354896"/>
          </a:xfrm>
          <a:prstGeom prst="rect">
            <a:avLst/>
          </a:prstGeom>
          <a:noFill/>
          <a:ln>
            <a:noFill/>
          </a:ln>
        </p:spPr>
        <p:txBody>
          <a:bodyPr spcFirstLastPara="1" wrap="square" lIns="91425" tIns="91425" rIns="91425" bIns="91425" anchor="t" anchorCtr="0">
            <a:normAutofit lnSpcReduction="10000"/>
          </a:bodyPr>
          <a:lstStyle/>
          <a:p>
            <a:pPr marL="180000" indent="0">
              <a:buNone/>
            </a:pPr>
            <a:r>
              <a:rPr lang="en-US" sz="1400" b="1" dirty="0"/>
              <a:t>Erika</a:t>
            </a:r>
            <a:r>
              <a:rPr lang="en-US" sz="1400" dirty="0"/>
              <a:t> co-authors the manuscript that includes all the results obtained in the research though they do not indicate an unambiguously positive effect of the treatment. </a:t>
            </a:r>
            <a:r>
              <a:rPr lang="en-US" sz="1400" b="1" dirty="0"/>
              <a:t>The researchers </a:t>
            </a:r>
            <a:r>
              <a:rPr lang="en-US" sz="1400" dirty="0"/>
              <a:t>publish all the results, including the negative ones.</a:t>
            </a:r>
          </a:p>
          <a:p>
            <a:pPr marL="180000" indent="0">
              <a:buNone/>
            </a:pPr>
            <a:endParaRPr lang="en-US" sz="1400" dirty="0"/>
          </a:p>
          <a:p>
            <a:pPr marL="180000" indent="0">
              <a:buNone/>
            </a:pPr>
            <a:r>
              <a:rPr lang="en-US" sz="1400" dirty="0"/>
              <a:t>In a few years, several other research groups publish the results that support the findings of </a:t>
            </a:r>
            <a:r>
              <a:rPr lang="en-US" sz="1400" b="1" dirty="0"/>
              <a:t>George’s research team</a:t>
            </a:r>
            <a:r>
              <a:rPr lang="en-US" sz="1400" dirty="0"/>
              <a:t>. However, during this time, it is revealed that one of the leading researchers, </a:t>
            </a:r>
            <a:r>
              <a:rPr lang="en-US" sz="1400" b="1" dirty="0"/>
              <a:t>Tim</a:t>
            </a:r>
            <a:r>
              <a:rPr lang="en-US" sz="1400" dirty="0"/>
              <a:t>, did not disclose his relationship with the company that had sponsored the research. </a:t>
            </a:r>
            <a:r>
              <a:rPr lang="en-US" sz="1400" dirty="0">
                <a:hlinkClick r:id="rId3" action="ppaction://hlinksldjump"/>
              </a:rPr>
              <a:t>The editor-in-chief of the journal expresses concern about the quality of their work.</a:t>
            </a:r>
            <a:endParaRPr lang="en-US" sz="1400" dirty="0"/>
          </a:p>
        </p:txBody>
      </p:sp>
      <p:grpSp>
        <p:nvGrpSpPr>
          <p:cNvPr id="2" name="Grupė 1">
            <a:extLst>
              <a:ext uri="{FF2B5EF4-FFF2-40B4-BE49-F238E27FC236}">
                <a16:creationId xmlns:a16="http://schemas.microsoft.com/office/drawing/2014/main" id="{AB6A3986-611A-A818-B682-30D81C5582E8}"/>
              </a:ext>
            </a:extLst>
          </p:cNvPr>
          <p:cNvGrpSpPr/>
          <p:nvPr/>
        </p:nvGrpSpPr>
        <p:grpSpPr>
          <a:xfrm>
            <a:off x="5384966" y="1377877"/>
            <a:ext cx="3493612" cy="2569258"/>
            <a:chOff x="5000712" y="1297142"/>
            <a:chExt cx="4195300" cy="3020580"/>
          </a:xfrm>
        </p:grpSpPr>
        <p:pic>
          <p:nvPicPr>
            <p:cNvPr id="3" name="Grafinis elementas 2" descr="Classroom with laboratory equipment">
              <a:extLst>
                <a:ext uri="{FF2B5EF4-FFF2-40B4-BE49-F238E27FC236}">
                  <a16:creationId xmlns:a16="http://schemas.microsoft.com/office/drawing/2014/main" id="{3B88F944-4EAF-7B26-E5DE-8BC0999197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4" name="Grupė 3">
              <a:extLst>
                <a:ext uri="{FF2B5EF4-FFF2-40B4-BE49-F238E27FC236}">
                  <a16:creationId xmlns:a16="http://schemas.microsoft.com/office/drawing/2014/main" id="{1280EEDD-8937-83A8-124F-A923BDDE03FF}"/>
                </a:ext>
              </a:extLst>
            </p:cNvPr>
            <p:cNvGrpSpPr/>
            <p:nvPr/>
          </p:nvGrpSpPr>
          <p:grpSpPr>
            <a:xfrm>
              <a:off x="6832274" y="2323222"/>
              <a:ext cx="1280567" cy="1711596"/>
              <a:chOff x="6940800" y="1052111"/>
              <a:chExt cx="1280567" cy="1711596"/>
            </a:xfrm>
          </p:grpSpPr>
          <p:grpSp>
            <p:nvGrpSpPr>
              <p:cNvPr id="39" name="Grupė 38">
                <a:extLst>
                  <a:ext uri="{FF2B5EF4-FFF2-40B4-BE49-F238E27FC236}">
                    <a16:creationId xmlns:a16="http://schemas.microsoft.com/office/drawing/2014/main" id="{266A1824-0C15-CBAD-5420-5EB3923BAE46}"/>
                  </a:ext>
                </a:extLst>
              </p:cNvPr>
              <p:cNvGrpSpPr/>
              <p:nvPr/>
            </p:nvGrpSpPr>
            <p:grpSpPr>
              <a:xfrm>
                <a:off x="6940800" y="1052111"/>
                <a:ext cx="1280567" cy="1711596"/>
                <a:chOff x="7532481" y="1259564"/>
                <a:chExt cx="1162644" cy="1711596"/>
              </a:xfrm>
            </p:grpSpPr>
            <p:pic>
              <p:nvPicPr>
                <p:cNvPr id="41" name="Grafinis elementas 40" descr="Man with short hair">
                  <a:extLst>
                    <a:ext uri="{FF2B5EF4-FFF2-40B4-BE49-F238E27FC236}">
                      <a16:creationId xmlns:a16="http://schemas.microsoft.com/office/drawing/2014/main" id="{009F70B7-F5C2-E9AA-3479-1B6416755D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42" name="Grafinis elementas 41" descr="Old man wearing long sleeves">
                  <a:extLst>
                    <a:ext uri="{FF2B5EF4-FFF2-40B4-BE49-F238E27FC236}">
                      <a16:creationId xmlns:a16="http://schemas.microsoft.com/office/drawing/2014/main" id="{05F93CDA-5855-04B1-F1C7-71EB88AFC5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40" name="Grafinis elementas 39" descr="A confused face">
                <a:extLst>
                  <a:ext uri="{FF2B5EF4-FFF2-40B4-BE49-F238E27FC236}">
                    <a16:creationId xmlns:a16="http://schemas.microsoft.com/office/drawing/2014/main" id="{AC7D2890-6296-7CB9-71E8-8B08751776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5" name="Grupė 4">
              <a:extLst>
                <a:ext uri="{FF2B5EF4-FFF2-40B4-BE49-F238E27FC236}">
                  <a16:creationId xmlns:a16="http://schemas.microsoft.com/office/drawing/2014/main" id="{29AE1DCC-9F71-64D7-0A3C-0A9BB8876F0C}"/>
                </a:ext>
              </a:extLst>
            </p:cNvPr>
            <p:cNvGrpSpPr/>
            <p:nvPr/>
          </p:nvGrpSpPr>
          <p:grpSpPr>
            <a:xfrm>
              <a:off x="5938313" y="2323222"/>
              <a:ext cx="901979" cy="1785416"/>
              <a:chOff x="5938313" y="2323222"/>
              <a:chExt cx="901979" cy="1785416"/>
            </a:xfrm>
          </p:grpSpPr>
          <p:grpSp>
            <p:nvGrpSpPr>
              <p:cNvPr id="35" name="Grupė 34">
                <a:extLst>
                  <a:ext uri="{FF2B5EF4-FFF2-40B4-BE49-F238E27FC236}">
                    <a16:creationId xmlns:a16="http://schemas.microsoft.com/office/drawing/2014/main" id="{012DE3B0-9049-6F83-090C-52DBF2337D2D}"/>
                  </a:ext>
                </a:extLst>
              </p:cNvPr>
              <p:cNvGrpSpPr/>
              <p:nvPr/>
            </p:nvGrpSpPr>
            <p:grpSpPr>
              <a:xfrm flipH="1">
                <a:off x="5938313" y="2323222"/>
                <a:ext cx="901979" cy="1785416"/>
                <a:chOff x="7763365" y="2817822"/>
                <a:chExt cx="857399" cy="1785416"/>
              </a:xfrm>
            </p:grpSpPr>
            <p:pic>
              <p:nvPicPr>
                <p:cNvPr id="37" name="Grafinis elementas 36" descr="Woman in a t-shirt">
                  <a:extLst>
                    <a:ext uri="{FF2B5EF4-FFF2-40B4-BE49-F238E27FC236}">
                      <a16:creationId xmlns:a16="http://schemas.microsoft.com/office/drawing/2014/main" id="{E128FD8F-2097-D40B-6AA7-B6FBB8E7D4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763365" y="3422138"/>
                  <a:ext cx="857399" cy="1181100"/>
                </a:xfrm>
                <a:prstGeom prst="rect">
                  <a:avLst/>
                </a:prstGeom>
              </p:spPr>
            </p:pic>
            <p:pic>
              <p:nvPicPr>
                <p:cNvPr id="38" name="Grafinis elementas 37" descr="Woman with long straight hair">
                  <a:extLst>
                    <a:ext uri="{FF2B5EF4-FFF2-40B4-BE49-F238E27FC236}">
                      <a16:creationId xmlns:a16="http://schemas.microsoft.com/office/drawing/2014/main" id="{C6D8334C-9887-CDA8-5B6E-FC3758A8FE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811148" y="2817822"/>
                  <a:ext cx="651482" cy="762000"/>
                </a:xfrm>
                <a:prstGeom prst="rect">
                  <a:avLst/>
                </a:prstGeom>
              </p:spPr>
            </p:pic>
          </p:grpSp>
          <p:pic>
            <p:nvPicPr>
              <p:cNvPr id="36" name="Grafinis elementas 35" descr="Old man face">
                <a:extLst>
                  <a:ext uri="{FF2B5EF4-FFF2-40B4-BE49-F238E27FC236}">
                    <a16:creationId xmlns:a16="http://schemas.microsoft.com/office/drawing/2014/main" id="{38463CE1-EAED-90E9-607A-8BCB1224B17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91066" y="2585164"/>
                <a:ext cx="359807" cy="304800"/>
              </a:xfrm>
              <a:prstGeom prst="rect">
                <a:avLst/>
              </a:prstGeom>
            </p:spPr>
          </p:pic>
        </p:grpSp>
        <p:grpSp>
          <p:nvGrpSpPr>
            <p:cNvPr id="6" name="Grupė 5">
              <a:extLst>
                <a:ext uri="{FF2B5EF4-FFF2-40B4-BE49-F238E27FC236}">
                  <a16:creationId xmlns:a16="http://schemas.microsoft.com/office/drawing/2014/main" id="{1B52FEB0-CB57-89EB-5476-4CEAA89B1B29}"/>
                </a:ext>
              </a:extLst>
            </p:cNvPr>
            <p:cNvGrpSpPr/>
            <p:nvPr/>
          </p:nvGrpSpPr>
          <p:grpSpPr>
            <a:xfrm>
              <a:off x="7924148" y="2454896"/>
              <a:ext cx="848164" cy="1862826"/>
              <a:chOff x="7924148" y="2454896"/>
              <a:chExt cx="848164" cy="1862826"/>
            </a:xfrm>
          </p:grpSpPr>
          <p:grpSp>
            <p:nvGrpSpPr>
              <p:cNvPr id="25" name="Grupė 24">
                <a:extLst>
                  <a:ext uri="{FF2B5EF4-FFF2-40B4-BE49-F238E27FC236}">
                    <a16:creationId xmlns:a16="http://schemas.microsoft.com/office/drawing/2014/main" id="{620E7F91-88D0-B2FE-7494-E2A7C5A49054}"/>
                  </a:ext>
                </a:extLst>
              </p:cNvPr>
              <p:cNvGrpSpPr/>
              <p:nvPr/>
            </p:nvGrpSpPr>
            <p:grpSpPr>
              <a:xfrm flipH="1">
                <a:off x="7924148" y="2454896"/>
                <a:ext cx="848164" cy="1862826"/>
                <a:chOff x="5687121" y="2613738"/>
                <a:chExt cx="1012538" cy="1862826"/>
              </a:xfrm>
            </p:grpSpPr>
            <p:grpSp>
              <p:nvGrpSpPr>
                <p:cNvPr id="31" name="Grupė 30">
                  <a:extLst>
                    <a:ext uri="{FF2B5EF4-FFF2-40B4-BE49-F238E27FC236}">
                      <a16:creationId xmlns:a16="http://schemas.microsoft.com/office/drawing/2014/main" id="{958D584B-A0FD-4705-D034-CB399877F817}"/>
                    </a:ext>
                  </a:extLst>
                </p:cNvPr>
                <p:cNvGrpSpPr/>
                <p:nvPr/>
              </p:nvGrpSpPr>
              <p:grpSpPr>
                <a:xfrm flipH="1">
                  <a:off x="5909763" y="2613738"/>
                  <a:ext cx="730691" cy="695325"/>
                  <a:chOff x="5811679" y="1973942"/>
                  <a:chExt cx="673460" cy="695325"/>
                </a:xfrm>
              </p:grpSpPr>
              <p:pic>
                <p:nvPicPr>
                  <p:cNvPr id="33" name="Grafinis elementas 32" descr="A boy with short hair">
                    <a:extLst>
                      <a:ext uri="{FF2B5EF4-FFF2-40B4-BE49-F238E27FC236}">
                        <a16:creationId xmlns:a16="http://schemas.microsoft.com/office/drawing/2014/main" id="{81D48DFC-BD41-89F2-B4CD-32184628382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884683" y="1973942"/>
                    <a:ext cx="600456" cy="695325"/>
                  </a:xfrm>
                  <a:prstGeom prst="rect">
                    <a:avLst/>
                  </a:prstGeom>
                </p:spPr>
              </p:pic>
              <p:pic>
                <p:nvPicPr>
                  <p:cNvPr id="34" name="Grafinis elementas 33" descr="Square eyeglasses">
                    <a:extLst>
                      <a:ext uri="{FF2B5EF4-FFF2-40B4-BE49-F238E27FC236}">
                        <a16:creationId xmlns:a16="http://schemas.microsoft.com/office/drawing/2014/main" id="{9C2A88BD-7A1B-3FFE-0323-6C69FE2786D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5811679" y="2212068"/>
                    <a:ext cx="648112" cy="219075"/>
                  </a:xfrm>
                  <a:prstGeom prst="rect">
                    <a:avLst/>
                  </a:prstGeom>
                </p:spPr>
              </p:pic>
            </p:grpSp>
            <p:pic>
              <p:nvPicPr>
                <p:cNvPr id="32" name="Grafinis elementas 31" descr="Woman in a turtleneck">
                  <a:extLst>
                    <a:ext uri="{FF2B5EF4-FFF2-40B4-BE49-F238E27FC236}">
                      <a16:creationId xmlns:a16="http://schemas.microsoft.com/office/drawing/2014/main" id="{F907AA1D-66D4-33FC-C1FB-97B9350D8B2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87121" y="3266889"/>
                  <a:ext cx="1012538" cy="1209675"/>
                </a:xfrm>
                <a:prstGeom prst="rect">
                  <a:avLst/>
                </a:prstGeom>
              </p:spPr>
            </p:pic>
          </p:grpSp>
          <p:pic>
            <p:nvPicPr>
              <p:cNvPr id="29" name="Grafinis elementas 28" descr="Old man face">
                <a:extLst>
                  <a:ext uri="{FF2B5EF4-FFF2-40B4-BE49-F238E27FC236}">
                    <a16:creationId xmlns:a16="http://schemas.microsoft.com/office/drawing/2014/main" id="{80070295-9548-46FF-8368-C2E88969F9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048122" y="2742322"/>
                <a:ext cx="317573" cy="304800"/>
              </a:xfrm>
              <a:prstGeom prst="rect">
                <a:avLst/>
              </a:prstGeom>
            </p:spPr>
          </p:pic>
        </p:grpSp>
        <p:grpSp>
          <p:nvGrpSpPr>
            <p:cNvPr id="8" name="Grupė 7">
              <a:extLst>
                <a:ext uri="{FF2B5EF4-FFF2-40B4-BE49-F238E27FC236}">
                  <a16:creationId xmlns:a16="http://schemas.microsoft.com/office/drawing/2014/main" id="{AD290CA4-7AB6-4646-95F0-EB68CD3D35FA}"/>
                </a:ext>
              </a:extLst>
            </p:cNvPr>
            <p:cNvGrpSpPr/>
            <p:nvPr/>
          </p:nvGrpSpPr>
          <p:grpSpPr>
            <a:xfrm>
              <a:off x="5000712" y="2323222"/>
              <a:ext cx="1304925" cy="1833940"/>
              <a:chOff x="6045160" y="2886338"/>
              <a:chExt cx="1304925" cy="1833940"/>
            </a:xfrm>
          </p:grpSpPr>
          <p:pic>
            <p:nvPicPr>
              <p:cNvPr id="10" name="Grafinis elementas 9" descr="Man crossing arms">
                <a:extLst>
                  <a:ext uri="{FF2B5EF4-FFF2-40B4-BE49-F238E27FC236}">
                    <a16:creationId xmlns:a16="http://schemas.microsoft.com/office/drawing/2014/main" id="{830CFE0C-3B0B-AA08-3BD2-70A8B6E9048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45160" y="3472503"/>
                <a:ext cx="1304925" cy="1247775"/>
              </a:xfrm>
              <a:prstGeom prst="rect">
                <a:avLst/>
              </a:prstGeom>
            </p:spPr>
          </p:pic>
          <p:pic>
            <p:nvPicPr>
              <p:cNvPr id="17" name="Grafinis elementas 16" descr="A child with wavy hair">
                <a:extLst>
                  <a:ext uri="{FF2B5EF4-FFF2-40B4-BE49-F238E27FC236}">
                    <a16:creationId xmlns:a16="http://schemas.microsoft.com/office/drawing/2014/main" id="{D43B4942-FEBE-5873-86C4-D3769E6EF8C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20243" y="2886338"/>
                <a:ext cx="657225" cy="723900"/>
              </a:xfrm>
              <a:prstGeom prst="rect">
                <a:avLst/>
              </a:prstGeom>
            </p:spPr>
          </p:pic>
          <p:pic>
            <p:nvPicPr>
              <p:cNvPr id="19" name="Grafinis elementas 18" descr="A face with one eyebrow">
                <a:extLst>
                  <a:ext uri="{FF2B5EF4-FFF2-40B4-BE49-F238E27FC236}">
                    <a16:creationId xmlns:a16="http://schemas.microsoft.com/office/drawing/2014/main" id="{03BE6C91-373C-3FBF-9CB2-3760BC511C4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59624" y="3175661"/>
                <a:ext cx="304800" cy="314325"/>
              </a:xfrm>
              <a:prstGeom prst="rect">
                <a:avLst/>
              </a:prstGeom>
            </p:spPr>
          </p:pic>
        </p:grpSp>
      </p:grpSp>
      <p:pic>
        <p:nvPicPr>
          <p:cNvPr id="7" name="Paveikslėlis 6" descr="Paveikslėlis, kuriame yra tekstas, ekrano kopija, Šriftas&#10;&#10;Automatiškai sugeneruotas aprašymas">
            <a:extLst>
              <a:ext uri="{FF2B5EF4-FFF2-40B4-BE49-F238E27FC236}">
                <a16:creationId xmlns:a16="http://schemas.microsoft.com/office/drawing/2014/main" id="{B57B9271-4332-0C41-9DF4-F0E95FB58B66}"/>
              </a:ext>
            </a:extLst>
          </p:cNvPr>
          <p:cNvPicPr>
            <a:picLocks noChangeAspect="1"/>
          </p:cNvPicPr>
          <p:nvPr/>
        </p:nvPicPr>
        <p:blipFill>
          <a:blip r:embed="rId30"/>
          <a:stretch>
            <a:fillRect/>
          </a:stretch>
        </p:blipFill>
        <p:spPr>
          <a:xfrm>
            <a:off x="0" y="4003113"/>
            <a:ext cx="9144000" cy="1140387"/>
          </a:xfrm>
          <a:prstGeom prst="rect">
            <a:avLst/>
          </a:prstGeom>
        </p:spPr>
      </p:pic>
      <p:pic>
        <p:nvPicPr>
          <p:cNvPr id="9" name="Google Shape;59;p2">
            <a:extLst>
              <a:ext uri="{FF2B5EF4-FFF2-40B4-BE49-F238E27FC236}">
                <a16:creationId xmlns:a16="http://schemas.microsoft.com/office/drawing/2014/main" id="{A77C3212-4761-E221-A572-960AB6CE12B4}"/>
              </a:ext>
            </a:extLst>
          </p:cNvPr>
          <p:cNvPicPr preferRelativeResize="0"/>
          <p:nvPr/>
        </p:nvPicPr>
        <p:blipFill rotWithShape="1">
          <a:blip r:embed="rId31">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27954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83821" y="468539"/>
            <a:ext cx="4572402" cy="3369469"/>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0"/>
              </a:spcBef>
              <a:spcAft>
                <a:spcPts val="0"/>
              </a:spcAft>
              <a:buSzPts val="1800"/>
              <a:buNone/>
            </a:pPr>
            <a:r>
              <a:rPr lang="en-US" sz="1400" b="1" dirty="0"/>
              <a:t>Tim</a:t>
            </a:r>
            <a:r>
              <a:rPr lang="en-US" sz="1400" dirty="0"/>
              <a:t> tells his colleague </a:t>
            </a:r>
            <a:r>
              <a:rPr lang="en-US" sz="1400" b="1" dirty="0"/>
              <a:t>Erika</a:t>
            </a:r>
            <a:r>
              <a:rPr lang="en-US" sz="1400" dirty="0"/>
              <a:t>, a freelancer who has recently completed her PhD in the area, about the collaborative research. Since </a:t>
            </a:r>
            <a:r>
              <a:rPr lang="en-US" sz="1400" b="1" dirty="0"/>
              <a:t>Erika</a:t>
            </a:r>
            <a:r>
              <a:rPr lang="en-US" sz="1400" dirty="0"/>
              <a:t> is interested in the project, </a:t>
            </a:r>
            <a:r>
              <a:rPr lang="en-US" sz="1400" b="1" dirty="0"/>
              <a:t>Tim</a:t>
            </a:r>
            <a:r>
              <a:rPr lang="en-US" sz="1400" dirty="0"/>
              <a:t> tells her that he will recommend her to </a:t>
            </a:r>
            <a:r>
              <a:rPr lang="en-US" sz="1400" b="1" dirty="0"/>
              <a:t>George</a:t>
            </a:r>
            <a:r>
              <a:rPr lang="en-US" sz="1400" dirty="0"/>
              <a:t>. </a:t>
            </a:r>
          </a:p>
          <a:p>
            <a:pPr marL="180000" lvl="0" indent="0" algn="l" rtl="0">
              <a:lnSpc>
                <a:spcPct val="115000"/>
              </a:lnSpc>
              <a:spcBef>
                <a:spcPts val="0"/>
              </a:spcBef>
              <a:spcAft>
                <a:spcPts val="0"/>
              </a:spcAft>
              <a:buSzPts val="1800"/>
              <a:buNone/>
            </a:pPr>
            <a:endParaRPr lang="en-US" sz="1400" dirty="0"/>
          </a:p>
          <a:p>
            <a:pPr marL="180000" lvl="0" indent="0" algn="l" rtl="0">
              <a:lnSpc>
                <a:spcPct val="115000"/>
              </a:lnSpc>
              <a:spcBef>
                <a:spcPts val="0"/>
              </a:spcBef>
              <a:spcAft>
                <a:spcPts val="0"/>
              </a:spcAft>
              <a:buSzPts val="1800"/>
              <a:buNone/>
            </a:pPr>
            <a:r>
              <a:rPr lang="en-US" sz="1400" b="1" dirty="0"/>
              <a:t>Erika</a:t>
            </a:r>
            <a:r>
              <a:rPr lang="en-US" sz="1400" dirty="0"/>
              <a:t> joins the project on </a:t>
            </a:r>
            <a:r>
              <a:rPr lang="en-US" sz="1400" b="1" dirty="0"/>
              <a:t>George’s </a:t>
            </a:r>
            <a:r>
              <a:rPr lang="en-US" sz="1400" dirty="0"/>
              <a:t>invitation. She has little experience in conducting collaborative research; nevertheless, she expects that it will contribute to her academic career, as publishing the research results could lead to a full-time position at the institute.</a:t>
            </a:r>
          </a:p>
        </p:txBody>
      </p:sp>
      <p:grpSp>
        <p:nvGrpSpPr>
          <p:cNvPr id="2" name="Grupė 1">
            <a:extLst>
              <a:ext uri="{FF2B5EF4-FFF2-40B4-BE49-F238E27FC236}">
                <a16:creationId xmlns:a16="http://schemas.microsoft.com/office/drawing/2014/main" id="{E423A7FF-8EDF-6969-4F42-D6E6138E6293}"/>
              </a:ext>
            </a:extLst>
          </p:cNvPr>
          <p:cNvGrpSpPr/>
          <p:nvPr/>
        </p:nvGrpSpPr>
        <p:grpSpPr>
          <a:xfrm>
            <a:off x="5355921" y="515901"/>
            <a:ext cx="3543242" cy="3450760"/>
            <a:chOff x="5348721" y="1481038"/>
            <a:chExt cx="3543242" cy="3450760"/>
          </a:xfrm>
        </p:grpSpPr>
        <p:pic>
          <p:nvPicPr>
            <p:cNvPr id="40" name="Grafinis elementas 39" descr="Cubicles with laptops and chairs">
              <a:extLst>
                <a:ext uri="{FF2B5EF4-FFF2-40B4-BE49-F238E27FC236}">
                  <a16:creationId xmlns:a16="http://schemas.microsoft.com/office/drawing/2014/main" id="{B281C5D9-D16B-EDB7-1EE0-5F9B804ED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000" y="1481038"/>
              <a:ext cx="3167963" cy="1781979"/>
            </a:xfrm>
            <a:prstGeom prst="rect">
              <a:avLst/>
            </a:prstGeom>
          </p:spPr>
        </p:pic>
        <p:grpSp>
          <p:nvGrpSpPr>
            <p:cNvPr id="6" name="Grupė 5">
              <a:extLst>
                <a:ext uri="{FF2B5EF4-FFF2-40B4-BE49-F238E27FC236}">
                  <a16:creationId xmlns:a16="http://schemas.microsoft.com/office/drawing/2014/main" id="{DA8A2A70-163D-B287-3D8D-E84B386FD218}"/>
                </a:ext>
              </a:extLst>
            </p:cNvPr>
            <p:cNvGrpSpPr/>
            <p:nvPr/>
          </p:nvGrpSpPr>
          <p:grpSpPr>
            <a:xfrm flipH="1">
              <a:off x="6350169" y="2434162"/>
              <a:ext cx="1062532" cy="1711596"/>
              <a:chOff x="7532481" y="1259564"/>
              <a:chExt cx="1162644" cy="1711596"/>
            </a:xfrm>
          </p:grpSpPr>
          <p:pic>
            <p:nvPicPr>
              <p:cNvPr id="12" name="Grafinis elementas 11" descr="Man with short hair">
                <a:extLst>
                  <a:ext uri="{FF2B5EF4-FFF2-40B4-BE49-F238E27FC236}">
                    <a16:creationId xmlns:a16="http://schemas.microsoft.com/office/drawing/2014/main" id="{1527A560-9AE0-8A0F-01D0-B4F5FDD7CF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28089" y="1259564"/>
                <a:ext cx="571429" cy="714375"/>
              </a:xfrm>
              <a:prstGeom prst="rect">
                <a:avLst/>
              </a:prstGeom>
            </p:spPr>
          </p:pic>
          <p:pic>
            <p:nvPicPr>
              <p:cNvPr id="13" name="Grafinis elementas 12" descr="Old man wearing long sleeves">
                <a:extLst>
                  <a:ext uri="{FF2B5EF4-FFF2-40B4-BE49-F238E27FC236}">
                    <a16:creationId xmlns:a16="http://schemas.microsoft.com/office/drawing/2014/main" id="{94D0F65A-3CCF-8B35-05C1-3DA4BCDAC5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532481" y="1828160"/>
                <a:ext cx="1162644" cy="1143000"/>
              </a:xfrm>
              <a:prstGeom prst="rect">
                <a:avLst/>
              </a:prstGeom>
            </p:spPr>
          </p:pic>
          <p:pic>
            <p:nvPicPr>
              <p:cNvPr id="14" name="Grafinis elementas 13" descr="A happy face">
                <a:extLst>
                  <a:ext uri="{FF2B5EF4-FFF2-40B4-BE49-F238E27FC236}">
                    <a16:creationId xmlns:a16="http://schemas.microsoft.com/office/drawing/2014/main" id="{2AED90C2-E40D-1B1E-04EE-E3E62ACDEF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880493" y="1513835"/>
                <a:ext cx="297813" cy="314325"/>
              </a:xfrm>
              <a:prstGeom prst="rect">
                <a:avLst/>
              </a:prstGeom>
            </p:spPr>
          </p:pic>
        </p:grpSp>
        <p:grpSp>
          <p:nvGrpSpPr>
            <p:cNvPr id="43" name="Grupė 42">
              <a:extLst>
                <a:ext uri="{FF2B5EF4-FFF2-40B4-BE49-F238E27FC236}">
                  <a16:creationId xmlns:a16="http://schemas.microsoft.com/office/drawing/2014/main" id="{EBAB788E-A234-E65F-AF07-D3769D4CDD80}"/>
                </a:ext>
              </a:extLst>
            </p:cNvPr>
            <p:cNvGrpSpPr/>
            <p:nvPr/>
          </p:nvGrpSpPr>
          <p:grpSpPr>
            <a:xfrm>
              <a:off x="5348721" y="2942298"/>
              <a:ext cx="1012538" cy="1862826"/>
              <a:chOff x="5687121" y="2613738"/>
              <a:chExt cx="1012538" cy="1862826"/>
            </a:xfrm>
          </p:grpSpPr>
          <p:grpSp>
            <p:nvGrpSpPr>
              <p:cNvPr id="23" name="Grupė 22">
                <a:extLst>
                  <a:ext uri="{FF2B5EF4-FFF2-40B4-BE49-F238E27FC236}">
                    <a16:creationId xmlns:a16="http://schemas.microsoft.com/office/drawing/2014/main" id="{FBC7650C-432F-CC17-271F-B66D79490423}"/>
                  </a:ext>
                </a:extLst>
              </p:cNvPr>
              <p:cNvGrpSpPr/>
              <p:nvPr/>
            </p:nvGrpSpPr>
            <p:grpSpPr>
              <a:xfrm flipH="1">
                <a:off x="5909763" y="2613738"/>
                <a:ext cx="730691" cy="695325"/>
                <a:chOff x="5811679" y="1973942"/>
                <a:chExt cx="673460" cy="695325"/>
              </a:xfrm>
            </p:grpSpPr>
            <p:pic>
              <p:nvPicPr>
                <p:cNvPr id="24" name="Grafinis elementas 23" descr="A boy with short hair">
                  <a:extLst>
                    <a:ext uri="{FF2B5EF4-FFF2-40B4-BE49-F238E27FC236}">
                      <a16:creationId xmlns:a16="http://schemas.microsoft.com/office/drawing/2014/main" id="{F074B666-413C-C0B5-94DD-2031699CCE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884683" y="1973942"/>
                  <a:ext cx="600456" cy="695325"/>
                </a:xfrm>
                <a:prstGeom prst="rect">
                  <a:avLst/>
                </a:prstGeom>
              </p:spPr>
            </p:pic>
            <p:pic>
              <p:nvPicPr>
                <p:cNvPr id="25" name="Grafinis elementas 24" descr="Square eyeglasses">
                  <a:extLst>
                    <a:ext uri="{FF2B5EF4-FFF2-40B4-BE49-F238E27FC236}">
                      <a16:creationId xmlns:a16="http://schemas.microsoft.com/office/drawing/2014/main" id="{76D25FC8-B10D-794B-8E38-05B835A877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811679" y="2212068"/>
                  <a:ext cx="648112" cy="219075"/>
                </a:xfrm>
                <a:prstGeom prst="rect">
                  <a:avLst/>
                </a:prstGeom>
              </p:spPr>
            </p:pic>
            <p:pic>
              <p:nvPicPr>
                <p:cNvPr id="26" name="Grafinis elementas 25" descr="A talking face">
                  <a:extLst>
                    <a:ext uri="{FF2B5EF4-FFF2-40B4-BE49-F238E27FC236}">
                      <a16:creationId xmlns:a16="http://schemas.microsoft.com/office/drawing/2014/main" id="{E5D6103D-4A80-BFDA-AACA-62A6DD84C5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911763" y="2239950"/>
                  <a:ext cx="314130" cy="361950"/>
                </a:xfrm>
                <a:prstGeom prst="rect">
                  <a:avLst/>
                </a:prstGeom>
              </p:spPr>
            </p:pic>
          </p:grpSp>
          <p:pic>
            <p:nvPicPr>
              <p:cNvPr id="31" name="Grafinis elementas 30" descr="Woman in a turtleneck">
                <a:extLst>
                  <a:ext uri="{FF2B5EF4-FFF2-40B4-BE49-F238E27FC236}">
                    <a16:creationId xmlns:a16="http://schemas.microsoft.com/office/drawing/2014/main" id="{1E90D6B9-2955-FEF6-F7AE-EFEA0A89F0B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87121" y="3266889"/>
                <a:ext cx="1012538" cy="1209675"/>
              </a:xfrm>
              <a:prstGeom prst="rect">
                <a:avLst/>
              </a:prstGeom>
            </p:spPr>
          </p:pic>
        </p:grpSp>
        <p:grpSp>
          <p:nvGrpSpPr>
            <p:cNvPr id="42" name="Grupė 41">
              <a:extLst>
                <a:ext uri="{FF2B5EF4-FFF2-40B4-BE49-F238E27FC236}">
                  <a16:creationId xmlns:a16="http://schemas.microsoft.com/office/drawing/2014/main" id="{54AB2B0C-2F95-5C96-EA40-14E610AA631D}"/>
                </a:ext>
              </a:extLst>
            </p:cNvPr>
            <p:cNvGrpSpPr/>
            <p:nvPr/>
          </p:nvGrpSpPr>
          <p:grpSpPr>
            <a:xfrm>
              <a:off x="7424965" y="3146382"/>
              <a:ext cx="857399" cy="1785416"/>
              <a:chOff x="7763365" y="2817822"/>
              <a:chExt cx="857399" cy="1785416"/>
            </a:xfrm>
          </p:grpSpPr>
          <p:pic>
            <p:nvPicPr>
              <p:cNvPr id="37" name="Grafinis elementas 36" descr="Woman in a t-shirt">
                <a:extLst>
                  <a:ext uri="{FF2B5EF4-FFF2-40B4-BE49-F238E27FC236}">
                    <a16:creationId xmlns:a16="http://schemas.microsoft.com/office/drawing/2014/main" id="{2E21C2B8-7B56-CBA8-021D-7D59E5C6D41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763365" y="3422138"/>
                <a:ext cx="857399" cy="1181100"/>
              </a:xfrm>
              <a:prstGeom prst="rect">
                <a:avLst/>
              </a:prstGeom>
            </p:spPr>
          </p:pic>
          <p:pic>
            <p:nvPicPr>
              <p:cNvPr id="39" name="Grafinis elementas 38" descr="Woman with long straight hair">
                <a:extLst>
                  <a:ext uri="{FF2B5EF4-FFF2-40B4-BE49-F238E27FC236}">
                    <a16:creationId xmlns:a16="http://schemas.microsoft.com/office/drawing/2014/main" id="{5F8EC0E1-09C5-4F5D-7690-12E63C99A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811148" y="2817822"/>
                <a:ext cx="651482" cy="762000"/>
              </a:xfrm>
              <a:prstGeom prst="rect">
                <a:avLst/>
              </a:prstGeom>
            </p:spPr>
          </p:pic>
          <p:pic>
            <p:nvPicPr>
              <p:cNvPr id="41" name="Grafinis elementas 40" descr="A happy face">
                <a:extLst>
                  <a:ext uri="{FF2B5EF4-FFF2-40B4-BE49-F238E27FC236}">
                    <a16:creationId xmlns:a16="http://schemas.microsoft.com/office/drawing/2014/main" id="{1C612302-F122-1831-F815-3EAED605C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894251" y="3109726"/>
                <a:ext cx="297813" cy="314325"/>
              </a:xfrm>
              <a:prstGeom prst="rect">
                <a:avLst/>
              </a:prstGeom>
            </p:spPr>
          </p:pic>
        </p:grpSp>
      </p:grpSp>
      <p:pic>
        <p:nvPicPr>
          <p:cNvPr id="3" name="Paveikslėlis 2" descr="Paveikslėlis, kuriame yra tekstas, ekrano kopija, Šriftas&#10;&#10;Automatiškai sugeneruotas aprašymas">
            <a:extLst>
              <a:ext uri="{FF2B5EF4-FFF2-40B4-BE49-F238E27FC236}">
                <a16:creationId xmlns:a16="http://schemas.microsoft.com/office/drawing/2014/main" id="{3B6A4087-0C8C-B663-4A36-789465D209FA}"/>
              </a:ext>
            </a:extLst>
          </p:cNvPr>
          <p:cNvPicPr>
            <a:picLocks noChangeAspect="1"/>
          </p:cNvPicPr>
          <p:nvPr/>
        </p:nvPicPr>
        <p:blipFill>
          <a:blip r:embed="rId23"/>
          <a:stretch>
            <a:fillRect/>
          </a:stretch>
        </p:blipFill>
        <p:spPr>
          <a:xfrm>
            <a:off x="0" y="4003113"/>
            <a:ext cx="9144000" cy="1140387"/>
          </a:xfrm>
          <a:prstGeom prst="rect">
            <a:avLst/>
          </a:prstGeom>
        </p:spPr>
      </p:pic>
      <p:pic>
        <p:nvPicPr>
          <p:cNvPr id="4" name="Google Shape;59;p2">
            <a:extLst>
              <a:ext uri="{FF2B5EF4-FFF2-40B4-BE49-F238E27FC236}">
                <a16:creationId xmlns:a16="http://schemas.microsoft.com/office/drawing/2014/main" id="{6205D580-88FA-B56B-2427-7AF1F0B3827D}"/>
              </a:ext>
            </a:extLst>
          </p:cNvPr>
          <p:cNvPicPr preferRelativeResize="0"/>
          <p:nvPr/>
        </p:nvPicPr>
        <p:blipFill rotWithShape="1">
          <a:blip r:embed="rId2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416739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644681" y="829567"/>
            <a:ext cx="4314012" cy="2741633"/>
          </a:xfrm>
          <a:prstGeom prst="rect">
            <a:avLst/>
          </a:prstGeom>
          <a:noFill/>
          <a:ln>
            <a:noFill/>
          </a:ln>
        </p:spPr>
        <p:txBody>
          <a:bodyPr spcFirstLastPara="1" wrap="square" lIns="91425" tIns="91425" rIns="91425" bIns="91425" anchor="t" anchorCtr="0">
            <a:normAutofit/>
          </a:bodyPr>
          <a:lstStyle/>
          <a:p>
            <a:pPr marL="180000" lvl="0" indent="0" algn="l" rtl="0">
              <a:lnSpc>
                <a:spcPct val="115000"/>
              </a:lnSpc>
              <a:spcBef>
                <a:spcPts val="0"/>
              </a:spcBef>
              <a:spcAft>
                <a:spcPts val="0"/>
              </a:spcAft>
              <a:buSzPts val="1800"/>
              <a:buNone/>
            </a:pPr>
            <a:r>
              <a:rPr lang="en-US" sz="1400" dirty="0"/>
              <a:t>The collaborative research agreement is drafted. The </a:t>
            </a:r>
            <a:r>
              <a:rPr lang="en-US" sz="1400" b="1" dirty="0"/>
              <a:t>company manager </a:t>
            </a:r>
            <a:r>
              <a:rPr lang="en-US" sz="1400" dirty="0"/>
              <a:t>insists that the measurement data will be solely managed by its staff. They will manage the access rights to research data. </a:t>
            </a:r>
          </a:p>
          <a:p>
            <a:pPr marL="180000" lvl="0" indent="0" algn="l" rtl="0">
              <a:lnSpc>
                <a:spcPct val="115000"/>
              </a:lnSpc>
              <a:spcBef>
                <a:spcPts val="0"/>
              </a:spcBef>
              <a:spcAft>
                <a:spcPts val="0"/>
              </a:spcAft>
              <a:buSzPts val="1800"/>
              <a:buNone/>
            </a:pPr>
            <a:endParaRPr lang="en-US" sz="1400" dirty="0"/>
          </a:p>
          <a:p>
            <a:pPr marL="180000" lvl="0" indent="0" algn="l" rtl="0">
              <a:lnSpc>
                <a:spcPct val="115000"/>
              </a:lnSpc>
              <a:spcBef>
                <a:spcPts val="0"/>
              </a:spcBef>
              <a:spcAft>
                <a:spcPts val="0"/>
              </a:spcAft>
              <a:buSzPts val="1800"/>
              <a:buNone/>
            </a:pPr>
            <a:r>
              <a:rPr lang="en-US" sz="1400" dirty="0"/>
              <a:t>All researchers shall also sign confidentiality (non-disclosure) agreements in which participating researchers are forbidden from disclosing the research results without the company’s consent.</a:t>
            </a:r>
          </a:p>
        </p:txBody>
      </p:sp>
      <p:grpSp>
        <p:nvGrpSpPr>
          <p:cNvPr id="2" name="Grupė 1">
            <a:extLst>
              <a:ext uri="{FF2B5EF4-FFF2-40B4-BE49-F238E27FC236}">
                <a16:creationId xmlns:a16="http://schemas.microsoft.com/office/drawing/2014/main" id="{5CD46CBF-AA90-01E4-1AA3-FB78E5F57605}"/>
              </a:ext>
            </a:extLst>
          </p:cNvPr>
          <p:cNvGrpSpPr/>
          <p:nvPr/>
        </p:nvGrpSpPr>
        <p:grpSpPr>
          <a:xfrm>
            <a:off x="5698375" y="1502799"/>
            <a:ext cx="2800944" cy="2068401"/>
            <a:chOff x="5711368" y="1735035"/>
            <a:chExt cx="2800944" cy="2068401"/>
          </a:xfrm>
        </p:grpSpPr>
        <p:grpSp>
          <p:nvGrpSpPr>
            <p:cNvPr id="14" name="Grupė 13">
              <a:extLst>
                <a:ext uri="{FF2B5EF4-FFF2-40B4-BE49-F238E27FC236}">
                  <a16:creationId xmlns:a16="http://schemas.microsoft.com/office/drawing/2014/main" id="{1AC0FCC3-24E7-6FA5-E8FF-297B06B56807}"/>
                </a:ext>
              </a:extLst>
            </p:cNvPr>
            <p:cNvGrpSpPr/>
            <p:nvPr/>
          </p:nvGrpSpPr>
          <p:grpSpPr>
            <a:xfrm>
              <a:off x="5711368" y="1735035"/>
              <a:ext cx="2800944" cy="2068401"/>
              <a:chOff x="5732968" y="1684635"/>
              <a:chExt cx="2800944" cy="2068401"/>
            </a:xfrm>
          </p:grpSpPr>
          <p:grpSp>
            <p:nvGrpSpPr>
              <p:cNvPr id="16" name="Grupė 15">
                <a:extLst>
                  <a:ext uri="{FF2B5EF4-FFF2-40B4-BE49-F238E27FC236}">
                    <a16:creationId xmlns:a16="http://schemas.microsoft.com/office/drawing/2014/main" id="{AD596AB3-E0F9-D06E-D6A2-91F998251A4B}"/>
                  </a:ext>
                </a:extLst>
              </p:cNvPr>
              <p:cNvGrpSpPr/>
              <p:nvPr/>
            </p:nvGrpSpPr>
            <p:grpSpPr>
              <a:xfrm>
                <a:off x="5732968" y="1919096"/>
                <a:ext cx="2800944" cy="1833940"/>
                <a:chOff x="5718568" y="1357496"/>
                <a:chExt cx="2800944" cy="1833940"/>
              </a:xfrm>
            </p:grpSpPr>
            <p:grpSp>
              <p:nvGrpSpPr>
                <p:cNvPr id="18" name="Grupė 17">
                  <a:extLst>
                    <a:ext uri="{FF2B5EF4-FFF2-40B4-BE49-F238E27FC236}">
                      <a16:creationId xmlns:a16="http://schemas.microsoft.com/office/drawing/2014/main" id="{9E6B99EE-07A1-4AC3-C3D3-C5C105ECC773}"/>
                    </a:ext>
                  </a:extLst>
                </p:cNvPr>
                <p:cNvGrpSpPr/>
                <p:nvPr/>
              </p:nvGrpSpPr>
              <p:grpSpPr>
                <a:xfrm>
                  <a:off x="7356868" y="1357496"/>
                  <a:ext cx="1162644" cy="1711596"/>
                  <a:chOff x="7532481" y="1259564"/>
                  <a:chExt cx="1162644" cy="1711596"/>
                </a:xfrm>
              </p:grpSpPr>
              <p:pic>
                <p:nvPicPr>
                  <p:cNvPr id="23" name="Grafinis elementas 22" descr="Man with short hair">
                    <a:extLst>
                      <a:ext uri="{FF2B5EF4-FFF2-40B4-BE49-F238E27FC236}">
                        <a16:creationId xmlns:a16="http://schemas.microsoft.com/office/drawing/2014/main" id="{A44B4226-9EAA-E39C-ED18-58EA37800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28089" y="1259564"/>
                    <a:ext cx="571429" cy="714375"/>
                  </a:xfrm>
                  <a:prstGeom prst="rect">
                    <a:avLst/>
                  </a:prstGeom>
                </p:spPr>
              </p:pic>
              <p:pic>
                <p:nvPicPr>
                  <p:cNvPr id="24" name="Grafinis elementas 23" descr="Old man wearing long sleeves">
                    <a:extLst>
                      <a:ext uri="{FF2B5EF4-FFF2-40B4-BE49-F238E27FC236}">
                        <a16:creationId xmlns:a16="http://schemas.microsoft.com/office/drawing/2014/main" id="{83A4CCE0-83E1-76A1-5335-15E8C62A77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32481" y="1828160"/>
                    <a:ext cx="1162644" cy="1143000"/>
                  </a:xfrm>
                  <a:prstGeom prst="rect">
                    <a:avLst/>
                  </a:prstGeom>
                </p:spPr>
              </p:pic>
            </p:grpSp>
            <p:grpSp>
              <p:nvGrpSpPr>
                <p:cNvPr id="19" name="Grupė 18">
                  <a:extLst>
                    <a:ext uri="{FF2B5EF4-FFF2-40B4-BE49-F238E27FC236}">
                      <a16:creationId xmlns:a16="http://schemas.microsoft.com/office/drawing/2014/main" id="{FABA671F-EAE7-6E5C-866A-C03819C03CA6}"/>
                    </a:ext>
                  </a:extLst>
                </p:cNvPr>
                <p:cNvGrpSpPr/>
                <p:nvPr/>
              </p:nvGrpSpPr>
              <p:grpSpPr>
                <a:xfrm>
                  <a:off x="5718568" y="1357496"/>
                  <a:ext cx="1304925" cy="1833940"/>
                  <a:chOff x="5718568" y="1351534"/>
                  <a:chExt cx="1304925" cy="1833940"/>
                </a:xfrm>
              </p:grpSpPr>
              <p:pic>
                <p:nvPicPr>
                  <p:cNvPr id="20" name="Grafinis elementas 19" descr="Man crossing arms">
                    <a:extLst>
                      <a:ext uri="{FF2B5EF4-FFF2-40B4-BE49-F238E27FC236}">
                        <a16:creationId xmlns:a16="http://schemas.microsoft.com/office/drawing/2014/main" id="{3DEF1A79-023F-5E94-0C69-40FEA4BC8E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8568" y="1937699"/>
                    <a:ext cx="1304925" cy="1247775"/>
                  </a:xfrm>
                  <a:prstGeom prst="rect">
                    <a:avLst/>
                  </a:prstGeom>
                </p:spPr>
              </p:pic>
              <p:pic>
                <p:nvPicPr>
                  <p:cNvPr id="21" name="Grafinis elementas 20" descr="A child with wavy hair">
                    <a:extLst>
                      <a:ext uri="{FF2B5EF4-FFF2-40B4-BE49-F238E27FC236}">
                        <a16:creationId xmlns:a16="http://schemas.microsoft.com/office/drawing/2014/main" id="{FE7C0EEE-8215-3628-D16F-2F92D1D69B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3651" y="1351534"/>
                    <a:ext cx="657225" cy="723900"/>
                  </a:xfrm>
                  <a:prstGeom prst="rect">
                    <a:avLst/>
                  </a:prstGeom>
                </p:spPr>
              </p:pic>
              <p:pic>
                <p:nvPicPr>
                  <p:cNvPr id="22" name="Grafinis elementas 21" descr="A talking face">
                    <a:extLst>
                      <a:ext uri="{FF2B5EF4-FFF2-40B4-BE49-F238E27FC236}">
                        <a16:creationId xmlns:a16="http://schemas.microsoft.com/office/drawing/2014/main" id="{7A8BEC97-12AE-3E73-EFE3-67196CEF7D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58568" y="1625754"/>
                    <a:ext cx="304800" cy="361950"/>
                  </a:xfrm>
                  <a:prstGeom prst="rect">
                    <a:avLst/>
                  </a:prstGeom>
                </p:spPr>
              </p:pic>
            </p:grpSp>
          </p:grpSp>
          <p:sp>
            <p:nvSpPr>
              <p:cNvPr id="17" name="Kalbos debesėlis: ovalas 16">
                <a:extLst>
                  <a:ext uri="{FF2B5EF4-FFF2-40B4-BE49-F238E27FC236}">
                    <a16:creationId xmlns:a16="http://schemas.microsoft.com/office/drawing/2014/main" id="{EE6031D8-49EA-ED74-F6E1-4E30A2A85759}"/>
                  </a:ext>
                </a:extLst>
              </p:cNvPr>
              <p:cNvSpPr/>
              <p:nvPr/>
            </p:nvSpPr>
            <p:spPr>
              <a:xfrm>
                <a:off x="6604477" y="1684635"/>
                <a:ext cx="766791" cy="367366"/>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lt-LT" dirty="0"/>
                  <a:t>...</a:t>
                </a:r>
                <a:endParaRPr lang="en-US" dirty="0"/>
              </a:p>
            </p:txBody>
          </p:sp>
        </p:grpSp>
        <p:pic>
          <p:nvPicPr>
            <p:cNvPr id="15" name="Grafinis elementas 14" descr="A confused face">
              <a:extLst>
                <a:ext uri="{FF2B5EF4-FFF2-40B4-BE49-F238E27FC236}">
                  <a16:creationId xmlns:a16="http://schemas.microsoft.com/office/drawing/2014/main" id="{FF6527D2-4E92-4FC1-A963-D4683E16E99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7661303" y="2190750"/>
              <a:ext cx="356590" cy="381000"/>
            </a:xfrm>
            <a:prstGeom prst="rect">
              <a:avLst/>
            </a:prstGeom>
          </p:spPr>
        </p:pic>
      </p:grpSp>
      <p:pic>
        <p:nvPicPr>
          <p:cNvPr id="3" name="Paveikslėlis 2" descr="Paveikslėlis, kuriame yra tekstas, ekrano kopija, Šriftas&#10;&#10;Automatiškai sugeneruotas aprašymas">
            <a:extLst>
              <a:ext uri="{FF2B5EF4-FFF2-40B4-BE49-F238E27FC236}">
                <a16:creationId xmlns:a16="http://schemas.microsoft.com/office/drawing/2014/main" id="{C39A6C05-817C-2275-63A5-4BB7114FF8C3}"/>
              </a:ext>
            </a:extLst>
          </p:cNvPr>
          <p:cNvPicPr>
            <a:picLocks noChangeAspect="1"/>
          </p:cNvPicPr>
          <p:nvPr/>
        </p:nvPicPr>
        <p:blipFill>
          <a:blip r:embed="rId15"/>
          <a:stretch>
            <a:fillRect/>
          </a:stretch>
        </p:blipFill>
        <p:spPr>
          <a:xfrm>
            <a:off x="0" y="4003113"/>
            <a:ext cx="9144000" cy="1140387"/>
          </a:xfrm>
          <a:prstGeom prst="rect">
            <a:avLst/>
          </a:prstGeom>
        </p:spPr>
      </p:pic>
      <p:pic>
        <p:nvPicPr>
          <p:cNvPr id="4" name="Google Shape;59;p2">
            <a:extLst>
              <a:ext uri="{FF2B5EF4-FFF2-40B4-BE49-F238E27FC236}">
                <a16:creationId xmlns:a16="http://schemas.microsoft.com/office/drawing/2014/main" id="{3EDB4345-C4CF-FB02-38ED-324B313C2F9F}"/>
              </a:ext>
            </a:extLst>
          </p:cNvPr>
          <p:cNvPicPr preferRelativeResize="0"/>
          <p:nvPr/>
        </p:nvPicPr>
        <p:blipFill rotWithShape="1">
          <a:blip r:embed="rId16">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64216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80291" y="1304169"/>
            <a:ext cx="5652510" cy="1993432"/>
          </a:xfrm>
          <a:prstGeom prst="rect">
            <a:avLst/>
          </a:prstGeom>
          <a:noFill/>
          <a:ln>
            <a:noFill/>
          </a:ln>
        </p:spPr>
        <p:txBody>
          <a:bodyPr spcFirstLastPara="1" wrap="square" lIns="91425" tIns="91425" rIns="91425" bIns="91425" anchor="t" anchorCtr="0">
            <a:normAutofit fontScale="92500"/>
          </a:bodyPr>
          <a:lstStyle/>
          <a:p>
            <a:pPr marL="228600" lvl="0" indent="0" algn="l" rtl="0">
              <a:lnSpc>
                <a:spcPct val="115000"/>
              </a:lnSpc>
              <a:spcBef>
                <a:spcPts val="0"/>
              </a:spcBef>
              <a:spcAft>
                <a:spcPts val="0"/>
              </a:spcAft>
              <a:buSzPts val="1800"/>
              <a:buNone/>
            </a:pPr>
            <a:r>
              <a:rPr lang="en-US" sz="1400" b="1" dirty="0">
                <a:solidFill>
                  <a:schemeClr val="accent5"/>
                </a:solidFill>
              </a:rPr>
              <a:t>B1. Should George sign the collaborative research agreement? </a:t>
            </a:r>
          </a:p>
          <a:p>
            <a:pPr marL="571500" lvl="0" algn="l" rtl="0">
              <a:lnSpc>
                <a:spcPct val="115000"/>
              </a:lnSpc>
              <a:spcBef>
                <a:spcPts val="0"/>
              </a:spcBef>
              <a:spcAft>
                <a:spcPts val="0"/>
              </a:spcAft>
              <a:buSzPts val="1800"/>
              <a:buAutoNum type="alphaUcPeriod"/>
            </a:pPr>
            <a:endParaRPr lang="en-US" sz="1400" b="1" dirty="0">
              <a:solidFill>
                <a:schemeClr val="accent5"/>
              </a:solidFill>
            </a:endParaRPr>
          </a:p>
          <a:p>
            <a:pPr marL="228600" indent="0">
              <a:buNone/>
            </a:pPr>
            <a:r>
              <a:rPr lang="en-US" sz="1400" dirty="0">
                <a:solidFill>
                  <a:schemeClr val="accent5"/>
                </a:solidFill>
                <a:hlinkClick r:id="rId3" action="ppaction://hlinksldjump"/>
              </a:rPr>
              <a:t>B1.1. </a:t>
            </a:r>
            <a:r>
              <a:rPr lang="en-US" sz="1400" b="1" dirty="0">
                <a:solidFill>
                  <a:schemeClr val="accent5"/>
                </a:solidFill>
                <a:hlinkClick r:id="rId3" action="ppaction://hlinksldjump"/>
              </a:rPr>
              <a:t>George</a:t>
            </a:r>
            <a:r>
              <a:rPr lang="en-US" sz="1400" dirty="0">
                <a:solidFill>
                  <a:schemeClr val="accent5"/>
                </a:solidFill>
                <a:hlinkClick r:id="rId3" action="ppaction://hlinksldjump"/>
              </a:rPr>
              <a:t> signs the collaborative research agreement without further delay since it is a standard template and further discussion will delay the research.</a:t>
            </a:r>
            <a:endParaRPr lang="en-US" sz="1400" dirty="0">
              <a:solidFill>
                <a:schemeClr val="accent5"/>
              </a:solidFill>
            </a:endParaRPr>
          </a:p>
          <a:p>
            <a:pPr marL="228600" lvl="0" indent="0">
              <a:buNone/>
            </a:pPr>
            <a:r>
              <a:rPr lang="en-US" sz="1400" dirty="0">
                <a:solidFill>
                  <a:schemeClr val="accent5"/>
                </a:solidFill>
                <a:hlinkClick r:id="rId4" action="ppaction://hlinksldjump"/>
              </a:rPr>
              <a:t>B1.2. </a:t>
            </a:r>
            <a:r>
              <a:rPr lang="en-US" sz="1400" b="1" dirty="0">
                <a:solidFill>
                  <a:schemeClr val="accent5"/>
                </a:solidFill>
                <a:hlinkClick r:id="rId4" action="ppaction://hlinksldjump"/>
              </a:rPr>
              <a:t>George</a:t>
            </a:r>
            <a:r>
              <a:rPr lang="en-US" sz="1400" dirty="0">
                <a:solidFill>
                  <a:schemeClr val="accent5"/>
                </a:solidFill>
                <a:hlinkClick r:id="rId4" action="ppaction://hlinksldjump"/>
              </a:rPr>
              <a:t> discusses the conditions of the collaborative research agreement with the research team and company’s researchers.</a:t>
            </a:r>
            <a:endParaRPr lang="en-US" sz="1400" dirty="0">
              <a:solidFill>
                <a:schemeClr val="accent5"/>
              </a:solidFill>
            </a:endParaRPr>
          </a:p>
        </p:txBody>
      </p:sp>
      <p:grpSp>
        <p:nvGrpSpPr>
          <p:cNvPr id="2" name="Grupė 1">
            <a:extLst>
              <a:ext uri="{FF2B5EF4-FFF2-40B4-BE49-F238E27FC236}">
                <a16:creationId xmlns:a16="http://schemas.microsoft.com/office/drawing/2014/main" id="{F157627D-AD86-AE4C-E6B1-731C124CCD7A}"/>
              </a:ext>
            </a:extLst>
          </p:cNvPr>
          <p:cNvGrpSpPr/>
          <p:nvPr/>
        </p:nvGrpSpPr>
        <p:grpSpPr>
          <a:xfrm>
            <a:off x="6712168" y="1304169"/>
            <a:ext cx="1935686" cy="2235613"/>
            <a:chOff x="6147609" y="1223305"/>
            <a:chExt cx="1935686" cy="2235613"/>
          </a:xfrm>
        </p:grpSpPr>
        <p:pic>
          <p:nvPicPr>
            <p:cNvPr id="3" name="Grafinis elementas 2" descr="Man with short hair">
              <a:extLst>
                <a:ext uri="{FF2B5EF4-FFF2-40B4-BE49-F238E27FC236}">
                  <a16:creationId xmlns:a16="http://schemas.microsoft.com/office/drawing/2014/main" id="{CD1CB78C-EC1B-A9A0-4665-1FC3DD838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443217" y="1747322"/>
              <a:ext cx="571429" cy="714375"/>
            </a:xfrm>
            <a:prstGeom prst="rect">
              <a:avLst/>
            </a:prstGeom>
          </p:spPr>
        </p:pic>
        <p:pic>
          <p:nvPicPr>
            <p:cNvPr id="4" name="Grafinis elementas 3" descr="Old man wearing long sleeves">
              <a:extLst>
                <a:ext uri="{FF2B5EF4-FFF2-40B4-BE49-F238E27FC236}">
                  <a16:creationId xmlns:a16="http://schemas.microsoft.com/office/drawing/2014/main" id="{9DD1EB36-5EFB-B44F-38DE-8D315BA642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147609" y="2315918"/>
              <a:ext cx="1162644" cy="1143000"/>
            </a:xfrm>
            <a:prstGeom prst="rect">
              <a:avLst/>
            </a:prstGeom>
          </p:spPr>
        </p:pic>
        <p:pic>
          <p:nvPicPr>
            <p:cNvPr id="5" name="Grafinis elementas 4" descr="A confused face">
              <a:extLst>
                <a:ext uri="{FF2B5EF4-FFF2-40B4-BE49-F238E27FC236}">
                  <a16:creationId xmlns:a16="http://schemas.microsoft.com/office/drawing/2014/main" id="{246E238A-3FB9-1EBB-8C23-7DA00BD7FF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467709" y="1964979"/>
              <a:ext cx="356590" cy="381000"/>
            </a:xfrm>
            <a:prstGeom prst="rect">
              <a:avLst/>
            </a:prstGeom>
          </p:spPr>
        </p:pic>
        <p:pic>
          <p:nvPicPr>
            <p:cNvPr id="6" name="Grafinis elementas 5" descr="Thought bubble outline">
              <a:extLst>
                <a:ext uri="{FF2B5EF4-FFF2-40B4-BE49-F238E27FC236}">
                  <a16:creationId xmlns:a16="http://schemas.microsoft.com/office/drawing/2014/main" id="{6BEC6CCB-24E5-595F-925F-F68D321720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68895" y="1223305"/>
              <a:ext cx="914400" cy="914400"/>
            </a:xfrm>
            <a:prstGeom prst="rect">
              <a:avLst/>
            </a:prstGeom>
          </p:spPr>
        </p:pic>
      </p:grpSp>
      <p:pic>
        <p:nvPicPr>
          <p:cNvPr id="7" name="Paveikslėlis 6" descr="Paveikslėlis, kuriame yra tekstas, ekrano kopija, Šriftas&#10;&#10;Automatiškai sugeneruotas aprašymas">
            <a:extLst>
              <a:ext uri="{FF2B5EF4-FFF2-40B4-BE49-F238E27FC236}">
                <a16:creationId xmlns:a16="http://schemas.microsoft.com/office/drawing/2014/main" id="{4D64C4CB-A731-B5D5-099A-426321936F45}"/>
              </a:ext>
            </a:extLst>
          </p:cNvPr>
          <p:cNvPicPr>
            <a:picLocks noChangeAspect="1"/>
          </p:cNvPicPr>
          <p:nvPr/>
        </p:nvPicPr>
        <p:blipFill>
          <a:blip r:embed="rId13"/>
          <a:stretch>
            <a:fillRect/>
          </a:stretch>
        </p:blipFill>
        <p:spPr>
          <a:xfrm>
            <a:off x="0" y="4003113"/>
            <a:ext cx="9144000" cy="1140387"/>
          </a:xfrm>
          <a:prstGeom prst="rect">
            <a:avLst/>
          </a:prstGeom>
        </p:spPr>
      </p:pic>
      <p:pic>
        <p:nvPicPr>
          <p:cNvPr id="8" name="Google Shape;59;p2">
            <a:extLst>
              <a:ext uri="{FF2B5EF4-FFF2-40B4-BE49-F238E27FC236}">
                <a16:creationId xmlns:a16="http://schemas.microsoft.com/office/drawing/2014/main" id="{48782FE1-81CB-F00A-B604-EDD06F3FF15A}"/>
              </a:ext>
            </a:extLst>
          </p:cNvPr>
          <p:cNvPicPr preferRelativeResize="0"/>
          <p:nvPr/>
        </p:nvPicPr>
        <p:blipFill rotWithShape="1">
          <a:blip r:embed="rId1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34742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65422" y="1305797"/>
            <a:ext cx="4774578" cy="1991804"/>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B1.1. George signs the collaborative research agreement without further delay since it is a standard template and further discussion will delay the research.</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B1.1.1. The agreement is signed and the research is conducted.</a:t>
            </a:r>
            <a:endParaRPr lang="en-US" sz="1400" dirty="0">
              <a:solidFill>
                <a:schemeClr val="accent5"/>
              </a:solidFill>
            </a:endParaRPr>
          </a:p>
        </p:txBody>
      </p:sp>
      <p:grpSp>
        <p:nvGrpSpPr>
          <p:cNvPr id="2" name="Grupė 1">
            <a:extLst>
              <a:ext uri="{FF2B5EF4-FFF2-40B4-BE49-F238E27FC236}">
                <a16:creationId xmlns:a16="http://schemas.microsoft.com/office/drawing/2014/main" id="{3074E8C7-59A5-7B4D-9D7C-FB41EEA9B3FF}"/>
              </a:ext>
            </a:extLst>
          </p:cNvPr>
          <p:cNvGrpSpPr/>
          <p:nvPr/>
        </p:nvGrpSpPr>
        <p:grpSpPr>
          <a:xfrm>
            <a:off x="5270401" y="1678410"/>
            <a:ext cx="3317198" cy="2125026"/>
            <a:chOff x="5270401" y="1678410"/>
            <a:chExt cx="3317198" cy="2125026"/>
          </a:xfrm>
        </p:grpSpPr>
        <p:pic>
          <p:nvPicPr>
            <p:cNvPr id="3" name="Grafinis elementas 2" descr="Home office with plants">
              <a:extLst>
                <a:ext uri="{FF2B5EF4-FFF2-40B4-BE49-F238E27FC236}">
                  <a16:creationId xmlns:a16="http://schemas.microsoft.com/office/drawing/2014/main" id="{C0D410CD-7E34-094F-A377-EFED93731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0401" y="1678410"/>
              <a:ext cx="3081460" cy="1733322"/>
            </a:xfrm>
            <a:prstGeom prst="rect">
              <a:avLst/>
            </a:prstGeom>
          </p:spPr>
        </p:pic>
        <p:grpSp>
          <p:nvGrpSpPr>
            <p:cNvPr id="4" name="Grupė 3">
              <a:extLst>
                <a:ext uri="{FF2B5EF4-FFF2-40B4-BE49-F238E27FC236}">
                  <a16:creationId xmlns:a16="http://schemas.microsoft.com/office/drawing/2014/main" id="{622AA027-0ABF-3AFF-40F7-DCB53CE70F96}"/>
                </a:ext>
              </a:extLst>
            </p:cNvPr>
            <p:cNvGrpSpPr/>
            <p:nvPr/>
          </p:nvGrpSpPr>
          <p:grpSpPr>
            <a:xfrm>
              <a:off x="5711368" y="1969496"/>
              <a:ext cx="2876231" cy="1833940"/>
              <a:chOff x="5711368" y="1969496"/>
              <a:chExt cx="2876231" cy="1833940"/>
            </a:xfrm>
          </p:grpSpPr>
          <p:pic>
            <p:nvPicPr>
              <p:cNvPr id="5" name="Grafinis elementas 4" descr="Man carrying folder">
                <a:extLst>
                  <a:ext uri="{FF2B5EF4-FFF2-40B4-BE49-F238E27FC236}">
                    <a16:creationId xmlns:a16="http://schemas.microsoft.com/office/drawing/2014/main" id="{55923B51-6399-C662-15AB-DA09942498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291376" y="2561400"/>
                <a:ext cx="1296223" cy="1200150"/>
              </a:xfrm>
              <a:prstGeom prst="rect">
                <a:avLst/>
              </a:prstGeom>
            </p:spPr>
          </p:pic>
          <p:grpSp>
            <p:nvGrpSpPr>
              <p:cNvPr id="6" name="Grupė 5">
                <a:extLst>
                  <a:ext uri="{FF2B5EF4-FFF2-40B4-BE49-F238E27FC236}">
                    <a16:creationId xmlns:a16="http://schemas.microsoft.com/office/drawing/2014/main" id="{3C2B6C5E-6446-36A8-B1D2-593DDF5A2C4E}"/>
                  </a:ext>
                </a:extLst>
              </p:cNvPr>
              <p:cNvGrpSpPr/>
              <p:nvPr/>
            </p:nvGrpSpPr>
            <p:grpSpPr>
              <a:xfrm>
                <a:off x="5711368" y="1969496"/>
                <a:ext cx="2511993" cy="1833940"/>
                <a:chOff x="5711368" y="1969496"/>
                <a:chExt cx="2511993" cy="1833940"/>
              </a:xfrm>
            </p:grpSpPr>
            <p:grpSp>
              <p:nvGrpSpPr>
                <p:cNvPr id="7" name="Grupė 6">
                  <a:extLst>
                    <a:ext uri="{FF2B5EF4-FFF2-40B4-BE49-F238E27FC236}">
                      <a16:creationId xmlns:a16="http://schemas.microsoft.com/office/drawing/2014/main" id="{9D28F48B-887F-BA9B-6414-24D3C973FB64}"/>
                    </a:ext>
                  </a:extLst>
                </p:cNvPr>
                <p:cNvGrpSpPr/>
                <p:nvPr/>
              </p:nvGrpSpPr>
              <p:grpSpPr>
                <a:xfrm>
                  <a:off x="7651932" y="1997722"/>
                  <a:ext cx="571429" cy="714375"/>
                  <a:chOff x="7834745" y="1287790"/>
                  <a:chExt cx="571429" cy="714375"/>
                </a:xfrm>
              </p:grpSpPr>
              <p:pic>
                <p:nvPicPr>
                  <p:cNvPr id="20" name="Grafinis elementas 19" descr="Man with short hair">
                    <a:extLst>
                      <a:ext uri="{FF2B5EF4-FFF2-40B4-BE49-F238E27FC236}">
                        <a16:creationId xmlns:a16="http://schemas.microsoft.com/office/drawing/2014/main" id="{C564A6B9-A495-2514-33FA-E0E98D4657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834745" y="1287790"/>
                    <a:ext cx="571429" cy="714375"/>
                  </a:xfrm>
                  <a:prstGeom prst="rect">
                    <a:avLst/>
                  </a:prstGeom>
                </p:spPr>
              </p:pic>
              <p:pic>
                <p:nvPicPr>
                  <p:cNvPr id="21" name="Grafinis elementas 20" descr="A happy face">
                    <a:extLst>
                      <a:ext uri="{FF2B5EF4-FFF2-40B4-BE49-F238E27FC236}">
                        <a16:creationId xmlns:a16="http://schemas.microsoft.com/office/drawing/2014/main" id="{1FFA48F3-A34D-56FB-BD4A-CC9A4C5B78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887149" y="1542061"/>
                    <a:ext cx="297813" cy="314325"/>
                  </a:xfrm>
                  <a:prstGeom prst="rect">
                    <a:avLst/>
                  </a:prstGeom>
                </p:spPr>
              </p:pic>
            </p:grpSp>
            <p:grpSp>
              <p:nvGrpSpPr>
                <p:cNvPr id="8" name="Grupė 7">
                  <a:extLst>
                    <a:ext uri="{FF2B5EF4-FFF2-40B4-BE49-F238E27FC236}">
                      <a16:creationId xmlns:a16="http://schemas.microsoft.com/office/drawing/2014/main" id="{058F870E-D4AF-1EFF-D792-4FFBF9B9FAF7}"/>
                    </a:ext>
                  </a:extLst>
                </p:cNvPr>
                <p:cNvGrpSpPr/>
                <p:nvPr/>
              </p:nvGrpSpPr>
              <p:grpSpPr>
                <a:xfrm>
                  <a:off x="5711368" y="1969496"/>
                  <a:ext cx="1304925" cy="1833940"/>
                  <a:chOff x="5711368" y="1969496"/>
                  <a:chExt cx="1304925" cy="1833940"/>
                </a:xfrm>
              </p:grpSpPr>
              <p:grpSp>
                <p:nvGrpSpPr>
                  <p:cNvPr id="9" name="Grupė 8">
                    <a:extLst>
                      <a:ext uri="{FF2B5EF4-FFF2-40B4-BE49-F238E27FC236}">
                        <a16:creationId xmlns:a16="http://schemas.microsoft.com/office/drawing/2014/main" id="{E7E62542-BCB9-CFF9-E55C-22210E9722F9}"/>
                      </a:ext>
                    </a:extLst>
                  </p:cNvPr>
                  <p:cNvGrpSpPr/>
                  <p:nvPr/>
                </p:nvGrpSpPr>
                <p:grpSpPr>
                  <a:xfrm>
                    <a:off x="5711368" y="1969496"/>
                    <a:ext cx="1304925" cy="1833940"/>
                    <a:chOff x="5718568" y="1351534"/>
                    <a:chExt cx="1304925" cy="1833940"/>
                  </a:xfrm>
                </p:grpSpPr>
                <p:pic>
                  <p:nvPicPr>
                    <p:cNvPr id="15" name="Grafinis elementas 14" descr="Man crossing arms">
                      <a:extLst>
                        <a:ext uri="{FF2B5EF4-FFF2-40B4-BE49-F238E27FC236}">
                          <a16:creationId xmlns:a16="http://schemas.microsoft.com/office/drawing/2014/main" id="{B66C2DF0-6B99-FDD7-6F02-98009F793E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18568" y="1937699"/>
                      <a:ext cx="1304925" cy="1247775"/>
                    </a:xfrm>
                    <a:prstGeom prst="rect">
                      <a:avLst/>
                    </a:prstGeom>
                  </p:spPr>
                </p:pic>
                <p:pic>
                  <p:nvPicPr>
                    <p:cNvPr id="19" name="Grafinis elementas 18" descr="A child with wavy hair">
                      <a:extLst>
                        <a:ext uri="{FF2B5EF4-FFF2-40B4-BE49-F238E27FC236}">
                          <a16:creationId xmlns:a16="http://schemas.microsoft.com/office/drawing/2014/main" id="{CC71F490-18AF-E2B7-14EF-9E0F0D1BC9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93651" y="1351534"/>
                      <a:ext cx="657225" cy="723900"/>
                    </a:xfrm>
                    <a:prstGeom prst="rect">
                      <a:avLst/>
                    </a:prstGeom>
                  </p:spPr>
                </p:pic>
              </p:grpSp>
              <p:pic>
                <p:nvPicPr>
                  <p:cNvPr id="10" name="Grafinis elementas 9" descr="A happy face">
                    <a:extLst>
                      <a:ext uri="{FF2B5EF4-FFF2-40B4-BE49-F238E27FC236}">
                        <a16:creationId xmlns:a16="http://schemas.microsoft.com/office/drawing/2014/main" id="{66478849-61AB-AB83-6EDE-04D5466DC4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7938" y="2257425"/>
                    <a:ext cx="291783" cy="314325"/>
                  </a:xfrm>
                  <a:prstGeom prst="rect">
                    <a:avLst/>
                  </a:prstGeom>
                </p:spPr>
              </p:pic>
            </p:grpSp>
          </p:grpSp>
        </p:grpSp>
      </p:grpSp>
      <p:pic>
        <p:nvPicPr>
          <p:cNvPr id="11" name="Paveikslėlis 10" descr="Paveikslėlis, kuriame yra tekstas, ekrano kopija, Šriftas&#10;&#10;Automatiškai sugeneruotas aprašymas">
            <a:extLst>
              <a:ext uri="{FF2B5EF4-FFF2-40B4-BE49-F238E27FC236}">
                <a16:creationId xmlns:a16="http://schemas.microsoft.com/office/drawing/2014/main" id="{56422072-727F-A06F-4237-E06E21328211}"/>
              </a:ext>
            </a:extLst>
          </p:cNvPr>
          <p:cNvPicPr>
            <a:picLocks noChangeAspect="1"/>
          </p:cNvPicPr>
          <p:nvPr/>
        </p:nvPicPr>
        <p:blipFill>
          <a:blip r:embed="rId16"/>
          <a:stretch>
            <a:fillRect/>
          </a:stretch>
        </p:blipFill>
        <p:spPr>
          <a:xfrm>
            <a:off x="0" y="4003113"/>
            <a:ext cx="9144000" cy="1140387"/>
          </a:xfrm>
          <a:prstGeom prst="rect">
            <a:avLst/>
          </a:prstGeom>
        </p:spPr>
      </p:pic>
      <p:pic>
        <p:nvPicPr>
          <p:cNvPr id="12" name="Google Shape;59;p2">
            <a:extLst>
              <a:ext uri="{FF2B5EF4-FFF2-40B4-BE49-F238E27FC236}">
                <a16:creationId xmlns:a16="http://schemas.microsoft.com/office/drawing/2014/main" id="{1EBDDA95-227A-EC36-A8BB-835EA148CB6D}"/>
              </a:ext>
            </a:extLst>
          </p:cNvPr>
          <p:cNvPicPr preferRelativeResize="0"/>
          <p:nvPr/>
        </p:nvPicPr>
        <p:blipFill rotWithShape="1">
          <a:blip r:embed="rId17">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73220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21058" y="696195"/>
            <a:ext cx="4447826" cy="2450206"/>
          </a:xfrm>
          <a:prstGeom prst="rect">
            <a:avLst/>
          </a:prstGeom>
          <a:noFill/>
          <a:ln>
            <a:noFill/>
          </a:ln>
        </p:spPr>
        <p:txBody>
          <a:bodyPr spcFirstLastPara="1" wrap="square" lIns="91425" tIns="91425" rIns="91425" bIns="91425" anchor="t" anchorCtr="0">
            <a:normAutofit lnSpcReduction="10000"/>
          </a:bodyPr>
          <a:lstStyle/>
          <a:p>
            <a:pPr marL="180000" lvl="0" indent="0">
              <a:lnSpc>
                <a:spcPct val="110000"/>
              </a:lnSpc>
              <a:buNone/>
            </a:pPr>
            <a:r>
              <a:rPr lang="en-US" sz="1400" dirty="0"/>
              <a:t>A pharmaceutical company that specializes in respiratory disorders wants to develop innovative treatments for patients. The </a:t>
            </a:r>
            <a:r>
              <a:rPr lang="en-US" sz="1400" b="1" dirty="0"/>
              <a:t>company manager </a:t>
            </a:r>
            <a:r>
              <a:rPr lang="en-US" sz="1400" dirty="0"/>
              <a:t>approaches </a:t>
            </a:r>
            <a:r>
              <a:rPr lang="lt-LT" sz="1400" b="1" dirty="0"/>
              <a:t>George</a:t>
            </a:r>
            <a:r>
              <a:rPr lang="en-US" sz="1400" b="1" dirty="0"/>
              <a:t>, the director of a research institute and a research group leader </a:t>
            </a:r>
            <a:r>
              <a:rPr lang="en-US" sz="1400" dirty="0"/>
              <a:t>who has experience leading similar research, and proposes to collaborate on this topic. The research team will identify potential treatment candidates and researchers from both the research institute and the company will participate.</a:t>
            </a:r>
          </a:p>
        </p:txBody>
      </p:sp>
      <p:grpSp>
        <p:nvGrpSpPr>
          <p:cNvPr id="48" name="Grupė 47">
            <a:extLst>
              <a:ext uri="{FF2B5EF4-FFF2-40B4-BE49-F238E27FC236}">
                <a16:creationId xmlns:a16="http://schemas.microsoft.com/office/drawing/2014/main" id="{0BF1E161-60EE-4AB8-976E-F2CC1718362B}"/>
              </a:ext>
            </a:extLst>
          </p:cNvPr>
          <p:cNvGrpSpPr/>
          <p:nvPr/>
        </p:nvGrpSpPr>
        <p:grpSpPr>
          <a:xfrm>
            <a:off x="5657553" y="1360635"/>
            <a:ext cx="2800944" cy="2068401"/>
            <a:chOff x="5732968" y="1684635"/>
            <a:chExt cx="2800944" cy="2068401"/>
          </a:xfrm>
        </p:grpSpPr>
        <p:grpSp>
          <p:nvGrpSpPr>
            <p:cNvPr id="42" name="Grupė 41">
              <a:extLst>
                <a:ext uri="{FF2B5EF4-FFF2-40B4-BE49-F238E27FC236}">
                  <a16:creationId xmlns:a16="http://schemas.microsoft.com/office/drawing/2014/main" id="{7AA5DD48-F4C8-A2A2-3C60-A75669B55268}"/>
                </a:ext>
              </a:extLst>
            </p:cNvPr>
            <p:cNvGrpSpPr/>
            <p:nvPr/>
          </p:nvGrpSpPr>
          <p:grpSpPr>
            <a:xfrm>
              <a:off x="5732968" y="1919096"/>
              <a:ext cx="2800944" cy="1833940"/>
              <a:chOff x="5718568" y="1357496"/>
              <a:chExt cx="2800944" cy="1833940"/>
            </a:xfrm>
          </p:grpSpPr>
          <p:grpSp>
            <p:nvGrpSpPr>
              <p:cNvPr id="41" name="Grupė 40">
                <a:extLst>
                  <a:ext uri="{FF2B5EF4-FFF2-40B4-BE49-F238E27FC236}">
                    <a16:creationId xmlns:a16="http://schemas.microsoft.com/office/drawing/2014/main" id="{EA486B23-2BE0-F8D2-E47C-BB71D9DF1800}"/>
                  </a:ext>
                </a:extLst>
              </p:cNvPr>
              <p:cNvGrpSpPr/>
              <p:nvPr/>
            </p:nvGrpSpPr>
            <p:grpSpPr>
              <a:xfrm>
                <a:off x="7356868" y="1357496"/>
                <a:ext cx="1162644" cy="1711596"/>
                <a:chOff x="7532481" y="1259564"/>
                <a:chExt cx="1162644" cy="1711596"/>
              </a:xfrm>
            </p:grpSpPr>
            <p:pic>
              <p:nvPicPr>
                <p:cNvPr id="13" name="Grafinis elementas 12" descr="Man with short hair">
                  <a:extLst>
                    <a:ext uri="{FF2B5EF4-FFF2-40B4-BE49-F238E27FC236}">
                      <a16:creationId xmlns:a16="http://schemas.microsoft.com/office/drawing/2014/main" id="{DA748343-27B4-8906-E838-85764A07A5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28089" y="1259564"/>
                  <a:ext cx="571429" cy="714375"/>
                </a:xfrm>
                <a:prstGeom prst="rect">
                  <a:avLst/>
                </a:prstGeom>
              </p:spPr>
            </p:pic>
            <p:pic>
              <p:nvPicPr>
                <p:cNvPr id="18" name="Grafinis elementas 17" descr="Old man wearing long sleeves">
                  <a:extLst>
                    <a:ext uri="{FF2B5EF4-FFF2-40B4-BE49-F238E27FC236}">
                      <a16:creationId xmlns:a16="http://schemas.microsoft.com/office/drawing/2014/main" id="{21D44D8D-C5B1-F8F5-6716-1BA337F267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32481" y="1828160"/>
                  <a:ext cx="1162644" cy="1143000"/>
                </a:xfrm>
                <a:prstGeom prst="rect">
                  <a:avLst/>
                </a:prstGeom>
              </p:spPr>
            </p:pic>
            <p:pic>
              <p:nvPicPr>
                <p:cNvPr id="37" name="Grafinis elementas 36" descr="A happy face">
                  <a:extLst>
                    <a:ext uri="{FF2B5EF4-FFF2-40B4-BE49-F238E27FC236}">
                      <a16:creationId xmlns:a16="http://schemas.microsoft.com/office/drawing/2014/main" id="{6BDB9DBA-2BE8-BB10-FBB8-87E17A31D3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880493" y="1513835"/>
                  <a:ext cx="297813" cy="314325"/>
                </a:xfrm>
                <a:prstGeom prst="rect">
                  <a:avLst/>
                </a:prstGeom>
              </p:spPr>
            </p:pic>
          </p:grpSp>
          <p:grpSp>
            <p:nvGrpSpPr>
              <p:cNvPr id="40" name="Grupė 39">
                <a:extLst>
                  <a:ext uri="{FF2B5EF4-FFF2-40B4-BE49-F238E27FC236}">
                    <a16:creationId xmlns:a16="http://schemas.microsoft.com/office/drawing/2014/main" id="{73F11022-14A2-EA2C-0E77-46B74DD2CAAF}"/>
                  </a:ext>
                </a:extLst>
              </p:cNvPr>
              <p:cNvGrpSpPr/>
              <p:nvPr/>
            </p:nvGrpSpPr>
            <p:grpSpPr>
              <a:xfrm>
                <a:off x="5718568" y="1357496"/>
                <a:ext cx="1304925" cy="1833940"/>
                <a:chOff x="5718568" y="1351534"/>
                <a:chExt cx="1304925" cy="1833940"/>
              </a:xfrm>
            </p:grpSpPr>
            <p:pic>
              <p:nvPicPr>
                <p:cNvPr id="11" name="Grafinis elementas 10" descr="Man crossing arms">
                  <a:extLst>
                    <a:ext uri="{FF2B5EF4-FFF2-40B4-BE49-F238E27FC236}">
                      <a16:creationId xmlns:a16="http://schemas.microsoft.com/office/drawing/2014/main" id="{9DF41C97-B345-3D15-E904-DC5B00E76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8568" y="1937699"/>
                  <a:ext cx="1304925" cy="1247775"/>
                </a:xfrm>
                <a:prstGeom prst="rect">
                  <a:avLst/>
                </a:prstGeom>
              </p:spPr>
            </p:pic>
            <p:pic>
              <p:nvPicPr>
                <p:cNvPr id="24" name="Grafinis elementas 23" descr="A child with wavy hair">
                  <a:extLst>
                    <a:ext uri="{FF2B5EF4-FFF2-40B4-BE49-F238E27FC236}">
                      <a16:creationId xmlns:a16="http://schemas.microsoft.com/office/drawing/2014/main" id="{B3CB12FD-CDD2-709A-BE6A-12E8BCA193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93651" y="1351534"/>
                  <a:ext cx="657225" cy="723900"/>
                </a:xfrm>
                <a:prstGeom prst="rect">
                  <a:avLst/>
                </a:prstGeom>
              </p:spPr>
            </p:pic>
            <p:pic>
              <p:nvPicPr>
                <p:cNvPr id="39" name="Grafinis elementas 38" descr="A talking face">
                  <a:extLst>
                    <a:ext uri="{FF2B5EF4-FFF2-40B4-BE49-F238E27FC236}">
                      <a16:creationId xmlns:a16="http://schemas.microsoft.com/office/drawing/2014/main" id="{A20152E7-09F4-CFD4-59EE-8352654717D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58568" y="1625754"/>
                  <a:ext cx="304800" cy="361950"/>
                </a:xfrm>
                <a:prstGeom prst="rect">
                  <a:avLst/>
                </a:prstGeom>
              </p:spPr>
            </p:pic>
          </p:grpSp>
        </p:grpSp>
        <p:sp>
          <p:nvSpPr>
            <p:cNvPr id="43" name="Kalbos debesėlis: ovalas 42">
              <a:extLst>
                <a:ext uri="{FF2B5EF4-FFF2-40B4-BE49-F238E27FC236}">
                  <a16:creationId xmlns:a16="http://schemas.microsoft.com/office/drawing/2014/main" id="{61298675-F326-70E1-B65C-2D41B198D17D}"/>
                </a:ext>
              </a:extLst>
            </p:cNvPr>
            <p:cNvSpPr/>
            <p:nvPr/>
          </p:nvSpPr>
          <p:spPr>
            <a:xfrm>
              <a:off x="6604477" y="1684635"/>
              <a:ext cx="766791" cy="367366"/>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lt-LT" dirty="0"/>
                <a:t>...</a:t>
              </a:r>
              <a:endParaRPr lang="en-US" dirty="0"/>
            </a:p>
          </p:txBody>
        </p:sp>
      </p:grpSp>
      <p:pic>
        <p:nvPicPr>
          <p:cNvPr id="2" name="Paveikslėlis 1" descr="Paveikslėlis, kuriame yra tekstas, ekrano kopija, Šriftas&#10;&#10;Automatiškai sugeneruotas aprašymas">
            <a:extLst>
              <a:ext uri="{FF2B5EF4-FFF2-40B4-BE49-F238E27FC236}">
                <a16:creationId xmlns:a16="http://schemas.microsoft.com/office/drawing/2014/main" id="{2896C1DD-AD10-8207-7BB2-C79BC840B8FA}"/>
              </a:ext>
            </a:extLst>
          </p:cNvPr>
          <p:cNvPicPr>
            <a:picLocks noChangeAspect="1"/>
          </p:cNvPicPr>
          <p:nvPr/>
        </p:nvPicPr>
        <p:blipFill>
          <a:blip r:embed="rId15"/>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6350BB54-942A-DF42-A8EA-B9F64AE91F38}"/>
              </a:ext>
            </a:extLst>
          </p:cNvPr>
          <p:cNvPicPr preferRelativeResize="0"/>
          <p:nvPr/>
        </p:nvPicPr>
        <p:blipFill rotWithShape="1">
          <a:blip r:embed="rId16">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182765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44269" y="500547"/>
            <a:ext cx="4735258" cy="3373054"/>
          </a:xfrm>
          <a:prstGeom prst="rect">
            <a:avLst/>
          </a:prstGeom>
          <a:noFill/>
          <a:ln>
            <a:noFill/>
          </a:ln>
        </p:spPr>
        <p:txBody>
          <a:bodyPr spcFirstLastPara="1" wrap="square" lIns="91425" tIns="91425" rIns="91425" bIns="91425" anchor="t" anchorCtr="0">
            <a:noAutofit/>
          </a:bodyPr>
          <a:lstStyle/>
          <a:p>
            <a:pPr marL="180000" indent="0">
              <a:buNone/>
            </a:pPr>
            <a:r>
              <a:rPr lang="en-US" sz="1300" b="1" dirty="0">
                <a:solidFill>
                  <a:schemeClr val="accent5"/>
                </a:solidFill>
              </a:rPr>
              <a:t>B1.2. George discusses the conditions of the collaborative research agreement with the research team and company‘s researchers.</a:t>
            </a:r>
          </a:p>
          <a:p>
            <a:pPr marL="180000" indent="0">
              <a:buNone/>
            </a:pPr>
            <a:endParaRPr lang="en-US" sz="1300" dirty="0">
              <a:solidFill>
                <a:schemeClr val="accent5"/>
              </a:solidFill>
            </a:endParaRPr>
          </a:p>
          <a:p>
            <a:pPr marL="180000" indent="0">
              <a:buNone/>
            </a:pPr>
            <a:r>
              <a:rPr lang="en-US" sz="1300" dirty="0">
                <a:solidFill>
                  <a:schemeClr val="accent5"/>
                </a:solidFill>
              </a:rPr>
              <a:t>B1.2.1. The research team discusses the aims of the research, defines the essential terms of ethical research, and discusses the procedures of dealing with breaches of good research practice from both sides. The researchers agree to draft data management plan where, among other things, all aspects of data access are discussed in detail. The template of declaration of conflict of interest is developed and all co-researchers are asked to declare their possible and emerging conflict of interest.</a:t>
            </a:r>
          </a:p>
          <a:p>
            <a:pPr marL="180000" indent="0">
              <a:buNone/>
            </a:pPr>
            <a:r>
              <a:rPr lang="en-US" sz="1300" dirty="0">
                <a:solidFill>
                  <a:srgbClr val="0097A7"/>
                </a:solidFill>
                <a:hlinkClick r:id="rId3" action="ppaction://hlinksldjump"/>
              </a:rPr>
              <a:t>The </a:t>
            </a:r>
            <a:r>
              <a:rPr lang="en-US" sz="1300" dirty="0">
                <a:solidFill>
                  <a:schemeClr val="accent5"/>
                </a:solidFill>
                <a:hlinkClick r:id="rId3" action="ppaction://hlinksldjump"/>
              </a:rPr>
              <a:t>agreement is signed and the research is conducted.</a:t>
            </a:r>
            <a:endParaRPr lang="en-US" sz="1300" dirty="0">
              <a:solidFill>
                <a:schemeClr val="accent5"/>
              </a:solidFill>
            </a:endParaRPr>
          </a:p>
        </p:txBody>
      </p:sp>
      <p:grpSp>
        <p:nvGrpSpPr>
          <p:cNvPr id="27" name="Grupė 26">
            <a:extLst>
              <a:ext uri="{FF2B5EF4-FFF2-40B4-BE49-F238E27FC236}">
                <a16:creationId xmlns:a16="http://schemas.microsoft.com/office/drawing/2014/main" id="{12EC7B9E-7598-52BE-B605-F03479ECD117}"/>
              </a:ext>
            </a:extLst>
          </p:cNvPr>
          <p:cNvGrpSpPr/>
          <p:nvPr/>
        </p:nvGrpSpPr>
        <p:grpSpPr>
          <a:xfrm>
            <a:off x="5312721" y="563480"/>
            <a:ext cx="3359647" cy="3439633"/>
            <a:chOff x="5413521" y="1540800"/>
            <a:chExt cx="3359647" cy="3439633"/>
          </a:xfrm>
        </p:grpSpPr>
        <p:pic>
          <p:nvPicPr>
            <p:cNvPr id="5" name="Grafinis elementas 4" descr="Room with laptops and chairs">
              <a:extLst>
                <a:ext uri="{FF2B5EF4-FFF2-40B4-BE49-F238E27FC236}">
                  <a16:creationId xmlns:a16="http://schemas.microsoft.com/office/drawing/2014/main" id="{7EA05FD2-ADA7-7DAD-D70E-0C83129F49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2368" y="1540800"/>
              <a:ext cx="3340800" cy="1879200"/>
            </a:xfrm>
            <a:prstGeom prst="rect">
              <a:avLst/>
            </a:prstGeom>
          </p:spPr>
        </p:pic>
        <p:grpSp>
          <p:nvGrpSpPr>
            <p:cNvPr id="6" name="Grupė 5">
              <a:extLst>
                <a:ext uri="{FF2B5EF4-FFF2-40B4-BE49-F238E27FC236}">
                  <a16:creationId xmlns:a16="http://schemas.microsoft.com/office/drawing/2014/main" id="{A4AE6045-6F70-9942-3290-C401F5CFDF7A}"/>
                </a:ext>
              </a:extLst>
            </p:cNvPr>
            <p:cNvGrpSpPr/>
            <p:nvPr/>
          </p:nvGrpSpPr>
          <p:grpSpPr>
            <a:xfrm>
              <a:off x="5413521" y="2153274"/>
              <a:ext cx="2933643" cy="2497636"/>
              <a:chOff x="5348721" y="2434162"/>
              <a:chExt cx="2933643" cy="2497636"/>
            </a:xfrm>
          </p:grpSpPr>
          <p:grpSp>
            <p:nvGrpSpPr>
              <p:cNvPr id="8" name="Grupė 7">
                <a:extLst>
                  <a:ext uri="{FF2B5EF4-FFF2-40B4-BE49-F238E27FC236}">
                    <a16:creationId xmlns:a16="http://schemas.microsoft.com/office/drawing/2014/main" id="{ECA924C4-7349-CECF-9BCA-49979775A708}"/>
                  </a:ext>
                </a:extLst>
              </p:cNvPr>
              <p:cNvGrpSpPr/>
              <p:nvPr/>
            </p:nvGrpSpPr>
            <p:grpSpPr>
              <a:xfrm flipH="1">
                <a:off x="6350169" y="2434162"/>
                <a:ext cx="1062532" cy="1711596"/>
                <a:chOff x="7532481" y="1259564"/>
                <a:chExt cx="1162644" cy="1711596"/>
              </a:xfrm>
            </p:grpSpPr>
            <p:pic>
              <p:nvPicPr>
                <p:cNvPr id="19" name="Grafinis elementas 18" descr="Man with short hair">
                  <a:extLst>
                    <a:ext uri="{FF2B5EF4-FFF2-40B4-BE49-F238E27FC236}">
                      <a16:creationId xmlns:a16="http://schemas.microsoft.com/office/drawing/2014/main" id="{15C92522-DA36-1885-BCD3-4FE1661CA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20" name="Grafinis elementas 19" descr="Old man wearing long sleeves">
                  <a:extLst>
                    <a:ext uri="{FF2B5EF4-FFF2-40B4-BE49-F238E27FC236}">
                      <a16:creationId xmlns:a16="http://schemas.microsoft.com/office/drawing/2014/main" id="{A18A1F8B-9C9D-B4A1-D7BC-211BD5D38F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pic>
              <p:nvPicPr>
                <p:cNvPr id="21" name="Grafinis elementas 20" descr="A happy face">
                  <a:extLst>
                    <a:ext uri="{FF2B5EF4-FFF2-40B4-BE49-F238E27FC236}">
                      <a16:creationId xmlns:a16="http://schemas.microsoft.com/office/drawing/2014/main" id="{0B4FA9FA-1C9E-A657-D7F5-723BEA52D2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880493" y="1513835"/>
                  <a:ext cx="297813" cy="314325"/>
                </a:xfrm>
                <a:prstGeom prst="rect">
                  <a:avLst/>
                </a:prstGeom>
              </p:spPr>
            </p:pic>
          </p:grpSp>
          <p:grpSp>
            <p:nvGrpSpPr>
              <p:cNvPr id="9" name="Grupė 8">
                <a:extLst>
                  <a:ext uri="{FF2B5EF4-FFF2-40B4-BE49-F238E27FC236}">
                    <a16:creationId xmlns:a16="http://schemas.microsoft.com/office/drawing/2014/main" id="{92C4135F-26E7-0A40-55F0-506909D73CC8}"/>
                  </a:ext>
                </a:extLst>
              </p:cNvPr>
              <p:cNvGrpSpPr/>
              <p:nvPr/>
            </p:nvGrpSpPr>
            <p:grpSpPr>
              <a:xfrm>
                <a:off x="5348721" y="2942298"/>
                <a:ext cx="1012538" cy="1862826"/>
                <a:chOff x="5687121" y="2613738"/>
                <a:chExt cx="1012538" cy="1862826"/>
              </a:xfrm>
            </p:grpSpPr>
            <p:grpSp>
              <p:nvGrpSpPr>
                <p:cNvPr id="14" name="Grupė 13">
                  <a:extLst>
                    <a:ext uri="{FF2B5EF4-FFF2-40B4-BE49-F238E27FC236}">
                      <a16:creationId xmlns:a16="http://schemas.microsoft.com/office/drawing/2014/main" id="{55DF6A13-6406-CEDE-D09A-A03D465042DC}"/>
                    </a:ext>
                  </a:extLst>
                </p:cNvPr>
                <p:cNvGrpSpPr/>
                <p:nvPr/>
              </p:nvGrpSpPr>
              <p:grpSpPr>
                <a:xfrm flipH="1">
                  <a:off x="5909763" y="2613738"/>
                  <a:ext cx="730691" cy="695325"/>
                  <a:chOff x="5811679" y="1973942"/>
                  <a:chExt cx="673460" cy="695325"/>
                </a:xfrm>
              </p:grpSpPr>
              <p:pic>
                <p:nvPicPr>
                  <p:cNvPr id="16" name="Grafinis elementas 15" descr="A boy with short hair">
                    <a:extLst>
                      <a:ext uri="{FF2B5EF4-FFF2-40B4-BE49-F238E27FC236}">
                        <a16:creationId xmlns:a16="http://schemas.microsoft.com/office/drawing/2014/main" id="{B12FCE9A-B7D8-E11D-6A61-34D584007F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884683" y="1973942"/>
                    <a:ext cx="600456" cy="695325"/>
                  </a:xfrm>
                  <a:prstGeom prst="rect">
                    <a:avLst/>
                  </a:prstGeom>
                </p:spPr>
              </p:pic>
              <p:pic>
                <p:nvPicPr>
                  <p:cNvPr id="17" name="Grafinis elementas 16" descr="Square eyeglasses">
                    <a:extLst>
                      <a:ext uri="{FF2B5EF4-FFF2-40B4-BE49-F238E27FC236}">
                        <a16:creationId xmlns:a16="http://schemas.microsoft.com/office/drawing/2014/main" id="{E582DE61-B5E2-3DE0-1064-6120F91C10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5811679" y="2212068"/>
                    <a:ext cx="648112" cy="219075"/>
                  </a:xfrm>
                  <a:prstGeom prst="rect">
                    <a:avLst/>
                  </a:prstGeom>
                </p:spPr>
              </p:pic>
              <p:pic>
                <p:nvPicPr>
                  <p:cNvPr id="18" name="Grafinis elementas 17" descr="A talking face">
                    <a:extLst>
                      <a:ext uri="{FF2B5EF4-FFF2-40B4-BE49-F238E27FC236}">
                        <a16:creationId xmlns:a16="http://schemas.microsoft.com/office/drawing/2014/main" id="{0FA7ACB8-D1D2-74DF-84AC-DD2A6C14A5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5911763" y="2239950"/>
                    <a:ext cx="314130" cy="361950"/>
                  </a:xfrm>
                  <a:prstGeom prst="rect">
                    <a:avLst/>
                  </a:prstGeom>
                </p:spPr>
              </p:pic>
            </p:grpSp>
            <p:pic>
              <p:nvPicPr>
                <p:cNvPr id="15" name="Grafinis elementas 14" descr="Woman in a turtleneck">
                  <a:extLst>
                    <a:ext uri="{FF2B5EF4-FFF2-40B4-BE49-F238E27FC236}">
                      <a16:creationId xmlns:a16="http://schemas.microsoft.com/office/drawing/2014/main" id="{84EA0C66-9314-9390-586D-4FBA08C63A0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87121" y="3266889"/>
                  <a:ext cx="1012538" cy="1209675"/>
                </a:xfrm>
                <a:prstGeom prst="rect">
                  <a:avLst/>
                </a:prstGeom>
              </p:spPr>
            </p:pic>
          </p:grpSp>
          <p:grpSp>
            <p:nvGrpSpPr>
              <p:cNvPr id="10" name="Grupė 9">
                <a:extLst>
                  <a:ext uri="{FF2B5EF4-FFF2-40B4-BE49-F238E27FC236}">
                    <a16:creationId xmlns:a16="http://schemas.microsoft.com/office/drawing/2014/main" id="{B1DA6BFF-C0FD-C136-2F66-E51786831930}"/>
                  </a:ext>
                </a:extLst>
              </p:cNvPr>
              <p:cNvGrpSpPr/>
              <p:nvPr/>
            </p:nvGrpSpPr>
            <p:grpSpPr>
              <a:xfrm>
                <a:off x="7424965" y="3146382"/>
                <a:ext cx="857399" cy="1785416"/>
                <a:chOff x="7763365" y="2817822"/>
                <a:chExt cx="857399" cy="1785416"/>
              </a:xfrm>
            </p:grpSpPr>
            <p:pic>
              <p:nvPicPr>
                <p:cNvPr id="11" name="Grafinis elementas 10" descr="Woman in a t-shirt">
                  <a:extLst>
                    <a:ext uri="{FF2B5EF4-FFF2-40B4-BE49-F238E27FC236}">
                      <a16:creationId xmlns:a16="http://schemas.microsoft.com/office/drawing/2014/main" id="{328CA66D-B13D-F10E-36FF-165C2BF798F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9B8E8788-7905-F4D5-B87E-BB4E2A376A7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7811148" y="2817822"/>
                  <a:ext cx="651482" cy="762000"/>
                </a:xfrm>
                <a:prstGeom prst="rect">
                  <a:avLst/>
                </a:prstGeom>
              </p:spPr>
            </p:pic>
            <p:pic>
              <p:nvPicPr>
                <p:cNvPr id="13" name="Grafinis elementas 12" descr="A happy face">
                  <a:extLst>
                    <a:ext uri="{FF2B5EF4-FFF2-40B4-BE49-F238E27FC236}">
                      <a16:creationId xmlns:a16="http://schemas.microsoft.com/office/drawing/2014/main" id="{06C16DB8-FA02-A9A9-492D-74D785672A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894251" y="3109726"/>
                  <a:ext cx="297813" cy="314325"/>
                </a:xfrm>
                <a:prstGeom prst="rect">
                  <a:avLst/>
                </a:prstGeom>
              </p:spPr>
            </p:pic>
          </p:grpSp>
        </p:grpSp>
        <p:grpSp>
          <p:nvGrpSpPr>
            <p:cNvPr id="22" name="Grupė 21">
              <a:extLst>
                <a:ext uri="{FF2B5EF4-FFF2-40B4-BE49-F238E27FC236}">
                  <a16:creationId xmlns:a16="http://schemas.microsoft.com/office/drawing/2014/main" id="{D6B9B31A-C039-7EE5-0F3B-50AC3D602CA8}"/>
                </a:ext>
              </a:extLst>
            </p:cNvPr>
            <p:cNvGrpSpPr/>
            <p:nvPr/>
          </p:nvGrpSpPr>
          <p:grpSpPr>
            <a:xfrm>
              <a:off x="6045160" y="3146493"/>
              <a:ext cx="1304925" cy="1833940"/>
              <a:chOff x="5711368" y="1969496"/>
              <a:chExt cx="1304925" cy="1833940"/>
            </a:xfrm>
          </p:grpSpPr>
          <p:grpSp>
            <p:nvGrpSpPr>
              <p:cNvPr id="23" name="Grupė 22">
                <a:extLst>
                  <a:ext uri="{FF2B5EF4-FFF2-40B4-BE49-F238E27FC236}">
                    <a16:creationId xmlns:a16="http://schemas.microsoft.com/office/drawing/2014/main" id="{A8140DB0-72EB-8941-A079-9D64EA3802D9}"/>
                  </a:ext>
                </a:extLst>
              </p:cNvPr>
              <p:cNvGrpSpPr/>
              <p:nvPr/>
            </p:nvGrpSpPr>
            <p:grpSpPr>
              <a:xfrm>
                <a:off x="5711368" y="1969496"/>
                <a:ext cx="1304925" cy="1833940"/>
                <a:chOff x="5718568" y="1351534"/>
                <a:chExt cx="1304925" cy="1833940"/>
              </a:xfrm>
            </p:grpSpPr>
            <p:pic>
              <p:nvPicPr>
                <p:cNvPr id="25" name="Grafinis elementas 24" descr="Man crossing arms">
                  <a:extLst>
                    <a:ext uri="{FF2B5EF4-FFF2-40B4-BE49-F238E27FC236}">
                      <a16:creationId xmlns:a16="http://schemas.microsoft.com/office/drawing/2014/main" id="{6AD03D3B-BCB4-B20E-FB4A-663B75FAC92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718568" y="1937699"/>
                  <a:ext cx="1304925" cy="1247775"/>
                </a:xfrm>
                <a:prstGeom prst="rect">
                  <a:avLst/>
                </a:prstGeom>
              </p:spPr>
            </p:pic>
            <p:pic>
              <p:nvPicPr>
                <p:cNvPr id="26" name="Grafinis elementas 25" descr="A child with wavy hair">
                  <a:extLst>
                    <a:ext uri="{FF2B5EF4-FFF2-40B4-BE49-F238E27FC236}">
                      <a16:creationId xmlns:a16="http://schemas.microsoft.com/office/drawing/2014/main" id="{BDC78236-EC4E-059C-AFA7-4E6F17CA3D1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93651" y="1351534"/>
                  <a:ext cx="657225" cy="723900"/>
                </a:xfrm>
                <a:prstGeom prst="rect">
                  <a:avLst/>
                </a:prstGeom>
              </p:spPr>
            </p:pic>
          </p:grpSp>
          <p:pic>
            <p:nvPicPr>
              <p:cNvPr id="24" name="Grafinis elementas 23" descr="A happy face">
                <a:extLst>
                  <a:ext uri="{FF2B5EF4-FFF2-40B4-BE49-F238E27FC236}">
                    <a16:creationId xmlns:a16="http://schemas.microsoft.com/office/drawing/2014/main" id="{EA1AD626-FFC8-BF4F-DCA4-95CE1A50A7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7938" y="2257425"/>
                <a:ext cx="291783"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4789FD61-139D-507C-A2FB-193125DB8423}"/>
              </a:ext>
            </a:extLst>
          </p:cNvPr>
          <p:cNvPicPr>
            <a:picLocks noChangeAspect="1"/>
          </p:cNvPicPr>
          <p:nvPr/>
        </p:nvPicPr>
        <p:blipFill>
          <a:blip r:embed="rId28"/>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E0ADC6C3-1E98-8CE4-3F16-C2864B03AB9D}"/>
              </a:ext>
            </a:extLst>
          </p:cNvPr>
          <p:cNvPicPr preferRelativeResize="0"/>
          <p:nvPr/>
        </p:nvPicPr>
        <p:blipFill rotWithShape="1">
          <a:blip r:embed="rId29">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9756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86376" y="397944"/>
            <a:ext cx="4639309" cy="3267424"/>
          </a:xfrm>
          <a:prstGeom prst="rect">
            <a:avLst/>
          </a:prstGeom>
          <a:noFill/>
          <a:ln>
            <a:noFill/>
          </a:ln>
        </p:spPr>
        <p:txBody>
          <a:bodyPr spcFirstLastPara="1" wrap="square" lIns="91425" tIns="91425" rIns="91425" bIns="91425" anchor="t" anchorCtr="0">
            <a:normAutofit/>
          </a:bodyPr>
          <a:lstStyle/>
          <a:p>
            <a:pPr marL="180000" indent="0">
              <a:buNone/>
            </a:pPr>
            <a:r>
              <a:rPr lang="en-US" sz="1400" dirty="0"/>
              <a:t>The research demonstrates non-conclusive (both positive and negative) results concerning the effects of the treatment on study participants.</a:t>
            </a:r>
          </a:p>
          <a:p>
            <a:pPr marL="180000" indent="0">
              <a:buNone/>
            </a:pPr>
            <a:endParaRPr lang="en-US" sz="1400" b="1" dirty="0"/>
          </a:p>
          <a:p>
            <a:pPr marL="180000" indent="0">
              <a:buNone/>
            </a:pPr>
            <a:r>
              <a:rPr lang="en-US" sz="1400" b="1" dirty="0"/>
              <a:t>Erika </a:t>
            </a:r>
            <a:r>
              <a:rPr lang="en-US" sz="1400" dirty="0"/>
              <a:t>is worried about the contradictory results and asks to inspect the data and repeat the data analysis. However, the company’s researchers do not provide the full data set and insist on including only positive results in a publication and omitting the negative ones. In fact, they suggest that only they may draft certain portions of the manuscript. However, they prefer not to be mentioned as co-authors of the publication.</a:t>
            </a:r>
          </a:p>
        </p:txBody>
      </p:sp>
      <p:grpSp>
        <p:nvGrpSpPr>
          <p:cNvPr id="11" name="Grupė 10">
            <a:extLst>
              <a:ext uri="{FF2B5EF4-FFF2-40B4-BE49-F238E27FC236}">
                <a16:creationId xmlns:a16="http://schemas.microsoft.com/office/drawing/2014/main" id="{3A46AE6A-6018-74F8-EA7B-957451B415F5}"/>
              </a:ext>
            </a:extLst>
          </p:cNvPr>
          <p:cNvGrpSpPr/>
          <p:nvPr/>
        </p:nvGrpSpPr>
        <p:grpSpPr>
          <a:xfrm>
            <a:off x="5257124" y="1576201"/>
            <a:ext cx="3714075" cy="2089167"/>
            <a:chOff x="5257124" y="1576201"/>
            <a:chExt cx="3714075" cy="2089167"/>
          </a:xfrm>
        </p:grpSpPr>
        <p:pic>
          <p:nvPicPr>
            <p:cNvPr id="6" name="Grafinis elementas 5" descr="Classroom with laboratory equipment">
              <a:extLst>
                <a:ext uri="{FF2B5EF4-FFF2-40B4-BE49-F238E27FC236}">
                  <a16:creationId xmlns:a16="http://schemas.microsoft.com/office/drawing/2014/main" id="{15DA246D-639F-360C-595D-5D6BBF83E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124" y="1576201"/>
              <a:ext cx="3714075" cy="2089167"/>
            </a:xfrm>
            <a:prstGeom prst="rect">
              <a:avLst/>
            </a:prstGeom>
          </p:spPr>
        </p:pic>
        <p:pic>
          <p:nvPicPr>
            <p:cNvPr id="4" name="Grafinis elementas 3" descr="Woman holding a laptop">
              <a:extLst>
                <a:ext uri="{FF2B5EF4-FFF2-40B4-BE49-F238E27FC236}">
                  <a16:creationId xmlns:a16="http://schemas.microsoft.com/office/drawing/2014/main" id="{6F4E279C-23BE-DFBF-29A0-4CC466DA45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9661" y="1715909"/>
              <a:ext cx="1781175" cy="1809750"/>
            </a:xfrm>
            <a:prstGeom prst="rect">
              <a:avLst/>
            </a:prstGeom>
          </p:spPr>
        </p:pic>
      </p:grpSp>
      <p:pic>
        <p:nvPicPr>
          <p:cNvPr id="2" name="Paveikslėlis 1" descr="Paveikslėlis, kuriame yra tekstas, ekrano kopija, Šriftas&#10;&#10;Automatiškai sugeneruotas aprašymas">
            <a:extLst>
              <a:ext uri="{FF2B5EF4-FFF2-40B4-BE49-F238E27FC236}">
                <a16:creationId xmlns:a16="http://schemas.microsoft.com/office/drawing/2014/main" id="{18830E8A-DFE2-C539-0B83-609EB25709D8}"/>
              </a:ext>
            </a:extLst>
          </p:cNvPr>
          <p:cNvPicPr>
            <a:picLocks noChangeAspect="1"/>
          </p:cNvPicPr>
          <p:nvPr/>
        </p:nvPicPr>
        <p:blipFill>
          <a:blip r:embed="rId7"/>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E0A47775-EA4A-8615-0063-D0A271486AED}"/>
              </a:ext>
            </a:extLst>
          </p:cNvPr>
          <p:cNvPicPr preferRelativeResize="0"/>
          <p:nvPr/>
        </p:nvPicPr>
        <p:blipFill rotWithShape="1">
          <a:blip r:embed="rId8">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177578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02694" y="463395"/>
            <a:ext cx="4574207" cy="3129405"/>
          </a:xfrm>
          <a:prstGeom prst="rect">
            <a:avLst/>
          </a:prstGeom>
          <a:noFill/>
          <a:ln>
            <a:noFill/>
          </a:ln>
        </p:spPr>
        <p:txBody>
          <a:bodyPr spcFirstLastPara="1" wrap="square" lIns="91425" tIns="91425" rIns="91425" bIns="91425" anchor="t" anchorCtr="0">
            <a:noAutofit/>
          </a:bodyPr>
          <a:lstStyle/>
          <a:p>
            <a:pPr marL="180000" indent="0">
              <a:buNone/>
            </a:pPr>
            <a:r>
              <a:rPr lang="en-US" sz="1300" b="1" dirty="0"/>
              <a:t>Erika</a:t>
            </a:r>
            <a:r>
              <a:rPr lang="en-US" sz="1300" dirty="0"/>
              <a:t> consults with </a:t>
            </a:r>
            <a:r>
              <a:rPr lang="en-US" sz="1300" b="1" dirty="0"/>
              <a:t>George </a:t>
            </a:r>
            <a:r>
              <a:rPr lang="en-US" sz="1300" dirty="0"/>
              <a:t>and </a:t>
            </a:r>
            <a:r>
              <a:rPr lang="en-US" sz="1300" b="1" dirty="0"/>
              <a:t>Tim</a:t>
            </a:r>
            <a:r>
              <a:rPr lang="en-US" sz="1300" dirty="0"/>
              <a:t> about whether they should co-author the manuscript as it stands now. </a:t>
            </a:r>
          </a:p>
          <a:p>
            <a:pPr marL="180000" indent="0">
              <a:buNone/>
            </a:pPr>
            <a:endParaRPr lang="en-US" sz="1300" dirty="0"/>
          </a:p>
          <a:p>
            <a:pPr marL="180000" indent="0">
              <a:buNone/>
            </a:pPr>
            <a:r>
              <a:rPr lang="en-US" sz="1300" b="1" dirty="0"/>
              <a:t>Tim</a:t>
            </a:r>
            <a:r>
              <a:rPr lang="en-US" sz="1300" dirty="0"/>
              <a:t> insists on suppressing some of the results and argues that negative results may diminish the value of the findings. He insists that </a:t>
            </a:r>
            <a:r>
              <a:rPr lang="en-US" sz="1300" b="1" dirty="0"/>
              <a:t>Erika</a:t>
            </a:r>
            <a:r>
              <a:rPr lang="en-US" sz="1300" dirty="0"/>
              <a:t> is making it into a bigger problem than it is and that the company’s researchers are skilled in collecting, </a:t>
            </a:r>
            <a:r>
              <a:rPr lang="en-US" sz="1300" dirty="0" err="1"/>
              <a:t>analysing</a:t>
            </a:r>
            <a:r>
              <a:rPr lang="en-US" sz="1300" dirty="0"/>
              <a:t> and interpreting this type of data. </a:t>
            </a:r>
          </a:p>
          <a:p>
            <a:pPr marL="180000" indent="0">
              <a:buNone/>
            </a:pPr>
            <a:endParaRPr lang="en-US" sz="1300" dirty="0"/>
          </a:p>
          <a:p>
            <a:pPr marL="180000" indent="0">
              <a:buNone/>
            </a:pPr>
            <a:r>
              <a:rPr lang="en-US" sz="1300" b="1" dirty="0"/>
              <a:t>George </a:t>
            </a:r>
            <a:r>
              <a:rPr lang="en-US" sz="1300" dirty="0"/>
              <a:t>does not support </a:t>
            </a:r>
            <a:r>
              <a:rPr lang="en-US" sz="1300" b="1" dirty="0"/>
              <a:t>Tim</a:t>
            </a:r>
            <a:r>
              <a:rPr lang="en-US" sz="1300" dirty="0"/>
              <a:t> since he is aware of </a:t>
            </a:r>
            <a:r>
              <a:rPr lang="en-US" sz="1300" b="1" dirty="0"/>
              <a:t>Tim’s</a:t>
            </a:r>
            <a:r>
              <a:rPr lang="en-US" sz="1300" dirty="0"/>
              <a:t> relationship with the company; however, he points out that the company has the right to restrict publishing.</a:t>
            </a:r>
          </a:p>
        </p:txBody>
      </p:sp>
      <p:grpSp>
        <p:nvGrpSpPr>
          <p:cNvPr id="38" name="Grupė 37">
            <a:extLst>
              <a:ext uri="{FF2B5EF4-FFF2-40B4-BE49-F238E27FC236}">
                <a16:creationId xmlns:a16="http://schemas.microsoft.com/office/drawing/2014/main" id="{EEFA3F08-8DF4-8B46-EA18-36296A349EB2}"/>
              </a:ext>
            </a:extLst>
          </p:cNvPr>
          <p:cNvGrpSpPr/>
          <p:nvPr/>
        </p:nvGrpSpPr>
        <p:grpSpPr>
          <a:xfrm>
            <a:off x="5203413" y="722964"/>
            <a:ext cx="3714075" cy="3020580"/>
            <a:chOff x="5193937" y="1352036"/>
            <a:chExt cx="3714075" cy="3020580"/>
          </a:xfrm>
        </p:grpSpPr>
        <p:pic>
          <p:nvPicPr>
            <p:cNvPr id="27" name="Grafinis elementas 26" descr="Classroom with laboratory equipment">
              <a:extLst>
                <a:ext uri="{FF2B5EF4-FFF2-40B4-BE49-F238E27FC236}">
                  <a16:creationId xmlns:a16="http://schemas.microsoft.com/office/drawing/2014/main" id="{7ADE9921-47FD-4421-FBF9-3D2E1AD00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3937" y="1352036"/>
              <a:ext cx="3714075" cy="2089167"/>
            </a:xfrm>
            <a:prstGeom prst="rect">
              <a:avLst/>
            </a:prstGeom>
          </p:spPr>
        </p:pic>
        <p:grpSp>
          <p:nvGrpSpPr>
            <p:cNvPr id="37" name="Grupė 36">
              <a:extLst>
                <a:ext uri="{FF2B5EF4-FFF2-40B4-BE49-F238E27FC236}">
                  <a16:creationId xmlns:a16="http://schemas.microsoft.com/office/drawing/2014/main" id="{215EE8A6-1080-8290-DFFA-49BC57439516}"/>
                </a:ext>
              </a:extLst>
            </p:cNvPr>
            <p:cNvGrpSpPr/>
            <p:nvPr/>
          </p:nvGrpSpPr>
          <p:grpSpPr>
            <a:xfrm>
              <a:off x="6544274" y="2378116"/>
              <a:ext cx="1280567" cy="1711596"/>
              <a:chOff x="6940800" y="1052111"/>
              <a:chExt cx="1280567" cy="1711596"/>
            </a:xfrm>
          </p:grpSpPr>
          <p:grpSp>
            <p:nvGrpSpPr>
              <p:cNvPr id="12" name="Grupė 11">
                <a:extLst>
                  <a:ext uri="{FF2B5EF4-FFF2-40B4-BE49-F238E27FC236}">
                    <a16:creationId xmlns:a16="http://schemas.microsoft.com/office/drawing/2014/main" id="{46A5E669-70D4-7850-54C9-F51E4CA96E61}"/>
                  </a:ext>
                </a:extLst>
              </p:cNvPr>
              <p:cNvGrpSpPr/>
              <p:nvPr/>
            </p:nvGrpSpPr>
            <p:grpSpPr>
              <a:xfrm>
                <a:off x="6940800" y="1052111"/>
                <a:ext cx="1280567" cy="1711596"/>
                <a:chOff x="7532481" y="1259564"/>
                <a:chExt cx="1162644" cy="1711596"/>
              </a:xfrm>
            </p:grpSpPr>
            <p:pic>
              <p:nvPicPr>
                <p:cNvPr id="23" name="Grafinis elementas 22" descr="Man with short hair">
                  <a:extLst>
                    <a:ext uri="{FF2B5EF4-FFF2-40B4-BE49-F238E27FC236}">
                      <a16:creationId xmlns:a16="http://schemas.microsoft.com/office/drawing/2014/main" id="{5432A724-6CF4-044F-4296-039BFA1F1D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28089" y="1259564"/>
                  <a:ext cx="571429" cy="714375"/>
                </a:xfrm>
                <a:prstGeom prst="rect">
                  <a:avLst/>
                </a:prstGeom>
              </p:spPr>
            </p:pic>
            <p:pic>
              <p:nvPicPr>
                <p:cNvPr id="24" name="Grafinis elementas 23" descr="Old man wearing long sleeves">
                  <a:extLst>
                    <a:ext uri="{FF2B5EF4-FFF2-40B4-BE49-F238E27FC236}">
                      <a16:creationId xmlns:a16="http://schemas.microsoft.com/office/drawing/2014/main" id="{7063F162-22A8-65D1-41E7-F0DAF3FCB9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532481" y="1828160"/>
                  <a:ext cx="1162644" cy="1143000"/>
                </a:xfrm>
                <a:prstGeom prst="rect">
                  <a:avLst/>
                </a:prstGeom>
              </p:spPr>
            </p:pic>
          </p:grpSp>
          <p:pic>
            <p:nvPicPr>
              <p:cNvPr id="35" name="Grafinis elementas 34" descr="A confused face">
                <a:extLst>
                  <a:ext uri="{FF2B5EF4-FFF2-40B4-BE49-F238E27FC236}">
                    <a16:creationId xmlns:a16="http://schemas.microsoft.com/office/drawing/2014/main" id="{3638F21D-6780-BE0A-D06E-DDD492E34F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360459" y="1271097"/>
                <a:ext cx="356590" cy="381000"/>
              </a:xfrm>
              <a:prstGeom prst="rect">
                <a:avLst/>
              </a:prstGeom>
            </p:spPr>
          </p:pic>
        </p:grpSp>
        <p:grpSp>
          <p:nvGrpSpPr>
            <p:cNvPr id="13" name="Grupė 12">
              <a:extLst>
                <a:ext uri="{FF2B5EF4-FFF2-40B4-BE49-F238E27FC236}">
                  <a16:creationId xmlns:a16="http://schemas.microsoft.com/office/drawing/2014/main" id="{92887E67-B4AD-78A0-437D-18EEC60C05D9}"/>
                </a:ext>
              </a:extLst>
            </p:cNvPr>
            <p:cNvGrpSpPr/>
            <p:nvPr/>
          </p:nvGrpSpPr>
          <p:grpSpPr>
            <a:xfrm flipH="1">
              <a:off x="7636148" y="2509790"/>
              <a:ext cx="848164" cy="1862826"/>
              <a:chOff x="5687121" y="2613738"/>
              <a:chExt cx="1012538" cy="1862826"/>
            </a:xfrm>
          </p:grpSpPr>
          <p:grpSp>
            <p:nvGrpSpPr>
              <p:cNvPr id="18" name="Grupė 17">
                <a:extLst>
                  <a:ext uri="{FF2B5EF4-FFF2-40B4-BE49-F238E27FC236}">
                    <a16:creationId xmlns:a16="http://schemas.microsoft.com/office/drawing/2014/main" id="{84809FFA-C53C-DF76-5F40-343D84D16FBC}"/>
                  </a:ext>
                </a:extLst>
              </p:cNvPr>
              <p:cNvGrpSpPr/>
              <p:nvPr/>
            </p:nvGrpSpPr>
            <p:grpSpPr>
              <a:xfrm flipH="1">
                <a:off x="5909763" y="2613738"/>
                <a:ext cx="730691" cy="695325"/>
                <a:chOff x="5811679" y="1973942"/>
                <a:chExt cx="673460" cy="695325"/>
              </a:xfrm>
            </p:grpSpPr>
            <p:pic>
              <p:nvPicPr>
                <p:cNvPr id="20" name="Grafinis elementas 19" descr="A boy with short hair">
                  <a:extLst>
                    <a:ext uri="{FF2B5EF4-FFF2-40B4-BE49-F238E27FC236}">
                      <a16:creationId xmlns:a16="http://schemas.microsoft.com/office/drawing/2014/main" id="{A2DC186C-4B1C-1109-FD73-974145D85A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884683" y="1973942"/>
                  <a:ext cx="600456" cy="695325"/>
                </a:xfrm>
                <a:prstGeom prst="rect">
                  <a:avLst/>
                </a:prstGeom>
              </p:spPr>
            </p:pic>
            <p:pic>
              <p:nvPicPr>
                <p:cNvPr id="21" name="Grafinis elementas 20" descr="Square eyeglasses">
                  <a:extLst>
                    <a:ext uri="{FF2B5EF4-FFF2-40B4-BE49-F238E27FC236}">
                      <a16:creationId xmlns:a16="http://schemas.microsoft.com/office/drawing/2014/main" id="{FCC3372C-D29D-920F-A0D0-3B4DED627B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811679" y="2212068"/>
                  <a:ext cx="648112" cy="219075"/>
                </a:xfrm>
                <a:prstGeom prst="rect">
                  <a:avLst/>
                </a:prstGeom>
              </p:spPr>
            </p:pic>
            <p:pic>
              <p:nvPicPr>
                <p:cNvPr id="22" name="Grafinis elementas 21" descr="A talking face">
                  <a:extLst>
                    <a:ext uri="{FF2B5EF4-FFF2-40B4-BE49-F238E27FC236}">
                      <a16:creationId xmlns:a16="http://schemas.microsoft.com/office/drawing/2014/main" id="{A0077BE5-731E-7EF8-1C45-62F18F4A93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911763" y="2239950"/>
                  <a:ext cx="314130" cy="361950"/>
                </a:xfrm>
                <a:prstGeom prst="rect">
                  <a:avLst/>
                </a:prstGeom>
              </p:spPr>
            </p:pic>
          </p:grpSp>
          <p:pic>
            <p:nvPicPr>
              <p:cNvPr id="19" name="Grafinis elementas 18" descr="Woman in a turtleneck">
                <a:extLst>
                  <a:ext uri="{FF2B5EF4-FFF2-40B4-BE49-F238E27FC236}">
                    <a16:creationId xmlns:a16="http://schemas.microsoft.com/office/drawing/2014/main" id="{D8E5DC34-876D-8C23-7E5A-196AE05016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87121" y="3266889"/>
                <a:ext cx="1012538" cy="1209675"/>
              </a:xfrm>
              <a:prstGeom prst="rect">
                <a:avLst/>
              </a:prstGeom>
            </p:spPr>
          </p:pic>
        </p:grpSp>
        <p:grpSp>
          <p:nvGrpSpPr>
            <p:cNvPr id="36" name="Grupė 35">
              <a:extLst>
                <a:ext uri="{FF2B5EF4-FFF2-40B4-BE49-F238E27FC236}">
                  <a16:creationId xmlns:a16="http://schemas.microsoft.com/office/drawing/2014/main" id="{6B1FA8BD-A265-D97F-3947-4D80EA4F5D0A}"/>
                </a:ext>
              </a:extLst>
            </p:cNvPr>
            <p:cNvGrpSpPr/>
            <p:nvPr/>
          </p:nvGrpSpPr>
          <p:grpSpPr>
            <a:xfrm>
              <a:off x="5650313" y="2378116"/>
              <a:ext cx="901979" cy="1785416"/>
              <a:chOff x="6038821" y="990187"/>
              <a:chExt cx="901979" cy="1785416"/>
            </a:xfrm>
          </p:grpSpPr>
          <p:grpSp>
            <p:nvGrpSpPr>
              <p:cNvPr id="14" name="Grupė 13">
                <a:extLst>
                  <a:ext uri="{FF2B5EF4-FFF2-40B4-BE49-F238E27FC236}">
                    <a16:creationId xmlns:a16="http://schemas.microsoft.com/office/drawing/2014/main" id="{4A8660DA-5BB1-4436-EE76-51A7B02A9DE4}"/>
                  </a:ext>
                </a:extLst>
              </p:cNvPr>
              <p:cNvGrpSpPr/>
              <p:nvPr/>
            </p:nvGrpSpPr>
            <p:grpSpPr>
              <a:xfrm flipH="1">
                <a:off x="6038821" y="990187"/>
                <a:ext cx="901979" cy="1785416"/>
                <a:chOff x="7763365" y="2817822"/>
                <a:chExt cx="857399" cy="1785416"/>
              </a:xfrm>
            </p:grpSpPr>
            <p:pic>
              <p:nvPicPr>
                <p:cNvPr id="15" name="Grafinis elementas 14" descr="Woman in a t-shirt">
                  <a:extLst>
                    <a:ext uri="{FF2B5EF4-FFF2-40B4-BE49-F238E27FC236}">
                      <a16:creationId xmlns:a16="http://schemas.microsoft.com/office/drawing/2014/main" id="{5BB526ED-FC53-2D6D-E453-9C5ECD6C886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763365" y="3422138"/>
                  <a:ext cx="857399" cy="1181100"/>
                </a:xfrm>
                <a:prstGeom prst="rect">
                  <a:avLst/>
                </a:prstGeom>
              </p:spPr>
            </p:pic>
            <p:pic>
              <p:nvPicPr>
                <p:cNvPr id="16" name="Grafinis elementas 15" descr="Woman with long straight hair">
                  <a:extLst>
                    <a:ext uri="{FF2B5EF4-FFF2-40B4-BE49-F238E27FC236}">
                      <a16:creationId xmlns:a16="http://schemas.microsoft.com/office/drawing/2014/main" id="{F8B6C55F-4F8D-BC26-747B-387C13DDF62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811148" y="2817822"/>
                  <a:ext cx="651482" cy="762000"/>
                </a:xfrm>
                <a:prstGeom prst="rect">
                  <a:avLst/>
                </a:prstGeom>
              </p:spPr>
            </p:pic>
          </p:grpSp>
          <p:pic>
            <p:nvPicPr>
              <p:cNvPr id="34" name="Grafinis elementas 33" descr="A talking face">
                <a:extLst>
                  <a:ext uri="{FF2B5EF4-FFF2-40B4-BE49-F238E27FC236}">
                    <a16:creationId xmlns:a16="http://schemas.microsoft.com/office/drawing/2014/main" id="{634E0AC1-EF1C-98EA-3469-CA6030AE57E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89810" y="1241532"/>
                <a:ext cx="340825" cy="361950"/>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CF591774-29FE-6171-E71E-964D89F088F7}"/>
              </a:ext>
            </a:extLst>
          </p:cNvPr>
          <p:cNvPicPr>
            <a:picLocks noChangeAspect="1"/>
          </p:cNvPicPr>
          <p:nvPr/>
        </p:nvPicPr>
        <p:blipFill>
          <a:blip r:embed="rId2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19A008C1-6B72-B96A-85C3-EE9628B8B133}"/>
              </a:ext>
            </a:extLst>
          </p:cNvPr>
          <p:cNvPicPr preferRelativeResize="0"/>
          <p:nvPr/>
        </p:nvPicPr>
        <p:blipFill rotWithShape="1">
          <a:blip r:embed="rId2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924000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43822" y="943200"/>
            <a:ext cx="5616472" cy="2805078"/>
          </a:xfrm>
          <a:prstGeom prst="rect">
            <a:avLst/>
          </a:prstGeom>
          <a:noFill/>
          <a:ln>
            <a:noFill/>
          </a:ln>
        </p:spPr>
        <p:txBody>
          <a:bodyPr spcFirstLastPara="1" wrap="square" lIns="91425" tIns="91425" rIns="91425" bIns="91425" anchor="t" anchorCtr="0">
            <a:normAutofit lnSpcReduction="10000"/>
          </a:bodyPr>
          <a:lstStyle/>
          <a:p>
            <a:pPr marL="228600" lvl="0" indent="0" algn="l" rtl="0">
              <a:lnSpc>
                <a:spcPct val="115000"/>
              </a:lnSpc>
              <a:spcBef>
                <a:spcPts val="0"/>
              </a:spcBef>
              <a:spcAft>
                <a:spcPts val="0"/>
              </a:spcAft>
              <a:buSzPts val="1800"/>
              <a:buNone/>
            </a:pPr>
            <a:r>
              <a:rPr lang="en-US" sz="1400" b="1" dirty="0">
                <a:solidFill>
                  <a:schemeClr val="accent5"/>
                </a:solidFill>
              </a:rPr>
              <a:t>C. Should Erika agree on co-authoring a manuscript?</a:t>
            </a:r>
          </a:p>
          <a:p>
            <a:pPr marL="228600" lvl="0" indent="0" algn="l" rtl="0">
              <a:lnSpc>
                <a:spcPct val="115000"/>
              </a:lnSpc>
              <a:spcBef>
                <a:spcPts val="0"/>
              </a:spcBef>
              <a:spcAft>
                <a:spcPts val="0"/>
              </a:spcAft>
              <a:buSzPts val="1800"/>
              <a:buNone/>
            </a:pPr>
            <a:endParaRPr lang="en-US" sz="1400" b="1"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C1. </a:t>
            </a:r>
            <a:r>
              <a:rPr lang="en-US" sz="1400" b="1" dirty="0">
                <a:solidFill>
                  <a:schemeClr val="accent5"/>
                </a:solidFill>
                <a:hlinkClick r:id="rId3" action="ppaction://hlinksldjump"/>
              </a:rPr>
              <a:t>Erika</a:t>
            </a:r>
            <a:r>
              <a:rPr lang="en-US" sz="1400" dirty="0">
                <a:solidFill>
                  <a:schemeClr val="accent5"/>
                </a:solidFill>
                <a:hlinkClick r:id="rId3" action="ppaction://hlinksldjump"/>
              </a:rPr>
              <a:t> decides not to co-author the manuscript and withdraws from the collaboration.</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4" action="ppaction://hlinksldjump"/>
              </a:rPr>
              <a:t>C2. </a:t>
            </a:r>
            <a:r>
              <a:rPr lang="en-US" sz="1400" b="1" dirty="0">
                <a:solidFill>
                  <a:schemeClr val="accent5"/>
                </a:solidFill>
                <a:hlinkClick r:id="rId4" action="ppaction://hlinksldjump"/>
              </a:rPr>
              <a:t>Erika</a:t>
            </a:r>
            <a:r>
              <a:rPr lang="en-US" sz="1400" dirty="0">
                <a:solidFill>
                  <a:schemeClr val="accent5"/>
                </a:solidFill>
                <a:hlinkClick r:id="rId4" action="ppaction://hlinksldjump"/>
              </a:rPr>
              <a:t> is worried that negative results may diminish the value of the findings and agrees to co-author the manuscript.</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4" action="ppaction://hlinksldjump"/>
              </a:rPr>
              <a:t>C3. </a:t>
            </a:r>
            <a:r>
              <a:rPr lang="en-US" sz="1400" b="1" dirty="0">
                <a:solidFill>
                  <a:schemeClr val="accent5"/>
                </a:solidFill>
                <a:hlinkClick r:id="rId4" action="ppaction://hlinksldjump"/>
              </a:rPr>
              <a:t>Erika</a:t>
            </a:r>
            <a:r>
              <a:rPr lang="en-US" sz="1400" dirty="0">
                <a:solidFill>
                  <a:schemeClr val="accent5"/>
                </a:solidFill>
                <a:hlinkClick r:id="rId4" action="ppaction://hlinksldjump"/>
              </a:rPr>
              <a:t> is afraid that further arguing with </a:t>
            </a:r>
            <a:r>
              <a:rPr lang="en-US" sz="1400" b="1" dirty="0">
                <a:solidFill>
                  <a:schemeClr val="accent5"/>
                </a:solidFill>
                <a:hlinkClick r:id="rId4" action="ppaction://hlinksldjump"/>
              </a:rPr>
              <a:t>George</a:t>
            </a:r>
            <a:r>
              <a:rPr lang="en-US" sz="1400" dirty="0">
                <a:solidFill>
                  <a:schemeClr val="accent5"/>
                </a:solidFill>
                <a:hlinkClick r:id="rId4" action="ppaction://hlinksldjump"/>
              </a:rPr>
              <a:t> will diminish her career prospects; so she agrees to co-author the manuscript. </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5" action="ppaction://hlinksldjump"/>
              </a:rPr>
              <a:t>C4. </a:t>
            </a:r>
            <a:r>
              <a:rPr lang="en-US" sz="1400" b="1" dirty="0">
                <a:solidFill>
                  <a:schemeClr val="accent5"/>
                </a:solidFill>
                <a:hlinkClick r:id="rId5" action="ppaction://hlinksldjump"/>
              </a:rPr>
              <a:t>Erika</a:t>
            </a:r>
            <a:r>
              <a:rPr lang="en-US" sz="1400" dirty="0">
                <a:solidFill>
                  <a:schemeClr val="accent5"/>
                </a:solidFill>
                <a:hlinkClick r:id="rId5" action="ppaction://hlinksldjump"/>
              </a:rPr>
              <a:t> agrees to co-author the manuscript and suggests publishing all results though they may reduce the potential for the treatment to be adopted.</a:t>
            </a:r>
            <a:endParaRPr lang="en-US" sz="1400" dirty="0">
              <a:solidFill>
                <a:schemeClr val="accent5"/>
              </a:solidFill>
            </a:endParaRPr>
          </a:p>
        </p:txBody>
      </p:sp>
      <p:grpSp>
        <p:nvGrpSpPr>
          <p:cNvPr id="2" name="Grupė 1">
            <a:extLst>
              <a:ext uri="{FF2B5EF4-FFF2-40B4-BE49-F238E27FC236}">
                <a16:creationId xmlns:a16="http://schemas.microsoft.com/office/drawing/2014/main" id="{D80F0B70-436E-5BD2-4DDD-F314EBCE8739}"/>
              </a:ext>
            </a:extLst>
          </p:cNvPr>
          <p:cNvGrpSpPr/>
          <p:nvPr/>
        </p:nvGrpSpPr>
        <p:grpSpPr>
          <a:xfrm>
            <a:off x="6784808" y="1203504"/>
            <a:ext cx="1404519" cy="2544774"/>
            <a:chOff x="7417765" y="1458136"/>
            <a:chExt cx="1404519" cy="2544774"/>
          </a:xfrm>
        </p:grpSpPr>
        <p:grpSp>
          <p:nvGrpSpPr>
            <p:cNvPr id="4" name="Grupė 3">
              <a:extLst>
                <a:ext uri="{FF2B5EF4-FFF2-40B4-BE49-F238E27FC236}">
                  <a16:creationId xmlns:a16="http://schemas.microsoft.com/office/drawing/2014/main" id="{67AF1B33-F513-B9E6-9B1D-EE747C7D67FE}"/>
                </a:ext>
              </a:extLst>
            </p:cNvPr>
            <p:cNvGrpSpPr/>
            <p:nvPr/>
          </p:nvGrpSpPr>
          <p:grpSpPr>
            <a:xfrm>
              <a:off x="7417765" y="2217494"/>
              <a:ext cx="857399" cy="1785416"/>
              <a:chOff x="7417765" y="2217494"/>
              <a:chExt cx="857399" cy="1785416"/>
            </a:xfrm>
          </p:grpSpPr>
          <p:grpSp>
            <p:nvGrpSpPr>
              <p:cNvPr id="6" name="Grupė 5">
                <a:extLst>
                  <a:ext uri="{FF2B5EF4-FFF2-40B4-BE49-F238E27FC236}">
                    <a16:creationId xmlns:a16="http://schemas.microsoft.com/office/drawing/2014/main" id="{901F19C4-65A0-A351-8429-0766613D1855}"/>
                  </a:ext>
                </a:extLst>
              </p:cNvPr>
              <p:cNvGrpSpPr/>
              <p:nvPr/>
            </p:nvGrpSpPr>
            <p:grpSpPr>
              <a:xfrm>
                <a:off x="7417765" y="2217494"/>
                <a:ext cx="857399" cy="1785416"/>
                <a:chOff x="7417765" y="2217494"/>
                <a:chExt cx="857399" cy="1785416"/>
              </a:xfrm>
            </p:grpSpPr>
            <p:pic>
              <p:nvPicPr>
                <p:cNvPr id="8" name="Grafinis elementas 7" descr="Woman in a t-shirt">
                  <a:extLst>
                    <a:ext uri="{FF2B5EF4-FFF2-40B4-BE49-F238E27FC236}">
                      <a16:creationId xmlns:a16="http://schemas.microsoft.com/office/drawing/2014/main" id="{6FCE999D-82F1-56E0-7023-AC02F5E3FA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417765" y="2821810"/>
                  <a:ext cx="857399" cy="1181100"/>
                </a:xfrm>
                <a:prstGeom prst="rect">
                  <a:avLst/>
                </a:prstGeom>
              </p:spPr>
            </p:pic>
            <p:pic>
              <p:nvPicPr>
                <p:cNvPr id="9" name="Grafinis elementas 8" descr="Woman with long straight hair">
                  <a:extLst>
                    <a:ext uri="{FF2B5EF4-FFF2-40B4-BE49-F238E27FC236}">
                      <a16:creationId xmlns:a16="http://schemas.microsoft.com/office/drawing/2014/main" id="{8E5260E1-4B40-9223-1951-893141A58A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465548" y="2217494"/>
                  <a:ext cx="651482" cy="762000"/>
                </a:xfrm>
                <a:prstGeom prst="rect">
                  <a:avLst/>
                </a:prstGeom>
              </p:spPr>
            </p:pic>
          </p:grpSp>
          <p:pic>
            <p:nvPicPr>
              <p:cNvPr id="7" name="Grafinis elementas 6" descr="A confused face">
                <a:extLst>
                  <a:ext uri="{FF2B5EF4-FFF2-40B4-BE49-F238E27FC236}">
                    <a16:creationId xmlns:a16="http://schemas.microsoft.com/office/drawing/2014/main" id="{04281BC4-0CB7-8D08-D71E-9AD7D8D6E2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515868" y="2486765"/>
                <a:ext cx="356590" cy="381000"/>
              </a:xfrm>
              <a:prstGeom prst="rect">
                <a:avLst/>
              </a:prstGeom>
            </p:spPr>
          </p:pic>
        </p:grpSp>
        <p:pic>
          <p:nvPicPr>
            <p:cNvPr id="5" name="Grafinis elementas 4" descr="Thought bubble outline">
              <a:extLst>
                <a:ext uri="{FF2B5EF4-FFF2-40B4-BE49-F238E27FC236}">
                  <a16:creationId xmlns:a16="http://schemas.microsoft.com/office/drawing/2014/main" id="{A94272F4-2718-1039-F358-649231F9BC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07884" y="1458136"/>
              <a:ext cx="914400" cy="914400"/>
            </a:xfrm>
            <a:prstGeom prst="rect">
              <a:avLst/>
            </a:prstGeom>
          </p:spPr>
        </p:pic>
      </p:grpSp>
      <p:pic>
        <p:nvPicPr>
          <p:cNvPr id="3" name="Paveikslėlis 2" descr="Paveikslėlis, kuriame yra tekstas, ekrano kopija, Šriftas&#10;&#10;Automatiškai sugeneruotas aprašymas">
            <a:extLst>
              <a:ext uri="{FF2B5EF4-FFF2-40B4-BE49-F238E27FC236}">
                <a16:creationId xmlns:a16="http://schemas.microsoft.com/office/drawing/2014/main" id="{4A725BE6-06EA-50DC-27AC-5EBB9CA2534B}"/>
              </a:ext>
            </a:extLst>
          </p:cNvPr>
          <p:cNvPicPr>
            <a:picLocks noChangeAspect="1"/>
          </p:cNvPicPr>
          <p:nvPr/>
        </p:nvPicPr>
        <p:blipFill>
          <a:blip r:embed="rId14"/>
          <a:stretch>
            <a:fillRect/>
          </a:stretch>
        </p:blipFill>
        <p:spPr>
          <a:xfrm>
            <a:off x="0" y="4003113"/>
            <a:ext cx="9144000" cy="1140387"/>
          </a:xfrm>
          <a:prstGeom prst="rect">
            <a:avLst/>
          </a:prstGeom>
        </p:spPr>
      </p:pic>
      <p:pic>
        <p:nvPicPr>
          <p:cNvPr id="10" name="Google Shape;59;p2">
            <a:extLst>
              <a:ext uri="{FF2B5EF4-FFF2-40B4-BE49-F238E27FC236}">
                <a16:creationId xmlns:a16="http://schemas.microsoft.com/office/drawing/2014/main" id="{7705DA84-8218-D668-1D30-3C6CD86FACD9}"/>
              </a:ext>
            </a:extLst>
          </p:cNvPr>
          <p:cNvPicPr preferRelativeResize="0"/>
          <p:nvPr/>
        </p:nvPicPr>
        <p:blipFill rotWithShape="1">
          <a:blip r:embed="rId15">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498871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191390" y="1025489"/>
            <a:ext cx="4799711" cy="2192911"/>
          </a:xfrm>
          <a:prstGeom prst="rect">
            <a:avLst/>
          </a:prstGeom>
          <a:noFill/>
          <a:ln>
            <a:noFill/>
          </a:ln>
        </p:spPr>
        <p:txBody>
          <a:bodyPr spcFirstLastPara="1" wrap="square" lIns="91425" tIns="91425" rIns="91425" bIns="91425" anchor="t" anchorCtr="0">
            <a:normAutofit fontScale="92500" lnSpcReduction="20000"/>
          </a:bodyPr>
          <a:lstStyle/>
          <a:p>
            <a:pPr marL="228600" lvl="0" indent="0" algn="l" rtl="0">
              <a:lnSpc>
                <a:spcPct val="115000"/>
              </a:lnSpc>
              <a:spcBef>
                <a:spcPts val="0"/>
              </a:spcBef>
              <a:spcAft>
                <a:spcPts val="0"/>
              </a:spcAft>
              <a:buSzPts val="1800"/>
              <a:buNone/>
            </a:pPr>
            <a:r>
              <a:rPr lang="en-US" sz="1400" b="1" dirty="0">
                <a:solidFill>
                  <a:schemeClr val="accent5"/>
                </a:solidFill>
              </a:rPr>
              <a:t>C1. Erika decides not to co-author the manuscript and withdraws from the collaboration.</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rPr>
              <a:t>C1.1. The manuscript is published, including only positive results and omitting the negative results. </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rPr>
              <a:t>In a few years, several other research groups publish the results that do not support the findings of </a:t>
            </a:r>
            <a:r>
              <a:rPr lang="en-US" sz="1400" b="1" dirty="0">
                <a:solidFill>
                  <a:schemeClr val="accent5"/>
                </a:solidFill>
              </a:rPr>
              <a:t>George’s research team</a:t>
            </a:r>
            <a:r>
              <a:rPr lang="en-US" sz="1400" dirty="0">
                <a:solidFill>
                  <a:schemeClr val="accent5"/>
                </a:solidFill>
              </a:rPr>
              <a:t>. </a:t>
            </a:r>
            <a:r>
              <a:rPr lang="en-US" sz="1400" dirty="0">
                <a:solidFill>
                  <a:schemeClr val="accent5"/>
                </a:solidFill>
                <a:hlinkClick r:id="rId3" action="ppaction://hlinksldjump"/>
              </a:rPr>
              <a:t>The editor-in-chief of the journal expresses concern about the quality of their work.</a:t>
            </a:r>
            <a:endParaRPr lang="en-US" sz="1400" dirty="0">
              <a:solidFill>
                <a:schemeClr val="accent5"/>
              </a:solidFill>
            </a:endParaRPr>
          </a:p>
        </p:txBody>
      </p:sp>
      <p:grpSp>
        <p:nvGrpSpPr>
          <p:cNvPr id="20" name="Grupė 19">
            <a:extLst>
              <a:ext uri="{FF2B5EF4-FFF2-40B4-BE49-F238E27FC236}">
                <a16:creationId xmlns:a16="http://schemas.microsoft.com/office/drawing/2014/main" id="{E640139B-C785-DD42-FCB4-EA0BF4F912E0}"/>
              </a:ext>
            </a:extLst>
          </p:cNvPr>
          <p:cNvGrpSpPr/>
          <p:nvPr/>
        </p:nvGrpSpPr>
        <p:grpSpPr>
          <a:xfrm>
            <a:off x="5384966" y="1377877"/>
            <a:ext cx="3493612" cy="2569258"/>
            <a:chOff x="5000712" y="1297142"/>
            <a:chExt cx="4195300" cy="3020580"/>
          </a:xfrm>
        </p:grpSpPr>
        <p:pic>
          <p:nvPicPr>
            <p:cNvPr id="21" name="Grafinis elementas 20" descr="Classroom with laboratory equipment">
              <a:extLst>
                <a:ext uri="{FF2B5EF4-FFF2-40B4-BE49-F238E27FC236}">
                  <a16:creationId xmlns:a16="http://schemas.microsoft.com/office/drawing/2014/main" id="{1EA8F203-0862-FD98-E6FD-849D10B451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22" name="Grupė 21">
              <a:extLst>
                <a:ext uri="{FF2B5EF4-FFF2-40B4-BE49-F238E27FC236}">
                  <a16:creationId xmlns:a16="http://schemas.microsoft.com/office/drawing/2014/main" id="{8000F14A-EAC8-95AA-47F4-496AE9A0F7F7}"/>
                </a:ext>
              </a:extLst>
            </p:cNvPr>
            <p:cNvGrpSpPr/>
            <p:nvPr/>
          </p:nvGrpSpPr>
          <p:grpSpPr>
            <a:xfrm>
              <a:off x="6832274" y="2323222"/>
              <a:ext cx="1280567" cy="1711596"/>
              <a:chOff x="6940800" y="1052111"/>
              <a:chExt cx="1280567" cy="1711596"/>
            </a:xfrm>
          </p:grpSpPr>
          <p:grpSp>
            <p:nvGrpSpPr>
              <p:cNvPr id="39" name="Grupė 38">
                <a:extLst>
                  <a:ext uri="{FF2B5EF4-FFF2-40B4-BE49-F238E27FC236}">
                    <a16:creationId xmlns:a16="http://schemas.microsoft.com/office/drawing/2014/main" id="{551CB26A-5D63-DA55-D7D6-1EBA394FB240}"/>
                  </a:ext>
                </a:extLst>
              </p:cNvPr>
              <p:cNvGrpSpPr/>
              <p:nvPr/>
            </p:nvGrpSpPr>
            <p:grpSpPr>
              <a:xfrm>
                <a:off x="6940800" y="1052111"/>
                <a:ext cx="1280567" cy="1711596"/>
                <a:chOff x="7532481" y="1259564"/>
                <a:chExt cx="1162644" cy="1711596"/>
              </a:xfrm>
            </p:grpSpPr>
            <p:pic>
              <p:nvPicPr>
                <p:cNvPr id="41" name="Grafinis elementas 40" descr="Man with short hair">
                  <a:extLst>
                    <a:ext uri="{FF2B5EF4-FFF2-40B4-BE49-F238E27FC236}">
                      <a16:creationId xmlns:a16="http://schemas.microsoft.com/office/drawing/2014/main" id="{E0764724-A579-149C-7E51-4C28A274FA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42" name="Grafinis elementas 41" descr="Old man wearing long sleeves">
                  <a:extLst>
                    <a:ext uri="{FF2B5EF4-FFF2-40B4-BE49-F238E27FC236}">
                      <a16:creationId xmlns:a16="http://schemas.microsoft.com/office/drawing/2014/main" id="{F2679721-66D8-7BC4-0B51-C2EBA86049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40" name="Grafinis elementas 39" descr="A confused face">
                <a:extLst>
                  <a:ext uri="{FF2B5EF4-FFF2-40B4-BE49-F238E27FC236}">
                    <a16:creationId xmlns:a16="http://schemas.microsoft.com/office/drawing/2014/main" id="{F9EA17DC-B92A-77FF-A87F-A0BF6DD8DB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24" name="Grupė 23">
              <a:extLst>
                <a:ext uri="{FF2B5EF4-FFF2-40B4-BE49-F238E27FC236}">
                  <a16:creationId xmlns:a16="http://schemas.microsoft.com/office/drawing/2014/main" id="{4ECB8E7C-72EC-3FE2-9137-4A2FF9BED27E}"/>
                </a:ext>
              </a:extLst>
            </p:cNvPr>
            <p:cNvGrpSpPr/>
            <p:nvPr/>
          </p:nvGrpSpPr>
          <p:grpSpPr>
            <a:xfrm>
              <a:off x="7924148" y="2454896"/>
              <a:ext cx="848164" cy="1862826"/>
              <a:chOff x="7924148" y="2454896"/>
              <a:chExt cx="848164" cy="1862826"/>
            </a:xfrm>
          </p:grpSpPr>
          <p:grpSp>
            <p:nvGrpSpPr>
              <p:cNvPr id="29" name="Grupė 28">
                <a:extLst>
                  <a:ext uri="{FF2B5EF4-FFF2-40B4-BE49-F238E27FC236}">
                    <a16:creationId xmlns:a16="http://schemas.microsoft.com/office/drawing/2014/main" id="{B8AD7118-DDF3-ABF7-0326-8D35ADC49440}"/>
                  </a:ext>
                </a:extLst>
              </p:cNvPr>
              <p:cNvGrpSpPr/>
              <p:nvPr/>
            </p:nvGrpSpPr>
            <p:grpSpPr>
              <a:xfrm flipH="1">
                <a:off x="7924148" y="2454896"/>
                <a:ext cx="848164" cy="1862826"/>
                <a:chOff x="5687121" y="2613738"/>
                <a:chExt cx="1012538" cy="1862826"/>
              </a:xfrm>
            </p:grpSpPr>
            <p:grpSp>
              <p:nvGrpSpPr>
                <p:cNvPr id="31" name="Grupė 30">
                  <a:extLst>
                    <a:ext uri="{FF2B5EF4-FFF2-40B4-BE49-F238E27FC236}">
                      <a16:creationId xmlns:a16="http://schemas.microsoft.com/office/drawing/2014/main" id="{15ED1E5E-F282-FEEB-F348-0E08DE1E34DC}"/>
                    </a:ext>
                  </a:extLst>
                </p:cNvPr>
                <p:cNvGrpSpPr/>
                <p:nvPr/>
              </p:nvGrpSpPr>
              <p:grpSpPr>
                <a:xfrm flipH="1">
                  <a:off x="5909763" y="2613738"/>
                  <a:ext cx="730691" cy="695325"/>
                  <a:chOff x="5811679" y="1973942"/>
                  <a:chExt cx="673460" cy="695325"/>
                </a:xfrm>
              </p:grpSpPr>
              <p:pic>
                <p:nvPicPr>
                  <p:cNvPr id="33" name="Grafinis elementas 32" descr="A boy with short hair">
                    <a:extLst>
                      <a:ext uri="{FF2B5EF4-FFF2-40B4-BE49-F238E27FC236}">
                        <a16:creationId xmlns:a16="http://schemas.microsoft.com/office/drawing/2014/main" id="{CF642F5A-5937-ABC9-C5EA-2EEC0B22A4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884683" y="1973942"/>
                    <a:ext cx="600456" cy="695325"/>
                  </a:xfrm>
                  <a:prstGeom prst="rect">
                    <a:avLst/>
                  </a:prstGeom>
                </p:spPr>
              </p:pic>
              <p:pic>
                <p:nvPicPr>
                  <p:cNvPr id="34" name="Grafinis elementas 33" descr="Square eyeglasses">
                    <a:extLst>
                      <a:ext uri="{FF2B5EF4-FFF2-40B4-BE49-F238E27FC236}">
                        <a16:creationId xmlns:a16="http://schemas.microsoft.com/office/drawing/2014/main" id="{F29F2A34-E023-5F68-59D1-866CA31A70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5811679" y="2212068"/>
                    <a:ext cx="648112" cy="219075"/>
                  </a:xfrm>
                  <a:prstGeom prst="rect">
                    <a:avLst/>
                  </a:prstGeom>
                </p:spPr>
              </p:pic>
            </p:grpSp>
            <p:pic>
              <p:nvPicPr>
                <p:cNvPr id="32" name="Grafinis elementas 31" descr="Woman in a turtleneck">
                  <a:extLst>
                    <a:ext uri="{FF2B5EF4-FFF2-40B4-BE49-F238E27FC236}">
                      <a16:creationId xmlns:a16="http://schemas.microsoft.com/office/drawing/2014/main" id="{C4ED582C-5CD6-7073-814B-BB9AFAFE475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87121" y="3266889"/>
                  <a:ext cx="1012538" cy="1209675"/>
                </a:xfrm>
                <a:prstGeom prst="rect">
                  <a:avLst/>
                </a:prstGeom>
              </p:spPr>
            </p:pic>
          </p:grpSp>
          <p:pic>
            <p:nvPicPr>
              <p:cNvPr id="30" name="Grafinis elementas 29" descr="Old man face">
                <a:extLst>
                  <a:ext uri="{FF2B5EF4-FFF2-40B4-BE49-F238E27FC236}">
                    <a16:creationId xmlns:a16="http://schemas.microsoft.com/office/drawing/2014/main" id="{7F913AB7-2077-2C2C-2A53-F63B9CA12A4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8048122" y="2742322"/>
                <a:ext cx="317573" cy="304800"/>
              </a:xfrm>
              <a:prstGeom prst="rect">
                <a:avLst/>
              </a:prstGeom>
            </p:spPr>
          </p:pic>
        </p:grpSp>
        <p:grpSp>
          <p:nvGrpSpPr>
            <p:cNvPr id="25" name="Grupė 24">
              <a:extLst>
                <a:ext uri="{FF2B5EF4-FFF2-40B4-BE49-F238E27FC236}">
                  <a16:creationId xmlns:a16="http://schemas.microsoft.com/office/drawing/2014/main" id="{45767035-24CC-1115-4319-3779831853BC}"/>
                </a:ext>
              </a:extLst>
            </p:cNvPr>
            <p:cNvGrpSpPr/>
            <p:nvPr/>
          </p:nvGrpSpPr>
          <p:grpSpPr>
            <a:xfrm>
              <a:off x="5000712" y="2323222"/>
              <a:ext cx="1304925" cy="1833940"/>
              <a:chOff x="6045160" y="2886338"/>
              <a:chExt cx="1304925" cy="1833940"/>
            </a:xfrm>
          </p:grpSpPr>
          <p:pic>
            <p:nvPicPr>
              <p:cNvPr id="26" name="Grafinis elementas 25" descr="Man crossing arms">
                <a:extLst>
                  <a:ext uri="{FF2B5EF4-FFF2-40B4-BE49-F238E27FC236}">
                    <a16:creationId xmlns:a16="http://schemas.microsoft.com/office/drawing/2014/main" id="{30CD12E5-4D3D-64AF-5265-973A2A4F4A1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45160" y="3472503"/>
                <a:ext cx="1304925" cy="1247775"/>
              </a:xfrm>
              <a:prstGeom prst="rect">
                <a:avLst/>
              </a:prstGeom>
            </p:spPr>
          </p:pic>
          <p:pic>
            <p:nvPicPr>
              <p:cNvPr id="27" name="Grafinis elementas 26" descr="A child with wavy hair">
                <a:extLst>
                  <a:ext uri="{FF2B5EF4-FFF2-40B4-BE49-F238E27FC236}">
                    <a16:creationId xmlns:a16="http://schemas.microsoft.com/office/drawing/2014/main" id="{6251624B-B101-13D8-F83D-43B940579FF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320243" y="2886338"/>
                <a:ext cx="657225" cy="723900"/>
              </a:xfrm>
              <a:prstGeom prst="rect">
                <a:avLst/>
              </a:prstGeom>
            </p:spPr>
          </p:pic>
          <p:pic>
            <p:nvPicPr>
              <p:cNvPr id="28" name="Grafinis elementas 27" descr="A face with one eyebrow">
                <a:extLst>
                  <a:ext uri="{FF2B5EF4-FFF2-40B4-BE49-F238E27FC236}">
                    <a16:creationId xmlns:a16="http://schemas.microsoft.com/office/drawing/2014/main" id="{6D96B12E-CF09-B935-3D73-CB7AC36F0B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559624" y="3175661"/>
                <a:ext cx="304800"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915C0479-9346-51BB-F37E-C8C0F632321D}"/>
              </a:ext>
            </a:extLst>
          </p:cNvPr>
          <p:cNvPicPr>
            <a:picLocks noChangeAspect="1"/>
          </p:cNvPicPr>
          <p:nvPr/>
        </p:nvPicPr>
        <p:blipFill>
          <a:blip r:embed="rId26"/>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88662613-9156-BB3A-E808-A88933BE2E97}"/>
              </a:ext>
            </a:extLst>
          </p:cNvPr>
          <p:cNvPicPr preferRelativeResize="0"/>
          <p:nvPr/>
        </p:nvPicPr>
        <p:blipFill rotWithShape="1">
          <a:blip r:embed="rId27">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99840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05947" y="629346"/>
            <a:ext cx="4872702" cy="3181220"/>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100" b="1" dirty="0">
                <a:solidFill>
                  <a:schemeClr val="accent5"/>
                </a:solidFill>
              </a:rPr>
              <a:t>C2. Erika is worried that negative results may diminish the value of the findings and agrees to co-author the manuscript.</a:t>
            </a:r>
          </a:p>
          <a:p>
            <a:pPr marL="228600" lvl="0" indent="0" algn="l" rtl="0">
              <a:lnSpc>
                <a:spcPct val="115000"/>
              </a:lnSpc>
              <a:spcBef>
                <a:spcPts val="0"/>
              </a:spcBef>
              <a:spcAft>
                <a:spcPts val="0"/>
              </a:spcAft>
              <a:buSzPts val="1800"/>
              <a:buNone/>
            </a:pPr>
            <a:r>
              <a:rPr lang="en-US" sz="1100" b="1" dirty="0">
                <a:solidFill>
                  <a:schemeClr val="accent5"/>
                </a:solidFill>
              </a:rPr>
              <a:t>C3. Erika is afraid that further arguing with George will diminish her career prospects; so she agrees to co-author the manuscript.</a:t>
            </a:r>
          </a:p>
          <a:p>
            <a:pPr marL="228600" lvl="0" indent="0" algn="l" rtl="0">
              <a:lnSpc>
                <a:spcPct val="115000"/>
              </a:lnSpc>
              <a:spcBef>
                <a:spcPts val="0"/>
              </a:spcBef>
              <a:spcAft>
                <a:spcPts val="0"/>
              </a:spcAft>
              <a:buSzPts val="1800"/>
              <a:buNone/>
            </a:pPr>
            <a:endParaRPr lang="en-US" sz="1100" dirty="0">
              <a:solidFill>
                <a:schemeClr val="accent5"/>
              </a:solidFill>
            </a:endParaRPr>
          </a:p>
          <a:p>
            <a:pPr marL="228600" lvl="0" indent="0" algn="l" rtl="0">
              <a:lnSpc>
                <a:spcPct val="115000"/>
              </a:lnSpc>
              <a:spcBef>
                <a:spcPts val="0"/>
              </a:spcBef>
              <a:spcAft>
                <a:spcPts val="0"/>
              </a:spcAft>
              <a:buSzPts val="1800"/>
              <a:buNone/>
            </a:pPr>
            <a:r>
              <a:rPr lang="en-US" sz="1100" dirty="0">
                <a:solidFill>
                  <a:schemeClr val="accent5"/>
                </a:solidFill>
              </a:rPr>
              <a:t>C2.1. / C3.1. </a:t>
            </a:r>
            <a:r>
              <a:rPr lang="en-US" sz="1100" b="1" dirty="0">
                <a:solidFill>
                  <a:schemeClr val="accent5"/>
                </a:solidFill>
              </a:rPr>
              <a:t>Erika</a:t>
            </a:r>
            <a:r>
              <a:rPr lang="en-US" sz="1100" dirty="0">
                <a:solidFill>
                  <a:schemeClr val="accent5"/>
                </a:solidFill>
              </a:rPr>
              <a:t> co-authors the manuscript that includes only positive results but omits the negative ones. The manuscript is published. </a:t>
            </a:r>
          </a:p>
          <a:p>
            <a:pPr marL="228600" lvl="0" indent="0" algn="l" rtl="0">
              <a:lnSpc>
                <a:spcPct val="115000"/>
              </a:lnSpc>
              <a:spcBef>
                <a:spcPts val="0"/>
              </a:spcBef>
              <a:spcAft>
                <a:spcPts val="0"/>
              </a:spcAft>
              <a:buSzPts val="1800"/>
              <a:buNone/>
            </a:pPr>
            <a:endParaRPr lang="en-US" sz="1100" dirty="0">
              <a:solidFill>
                <a:schemeClr val="accent5"/>
              </a:solidFill>
            </a:endParaRPr>
          </a:p>
          <a:p>
            <a:pPr marL="228600" lvl="0" indent="0" algn="l" rtl="0">
              <a:lnSpc>
                <a:spcPct val="115000"/>
              </a:lnSpc>
              <a:spcBef>
                <a:spcPts val="0"/>
              </a:spcBef>
              <a:spcAft>
                <a:spcPts val="0"/>
              </a:spcAft>
              <a:buSzPts val="1800"/>
              <a:buNone/>
            </a:pPr>
            <a:r>
              <a:rPr lang="en-US" sz="1100" dirty="0">
                <a:solidFill>
                  <a:schemeClr val="accent5"/>
                </a:solidFill>
              </a:rPr>
              <a:t>In a few years, several other research groups publish the results that do not support the findings of </a:t>
            </a:r>
            <a:r>
              <a:rPr lang="en-US" sz="1100" b="1" dirty="0">
                <a:solidFill>
                  <a:schemeClr val="accent5"/>
                </a:solidFill>
              </a:rPr>
              <a:t>George’s research team</a:t>
            </a:r>
            <a:r>
              <a:rPr lang="en-US" sz="1100" dirty="0">
                <a:solidFill>
                  <a:schemeClr val="accent5"/>
                </a:solidFill>
              </a:rPr>
              <a:t>. The editor-in-chief of the journal expresses concern about the quality of their work. </a:t>
            </a:r>
            <a:r>
              <a:rPr lang="en-US" sz="1100" dirty="0">
                <a:solidFill>
                  <a:schemeClr val="accent5"/>
                </a:solidFill>
                <a:hlinkClick r:id="rId3" action="ppaction://hlinksldjump"/>
              </a:rPr>
              <a:t>Since </a:t>
            </a:r>
            <a:r>
              <a:rPr lang="en-US" sz="1100" b="1" dirty="0">
                <a:solidFill>
                  <a:schemeClr val="accent5"/>
                </a:solidFill>
                <a:hlinkClick r:id="rId3" action="ppaction://hlinksldjump"/>
              </a:rPr>
              <a:t>Erika</a:t>
            </a:r>
            <a:r>
              <a:rPr lang="en-US" sz="1100" dirty="0">
                <a:solidFill>
                  <a:schemeClr val="accent5"/>
                </a:solidFill>
                <a:hlinkClick r:id="rId3" action="ppaction://hlinksldjump"/>
              </a:rPr>
              <a:t> had not indicated in detail the contribution of co-researchers in the manuscript, they are all held responsible for the biased results.</a:t>
            </a:r>
            <a:endParaRPr lang="en-US" sz="1100" dirty="0">
              <a:solidFill>
                <a:schemeClr val="accent5"/>
              </a:solidFill>
            </a:endParaRPr>
          </a:p>
        </p:txBody>
      </p:sp>
      <p:grpSp>
        <p:nvGrpSpPr>
          <p:cNvPr id="2" name="Grupė 1">
            <a:extLst>
              <a:ext uri="{FF2B5EF4-FFF2-40B4-BE49-F238E27FC236}">
                <a16:creationId xmlns:a16="http://schemas.microsoft.com/office/drawing/2014/main" id="{0FAC0CCD-1500-B9DE-62CF-8E063B1D46F8}"/>
              </a:ext>
            </a:extLst>
          </p:cNvPr>
          <p:cNvGrpSpPr/>
          <p:nvPr/>
        </p:nvGrpSpPr>
        <p:grpSpPr>
          <a:xfrm>
            <a:off x="5384966" y="1377877"/>
            <a:ext cx="3493612" cy="2569258"/>
            <a:chOff x="5000712" y="1297142"/>
            <a:chExt cx="4195300" cy="3020580"/>
          </a:xfrm>
        </p:grpSpPr>
        <p:pic>
          <p:nvPicPr>
            <p:cNvPr id="3" name="Grafinis elementas 2" descr="Classroom with laboratory equipment">
              <a:extLst>
                <a:ext uri="{FF2B5EF4-FFF2-40B4-BE49-F238E27FC236}">
                  <a16:creationId xmlns:a16="http://schemas.microsoft.com/office/drawing/2014/main" id="{F21C822F-CFC1-F674-D66F-81845B676F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10" name="Grupė 9">
              <a:extLst>
                <a:ext uri="{FF2B5EF4-FFF2-40B4-BE49-F238E27FC236}">
                  <a16:creationId xmlns:a16="http://schemas.microsoft.com/office/drawing/2014/main" id="{2A80109F-F18B-FF52-221B-421561CA23A0}"/>
                </a:ext>
              </a:extLst>
            </p:cNvPr>
            <p:cNvGrpSpPr/>
            <p:nvPr/>
          </p:nvGrpSpPr>
          <p:grpSpPr>
            <a:xfrm>
              <a:off x="6832274" y="2323222"/>
              <a:ext cx="1280567" cy="1711596"/>
              <a:chOff x="6940800" y="1052111"/>
              <a:chExt cx="1280567" cy="1711596"/>
            </a:xfrm>
          </p:grpSpPr>
          <p:grpSp>
            <p:nvGrpSpPr>
              <p:cNvPr id="27" name="Grupė 26">
                <a:extLst>
                  <a:ext uri="{FF2B5EF4-FFF2-40B4-BE49-F238E27FC236}">
                    <a16:creationId xmlns:a16="http://schemas.microsoft.com/office/drawing/2014/main" id="{4CF2E9C3-16AC-ADB3-4E97-2A56F550B956}"/>
                  </a:ext>
                </a:extLst>
              </p:cNvPr>
              <p:cNvGrpSpPr/>
              <p:nvPr/>
            </p:nvGrpSpPr>
            <p:grpSpPr>
              <a:xfrm>
                <a:off x="6940800" y="1052111"/>
                <a:ext cx="1280567" cy="1711596"/>
                <a:chOff x="7532481" y="1259564"/>
                <a:chExt cx="1162644" cy="1711596"/>
              </a:xfrm>
            </p:grpSpPr>
            <p:pic>
              <p:nvPicPr>
                <p:cNvPr id="29" name="Grafinis elementas 28" descr="Man with short hair">
                  <a:extLst>
                    <a:ext uri="{FF2B5EF4-FFF2-40B4-BE49-F238E27FC236}">
                      <a16:creationId xmlns:a16="http://schemas.microsoft.com/office/drawing/2014/main" id="{5E8EDB18-0498-91C7-FAAE-C51073A26B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30" name="Grafinis elementas 29" descr="Old man wearing long sleeves">
                  <a:extLst>
                    <a:ext uri="{FF2B5EF4-FFF2-40B4-BE49-F238E27FC236}">
                      <a16:creationId xmlns:a16="http://schemas.microsoft.com/office/drawing/2014/main" id="{5253948B-F740-60DD-E223-1AB3E98F8A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28" name="Grafinis elementas 27" descr="A confused face">
                <a:extLst>
                  <a:ext uri="{FF2B5EF4-FFF2-40B4-BE49-F238E27FC236}">
                    <a16:creationId xmlns:a16="http://schemas.microsoft.com/office/drawing/2014/main" id="{EE070B1E-0CBA-D444-1C4A-2CF6D96AA7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11" name="Grupė 10">
              <a:extLst>
                <a:ext uri="{FF2B5EF4-FFF2-40B4-BE49-F238E27FC236}">
                  <a16:creationId xmlns:a16="http://schemas.microsoft.com/office/drawing/2014/main" id="{A8557692-1B2F-137A-7689-9D11021EC3D0}"/>
                </a:ext>
              </a:extLst>
            </p:cNvPr>
            <p:cNvGrpSpPr/>
            <p:nvPr/>
          </p:nvGrpSpPr>
          <p:grpSpPr>
            <a:xfrm>
              <a:off x="5938313" y="2323222"/>
              <a:ext cx="901979" cy="1785416"/>
              <a:chOff x="5938313" y="2323222"/>
              <a:chExt cx="901979" cy="1785416"/>
            </a:xfrm>
          </p:grpSpPr>
          <p:grpSp>
            <p:nvGrpSpPr>
              <p:cNvPr id="23" name="Grupė 22">
                <a:extLst>
                  <a:ext uri="{FF2B5EF4-FFF2-40B4-BE49-F238E27FC236}">
                    <a16:creationId xmlns:a16="http://schemas.microsoft.com/office/drawing/2014/main" id="{FBA55934-9EF3-8E04-4EB7-B3341D810882}"/>
                  </a:ext>
                </a:extLst>
              </p:cNvPr>
              <p:cNvGrpSpPr/>
              <p:nvPr/>
            </p:nvGrpSpPr>
            <p:grpSpPr>
              <a:xfrm flipH="1">
                <a:off x="5938313" y="2323222"/>
                <a:ext cx="901979" cy="1785416"/>
                <a:chOff x="7763365" y="2817822"/>
                <a:chExt cx="857399" cy="1785416"/>
              </a:xfrm>
            </p:grpSpPr>
            <p:pic>
              <p:nvPicPr>
                <p:cNvPr id="25" name="Grafinis elementas 24" descr="Woman in a t-shirt">
                  <a:extLst>
                    <a:ext uri="{FF2B5EF4-FFF2-40B4-BE49-F238E27FC236}">
                      <a16:creationId xmlns:a16="http://schemas.microsoft.com/office/drawing/2014/main" id="{EBA9EDA9-11DE-1105-1AE4-213B4090C6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763365" y="3422138"/>
                  <a:ext cx="857399" cy="1181100"/>
                </a:xfrm>
                <a:prstGeom prst="rect">
                  <a:avLst/>
                </a:prstGeom>
              </p:spPr>
            </p:pic>
            <p:pic>
              <p:nvPicPr>
                <p:cNvPr id="26" name="Grafinis elementas 25" descr="Woman with long straight hair">
                  <a:extLst>
                    <a:ext uri="{FF2B5EF4-FFF2-40B4-BE49-F238E27FC236}">
                      <a16:creationId xmlns:a16="http://schemas.microsoft.com/office/drawing/2014/main" id="{307DE507-23E9-016F-68F0-1C6605EEA0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811148" y="2817822"/>
                  <a:ext cx="651482" cy="762000"/>
                </a:xfrm>
                <a:prstGeom prst="rect">
                  <a:avLst/>
                </a:prstGeom>
              </p:spPr>
            </p:pic>
          </p:grpSp>
          <p:pic>
            <p:nvPicPr>
              <p:cNvPr id="24" name="Grafinis elementas 23" descr="Old man face">
                <a:extLst>
                  <a:ext uri="{FF2B5EF4-FFF2-40B4-BE49-F238E27FC236}">
                    <a16:creationId xmlns:a16="http://schemas.microsoft.com/office/drawing/2014/main" id="{2E718D18-E210-F541-774F-678E674805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91066" y="2585164"/>
                <a:ext cx="359807" cy="304800"/>
              </a:xfrm>
              <a:prstGeom prst="rect">
                <a:avLst/>
              </a:prstGeom>
            </p:spPr>
          </p:pic>
        </p:grpSp>
        <p:grpSp>
          <p:nvGrpSpPr>
            <p:cNvPr id="12" name="Grupė 11">
              <a:extLst>
                <a:ext uri="{FF2B5EF4-FFF2-40B4-BE49-F238E27FC236}">
                  <a16:creationId xmlns:a16="http://schemas.microsoft.com/office/drawing/2014/main" id="{016C6EE1-8747-F357-DD83-775F928EAD72}"/>
                </a:ext>
              </a:extLst>
            </p:cNvPr>
            <p:cNvGrpSpPr/>
            <p:nvPr/>
          </p:nvGrpSpPr>
          <p:grpSpPr>
            <a:xfrm>
              <a:off x="7924148" y="2454896"/>
              <a:ext cx="848164" cy="1862826"/>
              <a:chOff x="7924148" y="2454896"/>
              <a:chExt cx="848164" cy="1862826"/>
            </a:xfrm>
          </p:grpSpPr>
          <p:grpSp>
            <p:nvGrpSpPr>
              <p:cNvPr id="17" name="Grupė 16">
                <a:extLst>
                  <a:ext uri="{FF2B5EF4-FFF2-40B4-BE49-F238E27FC236}">
                    <a16:creationId xmlns:a16="http://schemas.microsoft.com/office/drawing/2014/main" id="{03694472-1FFA-5D40-6187-AD08E3FBC254}"/>
                  </a:ext>
                </a:extLst>
              </p:cNvPr>
              <p:cNvGrpSpPr/>
              <p:nvPr/>
            </p:nvGrpSpPr>
            <p:grpSpPr>
              <a:xfrm flipH="1">
                <a:off x="7924148" y="2454896"/>
                <a:ext cx="848164" cy="1862826"/>
                <a:chOff x="5687121" y="2613738"/>
                <a:chExt cx="1012538" cy="1862826"/>
              </a:xfrm>
            </p:grpSpPr>
            <p:grpSp>
              <p:nvGrpSpPr>
                <p:cNvPr id="19" name="Grupė 18">
                  <a:extLst>
                    <a:ext uri="{FF2B5EF4-FFF2-40B4-BE49-F238E27FC236}">
                      <a16:creationId xmlns:a16="http://schemas.microsoft.com/office/drawing/2014/main" id="{CEE01484-8605-6BCC-F0A0-EBD82706F119}"/>
                    </a:ext>
                  </a:extLst>
                </p:cNvPr>
                <p:cNvGrpSpPr/>
                <p:nvPr/>
              </p:nvGrpSpPr>
              <p:grpSpPr>
                <a:xfrm flipH="1">
                  <a:off x="5909763" y="2613738"/>
                  <a:ext cx="730691" cy="695325"/>
                  <a:chOff x="5811679" y="1973942"/>
                  <a:chExt cx="673460" cy="695325"/>
                </a:xfrm>
              </p:grpSpPr>
              <p:pic>
                <p:nvPicPr>
                  <p:cNvPr id="21" name="Grafinis elementas 20" descr="A boy with short hair">
                    <a:extLst>
                      <a:ext uri="{FF2B5EF4-FFF2-40B4-BE49-F238E27FC236}">
                        <a16:creationId xmlns:a16="http://schemas.microsoft.com/office/drawing/2014/main" id="{70DCDCD6-B039-72D9-D001-C0A89ECFF66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884683" y="1973942"/>
                    <a:ext cx="600456" cy="695325"/>
                  </a:xfrm>
                  <a:prstGeom prst="rect">
                    <a:avLst/>
                  </a:prstGeom>
                </p:spPr>
              </p:pic>
              <p:pic>
                <p:nvPicPr>
                  <p:cNvPr id="22" name="Grafinis elementas 21" descr="Square eyeglasses">
                    <a:extLst>
                      <a:ext uri="{FF2B5EF4-FFF2-40B4-BE49-F238E27FC236}">
                        <a16:creationId xmlns:a16="http://schemas.microsoft.com/office/drawing/2014/main" id="{7DCBF1C9-DF46-4127-00B3-09D86FEBF30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5811679" y="2212068"/>
                    <a:ext cx="648112" cy="219075"/>
                  </a:xfrm>
                  <a:prstGeom prst="rect">
                    <a:avLst/>
                  </a:prstGeom>
                </p:spPr>
              </p:pic>
            </p:grpSp>
            <p:pic>
              <p:nvPicPr>
                <p:cNvPr id="20" name="Grafinis elementas 19" descr="Woman in a turtleneck">
                  <a:extLst>
                    <a:ext uri="{FF2B5EF4-FFF2-40B4-BE49-F238E27FC236}">
                      <a16:creationId xmlns:a16="http://schemas.microsoft.com/office/drawing/2014/main" id="{2A07EA43-5195-0EFB-2F1F-2E3D2B32643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87121" y="3266889"/>
                  <a:ext cx="1012538" cy="1209675"/>
                </a:xfrm>
                <a:prstGeom prst="rect">
                  <a:avLst/>
                </a:prstGeom>
              </p:spPr>
            </p:pic>
          </p:grpSp>
          <p:pic>
            <p:nvPicPr>
              <p:cNvPr id="18" name="Grafinis elementas 17" descr="Old man face">
                <a:extLst>
                  <a:ext uri="{FF2B5EF4-FFF2-40B4-BE49-F238E27FC236}">
                    <a16:creationId xmlns:a16="http://schemas.microsoft.com/office/drawing/2014/main" id="{FCE4915E-4D02-DDDD-7354-D7EDD41A4B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048122" y="2742322"/>
                <a:ext cx="317573" cy="304800"/>
              </a:xfrm>
              <a:prstGeom prst="rect">
                <a:avLst/>
              </a:prstGeom>
            </p:spPr>
          </p:pic>
        </p:grpSp>
        <p:grpSp>
          <p:nvGrpSpPr>
            <p:cNvPr id="13" name="Grupė 12">
              <a:extLst>
                <a:ext uri="{FF2B5EF4-FFF2-40B4-BE49-F238E27FC236}">
                  <a16:creationId xmlns:a16="http://schemas.microsoft.com/office/drawing/2014/main" id="{21D2DEE5-5837-32F5-A77B-3290396E9940}"/>
                </a:ext>
              </a:extLst>
            </p:cNvPr>
            <p:cNvGrpSpPr/>
            <p:nvPr/>
          </p:nvGrpSpPr>
          <p:grpSpPr>
            <a:xfrm>
              <a:off x="5000712" y="2323222"/>
              <a:ext cx="1304925" cy="1833940"/>
              <a:chOff x="6045160" y="2886338"/>
              <a:chExt cx="1304925" cy="1833940"/>
            </a:xfrm>
          </p:grpSpPr>
          <p:pic>
            <p:nvPicPr>
              <p:cNvPr id="14" name="Grafinis elementas 13" descr="Man crossing arms">
                <a:extLst>
                  <a:ext uri="{FF2B5EF4-FFF2-40B4-BE49-F238E27FC236}">
                    <a16:creationId xmlns:a16="http://schemas.microsoft.com/office/drawing/2014/main" id="{4BEDE2B5-62B9-8CE1-B8B5-6BC9471423A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45160" y="3472503"/>
                <a:ext cx="1304925" cy="1247775"/>
              </a:xfrm>
              <a:prstGeom prst="rect">
                <a:avLst/>
              </a:prstGeom>
            </p:spPr>
          </p:pic>
          <p:pic>
            <p:nvPicPr>
              <p:cNvPr id="15" name="Grafinis elementas 14" descr="A child with wavy hair">
                <a:extLst>
                  <a:ext uri="{FF2B5EF4-FFF2-40B4-BE49-F238E27FC236}">
                    <a16:creationId xmlns:a16="http://schemas.microsoft.com/office/drawing/2014/main" id="{033FD7F6-00CD-C35C-1FEE-C299BDC57AD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20243" y="2886338"/>
                <a:ext cx="657225" cy="723900"/>
              </a:xfrm>
              <a:prstGeom prst="rect">
                <a:avLst/>
              </a:prstGeom>
            </p:spPr>
          </p:pic>
          <p:pic>
            <p:nvPicPr>
              <p:cNvPr id="16" name="Grafinis elementas 15" descr="A face with one eyebrow">
                <a:extLst>
                  <a:ext uri="{FF2B5EF4-FFF2-40B4-BE49-F238E27FC236}">
                    <a16:creationId xmlns:a16="http://schemas.microsoft.com/office/drawing/2014/main" id="{5C04F148-CAE5-4D72-61FD-ECB2E434095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59624" y="3175661"/>
                <a:ext cx="304800" cy="314325"/>
              </a:xfrm>
              <a:prstGeom prst="rect">
                <a:avLst/>
              </a:prstGeom>
            </p:spPr>
          </p:pic>
        </p:grpSp>
      </p:grpSp>
      <p:pic>
        <p:nvPicPr>
          <p:cNvPr id="4" name="Paveikslėlis 3" descr="Paveikslėlis, kuriame yra tekstas, ekrano kopija, Šriftas&#10;&#10;Automatiškai sugeneruotas aprašymas">
            <a:extLst>
              <a:ext uri="{FF2B5EF4-FFF2-40B4-BE49-F238E27FC236}">
                <a16:creationId xmlns:a16="http://schemas.microsoft.com/office/drawing/2014/main" id="{63C03C3A-74F9-4765-207D-F78EC8399284}"/>
              </a:ext>
            </a:extLst>
          </p:cNvPr>
          <p:cNvPicPr>
            <a:picLocks noChangeAspect="1"/>
          </p:cNvPicPr>
          <p:nvPr/>
        </p:nvPicPr>
        <p:blipFill>
          <a:blip r:embed="rId30"/>
          <a:stretch>
            <a:fillRect/>
          </a:stretch>
        </p:blipFill>
        <p:spPr>
          <a:xfrm>
            <a:off x="0" y="4003113"/>
            <a:ext cx="9144000" cy="1140387"/>
          </a:xfrm>
          <a:prstGeom prst="rect">
            <a:avLst/>
          </a:prstGeom>
        </p:spPr>
      </p:pic>
      <p:pic>
        <p:nvPicPr>
          <p:cNvPr id="6" name="Google Shape;59;p2">
            <a:extLst>
              <a:ext uri="{FF2B5EF4-FFF2-40B4-BE49-F238E27FC236}">
                <a16:creationId xmlns:a16="http://schemas.microsoft.com/office/drawing/2014/main" id="{C0B40A6C-D3E7-A5AE-7C14-4F03823EAFEF}"/>
              </a:ext>
            </a:extLst>
          </p:cNvPr>
          <p:cNvPicPr preferRelativeResize="0"/>
          <p:nvPr/>
        </p:nvPicPr>
        <p:blipFill rotWithShape="1">
          <a:blip r:embed="rId31">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92035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14798" y="1025489"/>
            <a:ext cx="4882578" cy="2743803"/>
          </a:xfrm>
          <a:prstGeom prst="rect">
            <a:avLst/>
          </a:prstGeom>
          <a:noFill/>
          <a:ln>
            <a:noFill/>
          </a:ln>
        </p:spPr>
        <p:txBody>
          <a:bodyPr spcFirstLastPara="1" wrap="square" lIns="91425" tIns="91425" rIns="91425" bIns="91425" anchor="t" anchorCtr="0">
            <a:normAutofit fontScale="92500" lnSpcReduction="10000"/>
          </a:bodyPr>
          <a:lstStyle/>
          <a:p>
            <a:pPr marL="228600" lvl="0" indent="0" algn="l" rtl="0">
              <a:lnSpc>
                <a:spcPct val="115000"/>
              </a:lnSpc>
              <a:spcBef>
                <a:spcPts val="0"/>
              </a:spcBef>
              <a:spcAft>
                <a:spcPts val="0"/>
              </a:spcAft>
              <a:buSzPts val="1800"/>
              <a:buNone/>
            </a:pPr>
            <a:r>
              <a:rPr lang="en-US" sz="1400" b="1" dirty="0">
                <a:solidFill>
                  <a:schemeClr val="accent5"/>
                </a:solidFill>
              </a:rPr>
              <a:t>C4. Erika agrees to co-author a manuscript and suggests publishing all results though they may reduce the potential for the treatment to be adopted.</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rPr>
              <a:t>C4.1. </a:t>
            </a:r>
            <a:r>
              <a:rPr lang="en-US" sz="1400" b="1" dirty="0">
                <a:solidFill>
                  <a:schemeClr val="accent5"/>
                </a:solidFill>
              </a:rPr>
              <a:t>Erika</a:t>
            </a:r>
            <a:r>
              <a:rPr lang="en-US" sz="1400" dirty="0">
                <a:solidFill>
                  <a:schemeClr val="accent5"/>
                </a:solidFill>
              </a:rPr>
              <a:t> co-authors the manuscript that discusses all the results obtained in the research. However, the </a:t>
            </a:r>
            <a:r>
              <a:rPr lang="en-US" sz="1400" b="1" dirty="0">
                <a:solidFill>
                  <a:schemeClr val="accent5"/>
                </a:solidFill>
              </a:rPr>
              <a:t>company manager </a:t>
            </a:r>
            <a:r>
              <a:rPr lang="en-US" sz="1400" dirty="0">
                <a:solidFill>
                  <a:schemeClr val="accent5"/>
                </a:solidFill>
              </a:rPr>
              <a:t>opposes submission of the manuscript since the research results do not indicate an unambiguously positive effect of the treatment. He warns her and other researchers that they will be sued if they disclose research results without the company’s consent. </a:t>
            </a:r>
            <a:r>
              <a:rPr lang="en-US" sz="1400" b="1" dirty="0">
                <a:solidFill>
                  <a:schemeClr val="accent5"/>
                </a:solidFill>
                <a:hlinkClick r:id="rId3" action="ppaction://hlinksldjump"/>
              </a:rPr>
              <a:t>The researchers</a:t>
            </a:r>
            <a:r>
              <a:rPr lang="en-US" sz="1400" dirty="0">
                <a:solidFill>
                  <a:schemeClr val="accent5"/>
                </a:solidFill>
                <a:hlinkClick r:id="rId3" action="ppaction://hlinksldjump"/>
              </a:rPr>
              <a:t> decide not to publish the </a:t>
            </a:r>
            <a:r>
              <a:rPr lang="en-US" sz="1400" dirty="0">
                <a:solidFill>
                  <a:srgbClr val="0097A7"/>
                </a:solidFill>
                <a:hlinkClick r:id="rId3" action="ppaction://hlinksldjump"/>
              </a:rPr>
              <a:t>manuscript</a:t>
            </a:r>
            <a:r>
              <a:rPr lang="en-US" sz="1400" dirty="0">
                <a:solidFill>
                  <a:schemeClr val="accent5"/>
                </a:solidFill>
                <a:hlinkClick r:id="rId3" action="ppaction://hlinksldjump"/>
              </a:rPr>
              <a:t>.</a:t>
            </a:r>
            <a:endParaRPr lang="en-US" sz="1400" dirty="0">
              <a:solidFill>
                <a:schemeClr val="accent5"/>
              </a:solidFill>
            </a:endParaRPr>
          </a:p>
        </p:txBody>
      </p:sp>
      <p:grpSp>
        <p:nvGrpSpPr>
          <p:cNvPr id="34" name="Grupė 33">
            <a:extLst>
              <a:ext uri="{FF2B5EF4-FFF2-40B4-BE49-F238E27FC236}">
                <a16:creationId xmlns:a16="http://schemas.microsoft.com/office/drawing/2014/main" id="{1DF4D503-3C84-E171-FB44-C0FD1DFEED80}"/>
              </a:ext>
            </a:extLst>
          </p:cNvPr>
          <p:cNvGrpSpPr/>
          <p:nvPr/>
        </p:nvGrpSpPr>
        <p:grpSpPr>
          <a:xfrm>
            <a:off x="5384966" y="1377877"/>
            <a:ext cx="3493612" cy="2569258"/>
            <a:chOff x="5000712" y="1297142"/>
            <a:chExt cx="4195300" cy="3020580"/>
          </a:xfrm>
        </p:grpSpPr>
        <p:pic>
          <p:nvPicPr>
            <p:cNvPr id="5" name="Grafinis elementas 4" descr="Classroom with laboratory equipment">
              <a:extLst>
                <a:ext uri="{FF2B5EF4-FFF2-40B4-BE49-F238E27FC236}">
                  <a16:creationId xmlns:a16="http://schemas.microsoft.com/office/drawing/2014/main" id="{4BCE2C47-C133-7A19-9EB5-A1B7F7D9CF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937" y="1297142"/>
              <a:ext cx="3714075" cy="2089167"/>
            </a:xfrm>
            <a:prstGeom prst="rect">
              <a:avLst/>
            </a:prstGeom>
          </p:spPr>
        </p:pic>
        <p:grpSp>
          <p:nvGrpSpPr>
            <p:cNvPr id="6" name="Grupė 5">
              <a:extLst>
                <a:ext uri="{FF2B5EF4-FFF2-40B4-BE49-F238E27FC236}">
                  <a16:creationId xmlns:a16="http://schemas.microsoft.com/office/drawing/2014/main" id="{710FA649-FDD7-C10F-A670-0EFA8800CB68}"/>
                </a:ext>
              </a:extLst>
            </p:cNvPr>
            <p:cNvGrpSpPr/>
            <p:nvPr/>
          </p:nvGrpSpPr>
          <p:grpSpPr>
            <a:xfrm>
              <a:off x="6832274" y="2323222"/>
              <a:ext cx="1280567" cy="1711596"/>
              <a:chOff x="6940800" y="1052111"/>
              <a:chExt cx="1280567" cy="1711596"/>
            </a:xfrm>
          </p:grpSpPr>
          <p:grpSp>
            <p:nvGrpSpPr>
              <p:cNvPr id="18" name="Grupė 17">
                <a:extLst>
                  <a:ext uri="{FF2B5EF4-FFF2-40B4-BE49-F238E27FC236}">
                    <a16:creationId xmlns:a16="http://schemas.microsoft.com/office/drawing/2014/main" id="{80D3C6D1-E8D7-DACB-C08F-BE34CAEEA644}"/>
                  </a:ext>
                </a:extLst>
              </p:cNvPr>
              <p:cNvGrpSpPr/>
              <p:nvPr/>
            </p:nvGrpSpPr>
            <p:grpSpPr>
              <a:xfrm>
                <a:off x="6940800" y="1052111"/>
                <a:ext cx="1280567" cy="1711596"/>
                <a:chOff x="7532481" y="1259564"/>
                <a:chExt cx="1162644" cy="1711596"/>
              </a:xfrm>
            </p:grpSpPr>
            <p:pic>
              <p:nvPicPr>
                <p:cNvPr id="20" name="Grafinis elementas 19" descr="Man with short hair">
                  <a:extLst>
                    <a:ext uri="{FF2B5EF4-FFF2-40B4-BE49-F238E27FC236}">
                      <a16:creationId xmlns:a16="http://schemas.microsoft.com/office/drawing/2014/main" id="{EB457D18-438A-917F-163E-F758A1C675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28089" y="1259564"/>
                  <a:ext cx="571429" cy="714375"/>
                </a:xfrm>
                <a:prstGeom prst="rect">
                  <a:avLst/>
                </a:prstGeom>
              </p:spPr>
            </p:pic>
            <p:pic>
              <p:nvPicPr>
                <p:cNvPr id="21" name="Grafinis elementas 20" descr="Old man wearing long sleeves">
                  <a:extLst>
                    <a:ext uri="{FF2B5EF4-FFF2-40B4-BE49-F238E27FC236}">
                      <a16:creationId xmlns:a16="http://schemas.microsoft.com/office/drawing/2014/main" id="{D53A383C-7A0B-0670-79AE-CA213D90A4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32481" y="1828160"/>
                  <a:ext cx="1162644" cy="1143000"/>
                </a:xfrm>
                <a:prstGeom prst="rect">
                  <a:avLst/>
                </a:prstGeom>
              </p:spPr>
            </p:pic>
          </p:grpSp>
          <p:pic>
            <p:nvPicPr>
              <p:cNvPr id="19" name="Grafinis elementas 18" descr="A confused face">
                <a:extLst>
                  <a:ext uri="{FF2B5EF4-FFF2-40B4-BE49-F238E27FC236}">
                    <a16:creationId xmlns:a16="http://schemas.microsoft.com/office/drawing/2014/main" id="{8DFFCEF4-09F5-CEF0-5881-1A32AA1010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360459" y="1271097"/>
                <a:ext cx="356590" cy="381000"/>
              </a:xfrm>
              <a:prstGeom prst="rect">
                <a:avLst/>
              </a:prstGeom>
            </p:spPr>
          </p:pic>
        </p:grpSp>
        <p:grpSp>
          <p:nvGrpSpPr>
            <p:cNvPr id="32" name="Grupė 31">
              <a:extLst>
                <a:ext uri="{FF2B5EF4-FFF2-40B4-BE49-F238E27FC236}">
                  <a16:creationId xmlns:a16="http://schemas.microsoft.com/office/drawing/2014/main" id="{59702895-3A50-DBE9-B34A-4056F988C7FC}"/>
                </a:ext>
              </a:extLst>
            </p:cNvPr>
            <p:cNvGrpSpPr/>
            <p:nvPr/>
          </p:nvGrpSpPr>
          <p:grpSpPr>
            <a:xfrm>
              <a:off x="5938313" y="2323222"/>
              <a:ext cx="901979" cy="1785416"/>
              <a:chOff x="5938313" y="2323222"/>
              <a:chExt cx="901979" cy="1785416"/>
            </a:xfrm>
          </p:grpSpPr>
          <p:grpSp>
            <p:nvGrpSpPr>
              <p:cNvPr id="9" name="Grupė 8">
                <a:extLst>
                  <a:ext uri="{FF2B5EF4-FFF2-40B4-BE49-F238E27FC236}">
                    <a16:creationId xmlns:a16="http://schemas.microsoft.com/office/drawing/2014/main" id="{FC9F822F-EE97-2ED3-FEFD-9D493A6143C9}"/>
                  </a:ext>
                </a:extLst>
              </p:cNvPr>
              <p:cNvGrpSpPr/>
              <p:nvPr/>
            </p:nvGrpSpPr>
            <p:grpSpPr>
              <a:xfrm flipH="1">
                <a:off x="5938313" y="2323222"/>
                <a:ext cx="901979" cy="1785416"/>
                <a:chOff x="7763365" y="2817822"/>
                <a:chExt cx="857399" cy="1785416"/>
              </a:xfrm>
            </p:grpSpPr>
            <p:pic>
              <p:nvPicPr>
                <p:cNvPr id="11" name="Grafinis elementas 10" descr="Woman in a t-shirt">
                  <a:extLst>
                    <a:ext uri="{FF2B5EF4-FFF2-40B4-BE49-F238E27FC236}">
                      <a16:creationId xmlns:a16="http://schemas.microsoft.com/office/drawing/2014/main" id="{943F8578-FDDB-8E60-7349-BC58D3E903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FCF6762C-35D8-9E74-21A9-61895371CB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811148" y="2817822"/>
                  <a:ext cx="651482" cy="762000"/>
                </a:xfrm>
                <a:prstGeom prst="rect">
                  <a:avLst/>
                </a:prstGeom>
              </p:spPr>
            </p:pic>
          </p:grpSp>
          <p:pic>
            <p:nvPicPr>
              <p:cNvPr id="27" name="Grafinis elementas 26" descr="Old man face">
                <a:extLst>
                  <a:ext uri="{FF2B5EF4-FFF2-40B4-BE49-F238E27FC236}">
                    <a16:creationId xmlns:a16="http://schemas.microsoft.com/office/drawing/2014/main" id="{351B8FAD-EF78-AC09-08ED-114684295D9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91066" y="2585164"/>
                <a:ext cx="359807" cy="304800"/>
              </a:xfrm>
              <a:prstGeom prst="rect">
                <a:avLst/>
              </a:prstGeom>
            </p:spPr>
          </p:pic>
        </p:grpSp>
        <p:grpSp>
          <p:nvGrpSpPr>
            <p:cNvPr id="33" name="Grupė 32">
              <a:extLst>
                <a:ext uri="{FF2B5EF4-FFF2-40B4-BE49-F238E27FC236}">
                  <a16:creationId xmlns:a16="http://schemas.microsoft.com/office/drawing/2014/main" id="{80B80C52-CA6D-59D7-36DB-01CA86E6F0EC}"/>
                </a:ext>
              </a:extLst>
            </p:cNvPr>
            <p:cNvGrpSpPr/>
            <p:nvPr/>
          </p:nvGrpSpPr>
          <p:grpSpPr>
            <a:xfrm>
              <a:off x="7924148" y="2454896"/>
              <a:ext cx="848164" cy="1862826"/>
              <a:chOff x="7924148" y="2454896"/>
              <a:chExt cx="848164" cy="1862826"/>
            </a:xfrm>
          </p:grpSpPr>
          <p:grpSp>
            <p:nvGrpSpPr>
              <p:cNvPr id="7" name="Grupė 6">
                <a:extLst>
                  <a:ext uri="{FF2B5EF4-FFF2-40B4-BE49-F238E27FC236}">
                    <a16:creationId xmlns:a16="http://schemas.microsoft.com/office/drawing/2014/main" id="{0EEE34A8-676C-1ECF-79BE-0BD08D4CE2DC}"/>
                  </a:ext>
                </a:extLst>
              </p:cNvPr>
              <p:cNvGrpSpPr/>
              <p:nvPr/>
            </p:nvGrpSpPr>
            <p:grpSpPr>
              <a:xfrm flipH="1">
                <a:off x="7924148" y="2454896"/>
                <a:ext cx="848164" cy="1862826"/>
                <a:chOff x="5687121" y="2613738"/>
                <a:chExt cx="1012538" cy="1862826"/>
              </a:xfrm>
            </p:grpSpPr>
            <p:grpSp>
              <p:nvGrpSpPr>
                <p:cNvPr id="13" name="Grupė 12">
                  <a:extLst>
                    <a:ext uri="{FF2B5EF4-FFF2-40B4-BE49-F238E27FC236}">
                      <a16:creationId xmlns:a16="http://schemas.microsoft.com/office/drawing/2014/main" id="{4D3E8BCF-107A-450C-7205-9A451CB668B6}"/>
                    </a:ext>
                  </a:extLst>
                </p:cNvPr>
                <p:cNvGrpSpPr/>
                <p:nvPr/>
              </p:nvGrpSpPr>
              <p:grpSpPr>
                <a:xfrm flipH="1">
                  <a:off x="5909763" y="2613738"/>
                  <a:ext cx="730691" cy="695325"/>
                  <a:chOff x="5811679" y="1973942"/>
                  <a:chExt cx="673460" cy="695325"/>
                </a:xfrm>
              </p:grpSpPr>
              <p:pic>
                <p:nvPicPr>
                  <p:cNvPr id="15" name="Grafinis elementas 14" descr="A boy with short hair">
                    <a:extLst>
                      <a:ext uri="{FF2B5EF4-FFF2-40B4-BE49-F238E27FC236}">
                        <a16:creationId xmlns:a16="http://schemas.microsoft.com/office/drawing/2014/main" id="{AE60FAA2-FD34-30C8-9F7D-3E4F40D0C03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884683" y="1973942"/>
                    <a:ext cx="600456" cy="695325"/>
                  </a:xfrm>
                  <a:prstGeom prst="rect">
                    <a:avLst/>
                  </a:prstGeom>
                </p:spPr>
              </p:pic>
              <p:pic>
                <p:nvPicPr>
                  <p:cNvPr id="16" name="Grafinis elementas 15" descr="Square eyeglasses">
                    <a:extLst>
                      <a:ext uri="{FF2B5EF4-FFF2-40B4-BE49-F238E27FC236}">
                        <a16:creationId xmlns:a16="http://schemas.microsoft.com/office/drawing/2014/main" id="{B26BB38E-B364-1299-41AD-DAB28FE59D2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5811679" y="2212068"/>
                    <a:ext cx="648112" cy="219075"/>
                  </a:xfrm>
                  <a:prstGeom prst="rect">
                    <a:avLst/>
                  </a:prstGeom>
                </p:spPr>
              </p:pic>
            </p:grpSp>
            <p:pic>
              <p:nvPicPr>
                <p:cNvPr id="14" name="Grafinis elementas 13" descr="Woman in a turtleneck">
                  <a:extLst>
                    <a:ext uri="{FF2B5EF4-FFF2-40B4-BE49-F238E27FC236}">
                      <a16:creationId xmlns:a16="http://schemas.microsoft.com/office/drawing/2014/main" id="{19473E75-BE0F-3955-3940-6D1D12FA178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87121" y="3266889"/>
                  <a:ext cx="1012538" cy="1209675"/>
                </a:xfrm>
                <a:prstGeom prst="rect">
                  <a:avLst/>
                </a:prstGeom>
              </p:spPr>
            </p:pic>
          </p:grpSp>
          <p:pic>
            <p:nvPicPr>
              <p:cNvPr id="30" name="Grafinis elementas 29" descr="Old man face">
                <a:extLst>
                  <a:ext uri="{FF2B5EF4-FFF2-40B4-BE49-F238E27FC236}">
                    <a16:creationId xmlns:a16="http://schemas.microsoft.com/office/drawing/2014/main" id="{3D2B3454-BC4E-36BB-EC17-E9ED4EB5907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048122" y="2742322"/>
                <a:ext cx="317573" cy="304800"/>
              </a:xfrm>
              <a:prstGeom prst="rect">
                <a:avLst/>
              </a:prstGeom>
            </p:spPr>
          </p:pic>
        </p:grpSp>
        <p:grpSp>
          <p:nvGrpSpPr>
            <p:cNvPr id="28" name="Grupė 27">
              <a:extLst>
                <a:ext uri="{FF2B5EF4-FFF2-40B4-BE49-F238E27FC236}">
                  <a16:creationId xmlns:a16="http://schemas.microsoft.com/office/drawing/2014/main" id="{61CA3301-B508-795E-2F51-BDAC60947EE4}"/>
                </a:ext>
              </a:extLst>
            </p:cNvPr>
            <p:cNvGrpSpPr/>
            <p:nvPr/>
          </p:nvGrpSpPr>
          <p:grpSpPr>
            <a:xfrm>
              <a:off x="5000712" y="2323222"/>
              <a:ext cx="1304925" cy="1833940"/>
              <a:chOff x="6045160" y="2886338"/>
              <a:chExt cx="1304925" cy="1833940"/>
            </a:xfrm>
          </p:grpSpPr>
          <p:pic>
            <p:nvPicPr>
              <p:cNvPr id="22" name="Grafinis elementas 21" descr="Man crossing arms">
                <a:extLst>
                  <a:ext uri="{FF2B5EF4-FFF2-40B4-BE49-F238E27FC236}">
                    <a16:creationId xmlns:a16="http://schemas.microsoft.com/office/drawing/2014/main" id="{D9C9AEE6-C30D-BD05-4A2D-DC7453C6678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45160" y="3472503"/>
                <a:ext cx="1304925" cy="1247775"/>
              </a:xfrm>
              <a:prstGeom prst="rect">
                <a:avLst/>
              </a:prstGeom>
            </p:spPr>
          </p:pic>
          <p:pic>
            <p:nvPicPr>
              <p:cNvPr id="23" name="Grafinis elementas 22" descr="A child with wavy hair">
                <a:extLst>
                  <a:ext uri="{FF2B5EF4-FFF2-40B4-BE49-F238E27FC236}">
                    <a16:creationId xmlns:a16="http://schemas.microsoft.com/office/drawing/2014/main" id="{66400609-F865-B586-2C3E-52BD3167CE6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20243" y="2886338"/>
                <a:ext cx="657225" cy="723900"/>
              </a:xfrm>
              <a:prstGeom prst="rect">
                <a:avLst/>
              </a:prstGeom>
            </p:spPr>
          </p:pic>
          <p:pic>
            <p:nvPicPr>
              <p:cNvPr id="25" name="Grafinis elementas 24" descr="A face with one eyebrow">
                <a:extLst>
                  <a:ext uri="{FF2B5EF4-FFF2-40B4-BE49-F238E27FC236}">
                    <a16:creationId xmlns:a16="http://schemas.microsoft.com/office/drawing/2014/main" id="{2C4E3DC1-5009-ADCA-8680-0043B1A58BC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59624" y="3175661"/>
                <a:ext cx="304800"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C3CAEF63-3BE4-3D92-FA6C-CE4078FC8102}"/>
              </a:ext>
            </a:extLst>
          </p:cNvPr>
          <p:cNvPicPr>
            <a:picLocks noChangeAspect="1"/>
          </p:cNvPicPr>
          <p:nvPr/>
        </p:nvPicPr>
        <p:blipFill>
          <a:blip r:embed="rId30"/>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2A225792-562D-4DD1-B6AA-56F3830AB59D}"/>
              </a:ext>
            </a:extLst>
          </p:cNvPr>
          <p:cNvPicPr preferRelativeResize="0"/>
          <p:nvPr/>
        </p:nvPicPr>
        <p:blipFill rotWithShape="1">
          <a:blip r:embed="rId31">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648514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26723" y="1200150"/>
            <a:ext cx="4360477" cy="3874358"/>
          </a:xfrm>
          <a:prstGeom prst="rect">
            <a:avLst/>
          </a:prstGeom>
          <a:noFill/>
          <a:ln>
            <a:noFill/>
          </a:ln>
        </p:spPr>
        <p:txBody>
          <a:bodyPr spcFirstLastPara="1" wrap="square" lIns="91425" tIns="91425" rIns="91425" bIns="91425" anchor="t" anchorCtr="0">
            <a:normAutofit/>
          </a:bodyPr>
          <a:lstStyle/>
          <a:p>
            <a:pPr marL="180000" indent="0">
              <a:buNone/>
            </a:pPr>
            <a:r>
              <a:rPr lang="en-US" sz="1400" dirty="0"/>
              <a:t>The research demonstrates non-conclusive (both positive and negative) results concerning the effects of the treatment on study participants. </a:t>
            </a:r>
          </a:p>
          <a:p>
            <a:pPr marL="360000" indent="-180000">
              <a:buNone/>
            </a:pPr>
            <a:endParaRPr lang="en-US" sz="1400" b="1" dirty="0"/>
          </a:p>
          <a:p>
            <a:pPr marL="180000" indent="0">
              <a:buNone/>
            </a:pPr>
            <a:r>
              <a:rPr lang="en-US" sz="1400" b="1" dirty="0"/>
              <a:t>Erika</a:t>
            </a:r>
            <a:r>
              <a:rPr lang="en-US" sz="1400" dirty="0"/>
              <a:t> is worried about the contradictory results and asks to inspect the data and repeat the data analysis.</a:t>
            </a:r>
          </a:p>
        </p:txBody>
      </p:sp>
      <p:grpSp>
        <p:nvGrpSpPr>
          <p:cNvPr id="4" name="Grupė 3">
            <a:extLst>
              <a:ext uri="{FF2B5EF4-FFF2-40B4-BE49-F238E27FC236}">
                <a16:creationId xmlns:a16="http://schemas.microsoft.com/office/drawing/2014/main" id="{99AAA616-7A55-60A8-BB2C-37C2511397F7}"/>
              </a:ext>
            </a:extLst>
          </p:cNvPr>
          <p:cNvGrpSpPr/>
          <p:nvPr/>
        </p:nvGrpSpPr>
        <p:grpSpPr>
          <a:xfrm>
            <a:off x="4868324" y="1527166"/>
            <a:ext cx="3714075" cy="2089167"/>
            <a:chOff x="5257124" y="1576201"/>
            <a:chExt cx="3714075" cy="2089167"/>
          </a:xfrm>
        </p:grpSpPr>
        <p:pic>
          <p:nvPicPr>
            <p:cNvPr id="5" name="Grafinis elementas 4" descr="Classroom with laboratory equipment">
              <a:extLst>
                <a:ext uri="{FF2B5EF4-FFF2-40B4-BE49-F238E27FC236}">
                  <a16:creationId xmlns:a16="http://schemas.microsoft.com/office/drawing/2014/main" id="{03AB8AD4-AED1-C158-81AE-7A975935E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124" y="1576201"/>
              <a:ext cx="3714075" cy="2089167"/>
            </a:xfrm>
            <a:prstGeom prst="rect">
              <a:avLst/>
            </a:prstGeom>
          </p:spPr>
        </p:pic>
        <p:pic>
          <p:nvPicPr>
            <p:cNvPr id="6" name="Grafinis elementas 5" descr="Woman holding a laptop">
              <a:extLst>
                <a:ext uri="{FF2B5EF4-FFF2-40B4-BE49-F238E27FC236}">
                  <a16:creationId xmlns:a16="http://schemas.microsoft.com/office/drawing/2014/main" id="{C8A415D1-63EA-E735-356A-77F34E0314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9661" y="1715909"/>
              <a:ext cx="1781175" cy="1809750"/>
            </a:xfrm>
            <a:prstGeom prst="rect">
              <a:avLst/>
            </a:prstGeom>
          </p:spPr>
        </p:pic>
      </p:grpSp>
      <p:pic>
        <p:nvPicPr>
          <p:cNvPr id="2" name="Paveikslėlis 1" descr="Paveikslėlis, kuriame yra tekstas, ekrano kopija, Šriftas&#10;&#10;Automatiškai sugeneruotas aprašymas">
            <a:extLst>
              <a:ext uri="{FF2B5EF4-FFF2-40B4-BE49-F238E27FC236}">
                <a16:creationId xmlns:a16="http://schemas.microsoft.com/office/drawing/2014/main" id="{93030C66-EB82-BFD2-86F1-07601A57E67F}"/>
              </a:ext>
            </a:extLst>
          </p:cNvPr>
          <p:cNvPicPr>
            <a:picLocks noChangeAspect="1"/>
          </p:cNvPicPr>
          <p:nvPr/>
        </p:nvPicPr>
        <p:blipFill>
          <a:blip r:embed="rId7"/>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224FD0AE-2F8A-69D0-16CD-FE8239426CCB}"/>
              </a:ext>
            </a:extLst>
          </p:cNvPr>
          <p:cNvPicPr preferRelativeResize="0"/>
          <p:nvPr/>
        </p:nvPicPr>
        <p:blipFill rotWithShape="1">
          <a:blip r:embed="rId8">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786184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76530" y="359626"/>
            <a:ext cx="4522168" cy="3353258"/>
          </a:xfrm>
          <a:prstGeom prst="rect">
            <a:avLst/>
          </a:prstGeom>
          <a:noFill/>
          <a:ln>
            <a:noFill/>
          </a:ln>
        </p:spPr>
        <p:txBody>
          <a:bodyPr spcFirstLastPara="1" wrap="square" lIns="91425" tIns="91425" rIns="91425" bIns="91425" anchor="t" anchorCtr="0">
            <a:noAutofit/>
          </a:bodyPr>
          <a:lstStyle/>
          <a:p>
            <a:pPr marL="180000" indent="0">
              <a:buNone/>
            </a:pPr>
            <a:r>
              <a:rPr lang="en-US" sz="1300" dirty="0"/>
              <a:t>After obtaining the negative results </a:t>
            </a:r>
            <a:r>
              <a:rPr lang="en-US" sz="1300" b="1" dirty="0"/>
              <a:t>Erika </a:t>
            </a:r>
            <a:r>
              <a:rPr lang="en-US" sz="1300" dirty="0"/>
              <a:t>consults </a:t>
            </a:r>
            <a:r>
              <a:rPr lang="en-US" sz="1300" b="1" dirty="0"/>
              <a:t>George</a:t>
            </a:r>
            <a:r>
              <a:rPr lang="en-US" sz="1300" dirty="0"/>
              <a:t> and </a:t>
            </a:r>
            <a:r>
              <a:rPr lang="en-US" sz="1300" b="1" dirty="0"/>
              <a:t>Tim</a:t>
            </a:r>
            <a:r>
              <a:rPr lang="en-US" sz="1300" dirty="0"/>
              <a:t> to discuss</a:t>
            </a:r>
            <a:r>
              <a:rPr lang="lt-LT" sz="1300" dirty="0"/>
              <a:t> </a:t>
            </a:r>
            <a:r>
              <a:rPr lang="en-US" sz="1300" dirty="0"/>
              <a:t>whether they should co-author the manuscript as it stands now. </a:t>
            </a:r>
          </a:p>
          <a:p>
            <a:pPr marL="180000" indent="0">
              <a:buNone/>
            </a:pPr>
            <a:endParaRPr lang="en-US" sz="1300" dirty="0"/>
          </a:p>
          <a:p>
            <a:pPr marL="180000" indent="0">
              <a:buNone/>
            </a:pPr>
            <a:r>
              <a:rPr lang="en-US" sz="1300" b="1" dirty="0"/>
              <a:t>Tim</a:t>
            </a:r>
            <a:r>
              <a:rPr lang="en-US" sz="1300" dirty="0"/>
              <a:t> insists on suppressing some of the results and argues that negative results may diminish the value of the findings. </a:t>
            </a:r>
            <a:r>
              <a:rPr lang="en-GB" sz="1300" dirty="0"/>
              <a:t>He insists that </a:t>
            </a:r>
            <a:r>
              <a:rPr lang="en-GB" sz="1300" b="1" dirty="0"/>
              <a:t>Erika</a:t>
            </a:r>
            <a:r>
              <a:rPr lang="en-GB" sz="1300" dirty="0"/>
              <a:t> is making it into a bigger problem than it is and that the company’s researchers are skilled in collecting, analysing and interpreting this type of data</a:t>
            </a:r>
            <a:r>
              <a:rPr lang="en-US" sz="1300" dirty="0"/>
              <a:t>.</a:t>
            </a:r>
          </a:p>
          <a:p>
            <a:pPr marL="180000" indent="0">
              <a:buNone/>
            </a:pPr>
            <a:endParaRPr lang="en-US" sz="1300" dirty="0"/>
          </a:p>
          <a:p>
            <a:pPr marL="180000" indent="0">
              <a:buNone/>
            </a:pPr>
            <a:r>
              <a:rPr lang="en-US" sz="1300" b="1" dirty="0"/>
              <a:t>George </a:t>
            </a:r>
            <a:r>
              <a:rPr lang="en-US" sz="1300" dirty="0"/>
              <a:t>does not support </a:t>
            </a:r>
            <a:r>
              <a:rPr lang="en-US" sz="1300" b="1" dirty="0"/>
              <a:t>Tim</a:t>
            </a:r>
            <a:r>
              <a:rPr lang="en-US" sz="1300" dirty="0"/>
              <a:t> since he is aware of </a:t>
            </a:r>
            <a:r>
              <a:rPr lang="en-US" sz="1300" b="1" dirty="0"/>
              <a:t>Tim’s</a:t>
            </a:r>
            <a:r>
              <a:rPr lang="en-US" sz="1300" dirty="0"/>
              <a:t> relationship with the company. He also points out that the company has no right to restrict publishing.</a:t>
            </a:r>
          </a:p>
        </p:txBody>
      </p:sp>
      <p:grpSp>
        <p:nvGrpSpPr>
          <p:cNvPr id="3" name="Grupė 2">
            <a:extLst>
              <a:ext uri="{FF2B5EF4-FFF2-40B4-BE49-F238E27FC236}">
                <a16:creationId xmlns:a16="http://schemas.microsoft.com/office/drawing/2014/main" id="{936E4D25-1D77-966A-C595-610A94DE7A34}"/>
              </a:ext>
            </a:extLst>
          </p:cNvPr>
          <p:cNvGrpSpPr/>
          <p:nvPr/>
        </p:nvGrpSpPr>
        <p:grpSpPr>
          <a:xfrm>
            <a:off x="5200987" y="837419"/>
            <a:ext cx="3714075" cy="3020580"/>
            <a:chOff x="5193937" y="1352036"/>
            <a:chExt cx="3714075" cy="3020580"/>
          </a:xfrm>
        </p:grpSpPr>
        <p:pic>
          <p:nvPicPr>
            <p:cNvPr id="5" name="Grafinis elementas 4" descr="Classroom with laboratory equipment">
              <a:extLst>
                <a:ext uri="{FF2B5EF4-FFF2-40B4-BE49-F238E27FC236}">
                  <a16:creationId xmlns:a16="http://schemas.microsoft.com/office/drawing/2014/main" id="{D460D262-82BE-6615-D077-7698F1C54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3937" y="1352036"/>
              <a:ext cx="3714075" cy="2089167"/>
            </a:xfrm>
            <a:prstGeom prst="rect">
              <a:avLst/>
            </a:prstGeom>
          </p:spPr>
        </p:pic>
        <p:grpSp>
          <p:nvGrpSpPr>
            <p:cNvPr id="6" name="Grupė 5">
              <a:extLst>
                <a:ext uri="{FF2B5EF4-FFF2-40B4-BE49-F238E27FC236}">
                  <a16:creationId xmlns:a16="http://schemas.microsoft.com/office/drawing/2014/main" id="{BF5EA8D0-D57E-6AFF-142C-F80012AA24F9}"/>
                </a:ext>
              </a:extLst>
            </p:cNvPr>
            <p:cNvGrpSpPr/>
            <p:nvPr/>
          </p:nvGrpSpPr>
          <p:grpSpPr>
            <a:xfrm>
              <a:off x="6544274" y="2378116"/>
              <a:ext cx="1280567" cy="1711596"/>
              <a:chOff x="6940800" y="1052111"/>
              <a:chExt cx="1280567" cy="1711596"/>
            </a:xfrm>
          </p:grpSpPr>
          <p:grpSp>
            <p:nvGrpSpPr>
              <p:cNvPr id="18" name="Grupė 17">
                <a:extLst>
                  <a:ext uri="{FF2B5EF4-FFF2-40B4-BE49-F238E27FC236}">
                    <a16:creationId xmlns:a16="http://schemas.microsoft.com/office/drawing/2014/main" id="{C2AA9678-7445-2AA4-2451-AC744F64BA4E}"/>
                  </a:ext>
                </a:extLst>
              </p:cNvPr>
              <p:cNvGrpSpPr/>
              <p:nvPr/>
            </p:nvGrpSpPr>
            <p:grpSpPr>
              <a:xfrm>
                <a:off x="6940800" y="1052111"/>
                <a:ext cx="1280567" cy="1711596"/>
                <a:chOff x="7532481" y="1259564"/>
                <a:chExt cx="1162644" cy="1711596"/>
              </a:xfrm>
            </p:grpSpPr>
            <p:pic>
              <p:nvPicPr>
                <p:cNvPr id="20" name="Grafinis elementas 19" descr="Man with short hair">
                  <a:extLst>
                    <a:ext uri="{FF2B5EF4-FFF2-40B4-BE49-F238E27FC236}">
                      <a16:creationId xmlns:a16="http://schemas.microsoft.com/office/drawing/2014/main" id="{02C8201B-8502-D497-BD5A-E120CDD28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28089" y="1259564"/>
                  <a:ext cx="571429" cy="714375"/>
                </a:xfrm>
                <a:prstGeom prst="rect">
                  <a:avLst/>
                </a:prstGeom>
              </p:spPr>
            </p:pic>
            <p:pic>
              <p:nvPicPr>
                <p:cNvPr id="21" name="Grafinis elementas 20" descr="Old man wearing long sleeves">
                  <a:extLst>
                    <a:ext uri="{FF2B5EF4-FFF2-40B4-BE49-F238E27FC236}">
                      <a16:creationId xmlns:a16="http://schemas.microsoft.com/office/drawing/2014/main" id="{6B895DF1-9E4F-474B-E2A1-6EF2B15954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532481" y="1828160"/>
                  <a:ext cx="1162644" cy="1143000"/>
                </a:xfrm>
                <a:prstGeom prst="rect">
                  <a:avLst/>
                </a:prstGeom>
              </p:spPr>
            </p:pic>
          </p:grpSp>
          <p:pic>
            <p:nvPicPr>
              <p:cNvPr id="19" name="Grafinis elementas 18" descr="A confused face">
                <a:extLst>
                  <a:ext uri="{FF2B5EF4-FFF2-40B4-BE49-F238E27FC236}">
                    <a16:creationId xmlns:a16="http://schemas.microsoft.com/office/drawing/2014/main" id="{303D54E3-7064-6862-8624-13649DFF2C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360459" y="1271097"/>
                <a:ext cx="356590" cy="381000"/>
              </a:xfrm>
              <a:prstGeom prst="rect">
                <a:avLst/>
              </a:prstGeom>
            </p:spPr>
          </p:pic>
        </p:grpSp>
        <p:grpSp>
          <p:nvGrpSpPr>
            <p:cNvPr id="7" name="Grupė 6">
              <a:extLst>
                <a:ext uri="{FF2B5EF4-FFF2-40B4-BE49-F238E27FC236}">
                  <a16:creationId xmlns:a16="http://schemas.microsoft.com/office/drawing/2014/main" id="{066FD499-0219-0B46-3D8F-08400DA09896}"/>
                </a:ext>
              </a:extLst>
            </p:cNvPr>
            <p:cNvGrpSpPr/>
            <p:nvPr/>
          </p:nvGrpSpPr>
          <p:grpSpPr>
            <a:xfrm flipH="1">
              <a:off x="7636148" y="2509790"/>
              <a:ext cx="848164" cy="1862826"/>
              <a:chOff x="5687121" y="2613738"/>
              <a:chExt cx="1012538" cy="1862826"/>
            </a:xfrm>
          </p:grpSpPr>
          <p:grpSp>
            <p:nvGrpSpPr>
              <p:cNvPr id="13" name="Grupė 12">
                <a:extLst>
                  <a:ext uri="{FF2B5EF4-FFF2-40B4-BE49-F238E27FC236}">
                    <a16:creationId xmlns:a16="http://schemas.microsoft.com/office/drawing/2014/main" id="{A39711F9-85CD-E03B-E511-9DF039481F77}"/>
                  </a:ext>
                </a:extLst>
              </p:cNvPr>
              <p:cNvGrpSpPr/>
              <p:nvPr/>
            </p:nvGrpSpPr>
            <p:grpSpPr>
              <a:xfrm flipH="1">
                <a:off x="5909763" y="2613738"/>
                <a:ext cx="730691" cy="695325"/>
                <a:chOff x="5811679" y="1973942"/>
                <a:chExt cx="673460" cy="695325"/>
              </a:xfrm>
            </p:grpSpPr>
            <p:pic>
              <p:nvPicPr>
                <p:cNvPr id="15" name="Grafinis elementas 14" descr="A boy with short hair">
                  <a:extLst>
                    <a:ext uri="{FF2B5EF4-FFF2-40B4-BE49-F238E27FC236}">
                      <a16:creationId xmlns:a16="http://schemas.microsoft.com/office/drawing/2014/main" id="{B161197F-2C0D-696C-0C99-7CB3A99E36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884683" y="1973942"/>
                  <a:ext cx="600456" cy="695325"/>
                </a:xfrm>
                <a:prstGeom prst="rect">
                  <a:avLst/>
                </a:prstGeom>
              </p:spPr>
            </p:pic>
            <p:pic>
              <p:nvPicPr>
                <p:cNvPr id="16" name="Grafinis elementas 15" descr="Square eyeglasses">
                  <a:extLst>
                    <a:ext uri="{FF2B5EF4-FFF2-40B4-BE49-F238E27FC236}">
                      <a16:creationId xmlns:a16="http://schemas.microsoft.com/office/drawing/2014/main" id="{3208BB8E-CF96-0CB2-4612-E4D33627C6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811679" y="2212068"/>
                  <a:ext cx="648112" cy="219075"/>
                </a:xfrm>
                <a:prstGeom prst="rect">
                  <a:avLst/>
                </a:prstGeom>
              </p:spPr>
            </p:pic>
            <p:pic>
              <p:nvPicPr>
                <p:cNvPr id="17" name="Grafinis elementas 16" descr="A talking face">
                  <a:extLst>
                    <a:ext uri="{FF2B5EF4-FFF2-40B4-BE49-F238E27FC236}">
                      <a16:creationId xmlns:a16="http://schemas.microsoft.com/office/drawing/2014/main" id="{BE291849-AFDC-98BE-5FA2-E5FB3D7175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911763" y="2239950"/>
                  <a:ext cx="314130" cy="361950"/>
                </a:xfrm>
                <a:prstGeom prst="rect">
                  <a:avLst/>
                </a:prstGeom>
              </p:spPr>
            </p:pic>
          </p:grpSp>
          <p:pic>
            <p:nvPicPr>
              <p:cNvPr id="14" name="Grafinis elementas 13" descr="Woman in a turtleneck">
                <a:extLst>
                  <a:ext uri="{FF2B5EF4-FFF2-40B4-BE49-F238E27FC236}">
                    <a16:creationId xmlns:a16="http://schemas.microsoft.com/office/drawing/2014/main" id="{EB108488-9400-C252-2FF4-20033E160C7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87121" y="3266889"/>
                <a:ext cx="1012538" cy="1209675"/>
              </a:xfrm>
              <a:prstGeom prst="rect">
                <a:avLst/>
              </a:prstGeom>
            </p:spPr>
          </p:pic>
        </p:grpSp>
        <p:grpSp>
          <p:nvGrpSpPr>
            <p:cNvPr id="8" name="Grupė 7">
              <a:extLst>
                <a:ext uri="{FF2B5EF4-FFF2-40B4-BE49-F238E27FC236}">
                  <a16:creationId xmlns:a16="http://schemas.microsoft.com/office/drawing/2014/main" id="{573EE296-8099-99A9-35B0-C5D7646204AE}"/>
                </a:ext>
              </a:extLst>
            </p:cNvPr>
            <p:cNvGrpSpPr/>
            <p:nvPr/>
          </p:nvGrpSpPr>
          <p:grpSpPr>
            <a:xfrm>
              <a:off x="5650313" y="2378116"/>
              <a:ext cx="901979" cy="1785416"/>
              <a:chOff x="6038821" y="990187"/>
              <a:chExt cx="901979" cy="1785416"/>
            </a:xfrm>
          </p:grpSpPr>
          <p:grpSp>
            <p:nvGrpSpPr>
              <p:cNvPr id="9" name="Grupė 8">
                <a:extLst>
                  <a:ext uri="{FF2B5EF4-FFF2-40B4-BE49-F238E27FC236}">
                    <a16:creationId xmlns:a16="http://schemas.microsoft.com/office/drawing/2014/main" id="{CDEFFFA7-F5A9-CDF5-B651-F9217A912231}"/>
                  </a:ext>
                </a:extLst>
              </p:cNvPr>
              <p:cNvGrpSpPr/>
              <p:nvPr/>
            </p:nvGrpSpPr>
            <p:grpSpPr>
              <a:xfrm flipH="1">
                <a:off x="6038821" y="990187"/>
                <a:ext cx="901979" cy="1785416"/>
                <a:chOff x="7763365" y="2817822"/>
                <a:chExt cx="857399" cy="1785416"/>
              </a:xfrm>
            </p:grpSpPr>
            <p:pic>
              <p:nvPicPr>
                <p:cNvPr id="11" name="Grafinis elementas 10" descr="Woman in a t-shirt">
                  <a:extLst>
                    <a:ext uri="{FF2B5EF4-FFF2-40B4-BE49-F238E27FC236}">
                      <a16:creationId xmlns:a16="http://schemas.microsoft.com/office/drawing/2014/main" id="{1324A8A8-1447-F95A-0206-9E097A7A6A9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F9059FA6-7F74-E7C3-350D-52A13092A5F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7811148" y="2817822"/>
                  <a:ext cx="651482" cy="762000"/>
                </a:xfrm>
                <a:prstGeom prst="rect">
                  <a:avLst/>
                </a:prstGeom>
              </p:spPr>
            </p:pic>
          </p:grpSp>
          <p:pic>
            <p:nvPicPr>
              <p:cNvPr id="10" name="Grafinis elementas 9" descr="A talking face">
                <a:extLst>
                  <a:ext uri="{FF2B5EF4-FFF2-40B4-BE49-F238E27FC236}">
                    <a16:creationId xmlns:a16="http://schemas.microsoft.com/office/drawing/2014/main" id="{DE1DA294-BF88-0186-F265-F5365922D88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89810" y="1241532"/>
                <a:ext cx="340825" cy="361950"/>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5604EFF5-A9A3-163A-87BF-97EA4BEC7C4B}"/>
              </a:ext>
            </a:extLst>
          </p:cNvPr>
          <p:cNvPicPr>
            <a:picLocks noChangeAspect="1"/>
          </p:cNvPicPr>
          <p:nvPr/>
        </p:nvPicPr>
        <p:blipFill>
          <a:blip r:embed="rId23"/>
          <a:stretch>
            <a:fillRect/>
          </a:stretch>
        </p:blipFill>
        <p:spPr>
          <a:xfrm>
            <a:off x="0" y="4003113"/>
            <a:ext cx="9144000" cy="1140387"/>
          </a:xfrm>
          <a:prstGeom prst="rect">
            <a:avLst/>
          </a:prstGeom>
        </p:spPr>
      </p:pic>
      <p:pic>
        <p:nvPicPr>
          <p:cNvPr id="4" name="Google Shape;59;p2">
            <a:extLst>
              <a:ext uri="{FF2B5EF4-FFF2-40B4-BE49-F238E27FC236}">
                <a16:creationId xmlns:a16="http://schemas.microsoft.com/office/drawing/2014/main" id="{3A98AD07-D56B-2F84-92EA-624236F06286}"/>
              </a:ext>
            </a:extLst>
          </p:cNvPr>
          <p:cNvPicPr preferRelativeResize="0"/>
          <p:nvPr/>
        </p:nvPicPr>
        <p:blipFill rotWithShape="1">
          <a:blip r:embed="rId2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59615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215590" y="1325104"/>
            <a:ext cx="4624441" cy="2521255"/>
          </a:xfrm>
          <a:prstGeom prst="rect">
            <a:avLst/>
          </a:prstGeom>
          <a:noFill/>
          <a:ln>
            <a:noFill/>
          </a:ln>
        </p:spPr>
        <p:txBody>
          <a:bodyPr spcFirstLastPara="1" wrap="square" lIns="91425" tIns="91425" rIns="91425" bIns="91425" anchor="t" anchorCtr="0">
            <a:normAutofit/>
          </a:bodyPr>
          <a:lstStyle/>
          <a:p>
            <a:pPr marL="180000" indent="0">
              <a:buNone/>
            </a:pPr>
            <a:r>
              <a:rPr lang="en-US" sz="1400" b="1" dirty="0"/>
              <a:t>Erika</a:t>
            </a:r>
            <a:r>
              <a:rPr lang="en-US" sz="1400" dirty="0"/>
              <a:t> co-authors the manuscript that includes all the results obtained in the research though they do not indicate an unambiguously positive effect of the treatment. </a:t>
            </a:r>
            <a:r>
              <a:rPr lang="en-US" sz="1400" b="1" dirty="0"/>
              <a:t>The researchers </a:t>
            </a:r>
            <a:r>
              <a:rPr lang="en-US" sz="1400" dirty="0"/>
              <a:t>publish all the results, including the negative ones.</a:t>
            </a:r>
          </a:p>
          <a:p>
            <a:pPr marL="180000" indent="0">
              <a:buNone/>
            </a:pPr>
            <a:endParaRPr lang="en-US" sz="1400" dirty="0"/>
          </a:p>
          <a:p>
            <a:pPr marL="180000" indent="0">
              <a:buNone/>
            </a:pPr>
            <a:r>
              <a:rPr lang="en-US" sz="1400" dirty="0">
                <a:hlinkClick r:id="rId3" action="ppaction://hlinksldjump"/>
              </a:rPr>
              <a:t>In a few years, several other research groups publish the results that support the findings of </a:t>
            </a:r>
            <a:r>
              <a:rPr lang="en-US" sz="1400" b="1" dirty="0">
                <a:hlinkClick r:id="rId3" action="ppaction://hlinksldjump"/>
              </a:rPr>
              <a:t>George’s research team</a:t>
            </a:r>
            <a:r>
              <a:rPr lang="en-US" sz="1400" dirty="0">
                <a:hlinkClick r:id="rId3" action="ppaction://hlinksldjump"/>
              </a:rPr>
              <a:t>.</a:t>
            </a:r>
            <a:endParaRPr lang="en-US" sz="1400" dirty="0"/>
          </a:p>
        </p:txBody>
      </p:sp>
      <p:grpSp>
        <p:nvGrpSpPr>
          <p:cNvPr id="30" name="Grupė 29">
            <a:extLst>
              <a:ext uri="{FF2B5EF4-FFF2-40B4-BE49-F238E27FC236}">
                <a16:creationId xmlns:a16="http://schemas.microsoft.com/office/drawing/2014/main" id="{67B4D0BD-2C3C-E46D-4BB2-5B15276F6AF4}"/>
              </a:ext>
            </a:extLst>
          </p:cNvPr>
          <p:cNvGrpSpPr/>
          <p:nvPr/>
        </p:nvGrpSpPr>
        <p:grpSpPr>
          <a:xfrm>
            <a:off x="5585513" y="1845590"/>
            <a:ext cx="2833999" cy="1994500"/>
            <a:chOff x="5585513" y="1845590"/>
            <a:chExt cx="2833999" cy="1994500"/>
          </a:xfrm>
        </p:grpSpPr>
        <p:grpSp>
          <p:nvGrpSpPr>
            <p:cNvPr id="26" name="Grupė 25">
              <a:extLst>
                <a:ext uri="{FF2B5EF4-FFF2-40B4-BE49-F238E27FC236}">
                  <a16:creationId xmlns:a16="http://schemas.microsoft.com/office/drawing/2014/main" id="{98DB110D-0012-FF63-976B-4E0D6CDFF94C}"/>
                </a:ext>
              </a:extLst>
            </p:cNvPr>
            <p:cNvGrpSpPr/>
            <p:nvPr/>
          </p:nvGrpSpPr>
          <p:grpSpPr>
            <a:xfrm>
              <a:off x="5585513" y="1845590"/>
              <a:ext cx="901979" cy="1785416"/>
              <a:chOff x="5707913" y="2323222"/>
              <a:chExt cx="901979" cy="1785416"/>
            </a:xfrm>
          </p:grpSpPr>
          <p:grpSp>
            <p:nvGrpSpPr>
              <p:cNvPr id="9" name="Grupė 8">
                <a:extLst>
                  <a:ext uri="{FF2B5EF4-FFF2-40B4-BE49-F238E27FC236}">
                    <a16:creationId xmlns:a16="http://schemas.microsoft.com/office/drawing/2014/main" id="{2C062F10-C84A-25C9-21AE-370333F4B009}"/>
                  </a:ext>
                </a:extLst>
              </p:cNvPr>
              <p:cNvGrpSpPr/>
              <p:nvPr/>
            </p:nvGrpSpPr>
            <p:grpSpPr>
              <a:xfrm flipH="1">
                <a:off x="5707913" y="2323222"/>
                <a:ext cx="901979" cy="1785416"/>
                <a:chOff x="7763365" y="2817822"/>
                <a:chExt cx="857399" cy="1785416"/>
              </a:xfrm>
            </p:grpSpPr>
            <p:pic>
              <p:nvPicPr>
                <p:cNvPr id="11" name="Grafinis elementas 10" descr="Woman in a t-shirt">
                  <a:extLst>
                    <a:ext uri="{FF2B5EF4-FFF2-40B4-BE49-F238E27FC236}">
                      <a16:creationId xmlns:a16="http://schemas.microsoft.com/office/drawing/2014/main" id="{F33ABC6F-6AF3-C261-6081-4D0D61FEF4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763365" y="3422138"/>
                  <a:ext cx="857399" cy="1181100"/>
                </a:xfrm>
                <a:prstGeom prst="rect">
                  <a:avLst/>
                </a:prstGeom>
              </p:spPr>
            </p:pic>
            <p:pic>
              <p:nvPicPr>
                <p:cNvPr id="12" name="Grafinis elementas 11" descr="Woman with long straight hair">
                  <a:extLst>
                    <a:ext uri="{FF2B5EF4-FFF2-40B4-BE49-F238E27FC236}">
                      <a16:creationId xmlns:a16="http://schemas.microsoft.com/office/drawing/2014/main" id="{20B6BF49-54E0-E78F-BD7F-35BE2A1C1B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811148" y="2817822"/>
                  <a:ext cx="651482" cy="762000"/>
                </a:xfrm>
                <a:prstGeom prst="rect">
                  <a:avLst/>
                </a:prstGeom>
              </p:spPr>
            </p:pic>
          </p:grpSp>
          <p:pic>
            <p:nvPicPr>
              <p:cNvPr id="23" name="Grafinis elementas 22" descr="A happy face">
                <a:extLst>
                  <a:ext uri="{FF2B5EF4-FFF2-40B4-BE49-F238E27FC236}">
                    <a16:creationId xmlns:a16="http://schemas.microsoft.com/office/drawing/2014/main" id="{568B7731-B134-B7A3-AF8C-4CFC764E22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39038" y="2608883"/>
                <a:ext cx="339967" cy="314325"/>
              </a:xfrm>
              <a:prstGeom prst="rect">
                <a:avLst/>
              </a:prstGeom>
            </p:spPr>
          </p:pic>
        </p:grpSp>
        <p:grpSp>
          <p:nvGrpSpPr>
            <p:cNvPr id="27" name="Grupė 26">
              <a:extLst>
                <a:ext uri="{FF2B5EF4-FFF2-40B4-BE49-F238E27FC236}">
                  <a16:creationId xmlns:a16="http://schemas.microsoft.com/office/drawing/2014/main" id="{12529F73-BB48-1880-7E8B-934448F8DD5C}"/>
                </a:ext>
              </a:extLst>
            </p:cNvPr>
            <p:cNvGrpSpPr/>
            <p:nvPr/>
          </p:nvGrpSpPr>
          <p:grpSpPr>
            <a:xfrm>
              <a:off x="6479474" y="1845590"/>
              <a:ext cx="1280567" cy="1711596"/>
              <a:chOff x="6601874" y="2323222"/>
              <a:chExt cx="1280567" cy="1711596"/>
            </a:xfrm>
          </p:grpSpPr>
          <p:grpSp>
            <p:nvGrpSpPr>
              <p:cNvPr id="18" name="Grupė 17">
                <a:extLst>
                  <a:ext uri="{FF2B5EF4-FFF2-40B4-BE49-F238E27FC236}">
                    <a16:creationId xmlns:a16="http://schemas.microsoft.com/office/drawing/2014/main" id="{8575ED09-23AC-72E2-429D-1E977034FDBB}"/>
                  </a:ext>
                </a:extLst>
              </p:cNvPr>
              <p:cNvGrpSpPr/>
              <p:nvPr/>
            </p:nvGrpSpPr>
            <p:grpSpPr>
              <a:xfrm>
                <a:off x="6601874" y="2323222"/>
                <a:ext cx="1280567" cy="1711596"/>
                <a:chOff x="7532481" y="1259564"/>
                <a:chExt cx="1162644" cy="1711596"/>
              </a:xfrm>
            </p:grpSpPr>
            <p:pic>
              <p:nvPicPr>
                <p:cNvPr id="21" name="Grafinis elementas 20" descr="Old man wearing long sleeves">
                  <a:extLst>
                    <a:ext uri="{FF2B5EF4-FFF2-40B4-BE49-F238E27FC236}">
                      <a16:creationId xmlns:a16="http://schemas.microsoft.com/office/drawing/2014/main" id="{E044D60E-E2B6-9DD0-3998-D024E4FACF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532481" y="1828160"/>
                  <a:ext cx="1162644" cy="1143000"/>
                </a:xfrm>
                <a:prstGeom prst="rect">
                  <a:avLst/>
                </a:prstGeom>
              </p:spPr>
            </p:pic>
            <p:pic>
              <p:nvPicPr>
                <p:cNvPr id="20" name="Grafinis elementas 19" descr="Man with short hair">
                  <a:extLst>
                    <a:ext uri="{FF2B5EF4-FFF2-40B4-BE49-F238E27FC236}">
                      <a16:creationId xmlns:a16="http://schemas.microsoft.com/office/drawing/2014/main" id="{1EF7F16D-A37F-0E5E-C4CB-045C3477D5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828089" y="1259564"/>
                  <a:ext cx="571429" cy="714375"/>
                </a:xfrm>
                <a:prstGeom prst="rect">
                  <a:avLst/>
                </a:prstGeom>
              </p:spPr>
            </p:pic>
          </p:grpSp>
          <p:pic>
            <p:nvPicPr>
              <p:cNvPr id="22" name="Grafinis elementas 21" descr="A happy face">
                <a:extLst>
                  <a:ext uri="{FF2B5EF4-FFF2-40B4-BE49-F238E27FC236}">
                    <a16:creationId xmlns:a16="http://schemas.microsoft.com/office/drawing/2014/main" id="{5135109C-65E3-77B6-CE35-D5E7C6C0C2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002913" y="2587554"/>
                <a:ext cx="297813" cy="314325"/>
              </a:xfrm>
              <a:prstGeom prst="rect">
                <a:avLst/>
              </a:prstGeom>
            </p:spPr>
          </p:pic>
        </p:grpSp>
        <p:grpSp>
          <p:nvGrpSpPr>
            <p:cNvPr id="28" name="Grupė 27">
              <a:extLst>
                <a:ext uri="{FF2B5EF4-FFF2-40B4-BE49-F238E27FC236}">
                  <a16:creationId xmlns:a16="http://schemas.microsoft.com/office/drawing/2014/main" id="{8B8314E7-BAF5-6F92-4E24-89245952F012}"/>
                </a:ext>
              </a:extLst>
            </p:cNvPr>
            <p:cNvGrpSpPr/>
            <p:nvPr/>
          </p:nvGrpSpPr>
          <p:grpSpPr>
            <a:xfrm>
              <a:off x="7571348" y="1977264"/>
              <a:ext cx="848164" cy="1862826"/>
              <a:chOff x="7693748" y="2454896"/>
              <a:chExt cx="848164" cy="1862826"/>
            </a:xfrm>
          </p:grpSpPr>
          <p:grpSp>
            <p:nvGrpSpPr>
              <p:cNvPr id="7" name="Grupė 6">
                <a:extLst>
                  <a:ext uri="{FF2B5EF4-FFF2-40B4-BE49-F238E27FC236}">
                    <a16:creationId xmlns:a16="http://schemas.microsoft.com/office/drawing/2014/main" id="{2E909368-85A4-692D-AEDE-38BB089B51C3}"/>
                  </a:ext>
                </a:extLst>
              </p:cNvPr>
              <p:cNvGrpSpPr/>
              <p:nvPr/>
            </p:nvGrpSpPr>
            <p:grpSpPr>
              <a:xfrm flipH="1">
                <a:off x="7693748" y="2454896"/>
                <a:ext cx="848164" cy="1862826"/>
                <a:chOff x="5687121" y="2613738"/>
                <a:chExt cx="1012538" cy="1862826"/>
              </a:xfrm>
            </p:grpSpPr>
            <p:grpSp>
              <p:nvGrpSpPr>
                <p:cNvPr id="13" name="Grupė 12">
                  <a:extLst>
                    <a:ext uri="{FF2B5EF4-FFF2-40B4-BE49-F238E27FC236}">
                      <a16:creationId xmlns:a16="http://schemas.microsoft.com/office/drawing/2014/main" id="{176ED71F-B52B-9F56-AB0E-763E5601F8B5}"/>
                    </a:ext>
                  </a:extLst>
                </p:cNvPr>
                <p:cNvGrpSpPr/>
                <p:nvPr/>
              </p:nvGrpSpPr>
              <p:grpSpPr>
                <a:xfrm flipH="1">
                  <a:off x="5909763" y="2613738"/>
                  <a:ext cx="730691" cy="695325"/>
                  <a:chOff x="5811679" y="1973942"/>
                  <a:chExt cx="673460" cy="695325"/>
                </a:xfrm>
              </p:grpSpPr>
              <p:pic>
                <p:nvPicPr>
                  <p:cNvPr id="15" name="Grafinis elementas 14" descr="A boy with short hair">
                    <a:extLst>
                      <a:ext uri="{FF2B5EF4-FFF2-40B4-BE49-F238E27FC236}">
                        <a16:creationId xmlns:a16="http://schemas.microsoft.com/office/drawing/2014/main" id="{95411F9E-0EE8-1347-A796-D17D0F37CF3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5884683" y="1973942"/>
                    <a:ext cx="600456" cy="695325"/>
                  </a:xfrm>
                  <a:prstGeom prst="rect">
                    <a:avLst/>
                  </a:prstGeom>
                </p:spPr>
              </p:pic>
              <p:pic>
                <p:nvPicPr>
                  <p:cNvPr id="16" name="Grafinis elementas 15" descr="Square eyeglasses">
                    <a:extLst>
                      <a:ext uri="{FF2B5EF4-FFF2-40B4-BE49-F238E27FC236}">
                        <a16:creationId xmlns:a16="http://schemas.microsoft.com/office/drawing/2014/main" id="{D4CD2E2C-C4D2-D3E8-8D44-7056D915D0B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5811679" y="2212068"/>
                    <a:ext cx="648112" cy="219075"/>
                  </a:xfrm>
                  <a:prstGeom prst="rect">
                    <a:avLst/>
                  </a:prstGeom>
                </p:spPr>
              </p:pic>
            </p:grpSp>
            <p:pic>
              <p:nvPicPr>
                <p:cNvPr id="14" name="Grafinis elementas 13" descr="Woman in a turtleneck">
                  <a:extLst>
                    <a:ext uri="{FF2B5EF4-FFF2-40B4-BE49-F238E27FC236}">
                      <a16:creationId xmlns:a16="http://schemas.microsoft.com/office/drawing/2014/main" id="{E186241E-71F4-B0FF-BB4E-B05175D6F97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87121" y="3266889"/>
                  <a:ext cx="1012538" cy="1209675"/>
                </a:xfrm>
                <a:prstGeom prst="rect">
                  <a:avLst/>
                </a:prstGeom>
              </p:spPr>
            </p:pic>
          </p:grpSp>
          <p:pic>
            <p:nvPicPr>
              <p:cNvPr id="24" name="Grafinis elementas 23" descr="A happy face">
                <a:extLst>
                  <a:ext uri="{FF2B5EF4-FFF2-40B4-BE49-F238E27FC236}">
                    <a16:creationId xmlns:a16="http://schemas.microsoft.com/office/drawing/2014/main" id="{E16F2001-51C7-4A0F-513C-BCA77334D8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825819" y="2715644"/>
                <a:ext cx="297813" cy="31432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69BDD2C5-79C2-AD2C-9AFE-15D6CA87A300}"/>
              </a:ext>
            </a:extLst>
          </p:cNvPr>
          <p:cNvPicPr>
            <a:picLocks noChangeAspect="1"/>
          </p:cNvPicPr>
          <p:nvPr/>
        </p:nvPicPr>
        <p:blipFill>
          <a:blip r:embed="rId20"/>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F285D69D-639C-4A0E-D49C-A67CBECEFBF9}"/>
              </a:ext>
            </a:extLst>
          </p:cNvPr>
          <p:cNvPicPr preferRelativeResize="0"/>
          <p:nvPr/>
        </p:nvPicPr>
        <p:blipFill rotWithShape="1">
          <a:blip r:embed="rId21">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405912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73975" y="1244755"/>
            <a:ext cx="4379311" cy="1916045"/>
          </a:xfrm>
          <a:prstGeom prst="rect">
            <a:avLst/>
          </a:prstGeom>
          <a:noFill/>
          <a:ln>
            <a:noFill/>
          </a:ln>
        </p:spPr>
        <p:txBody>
          <a:bodyPr spcFirstLastPara="1" wrap="square" lIns="91425" tIns="91425" rIns="91425" bIns="91425" anchor="t" anchorCtr="0">
            <a:normAutofit/>
          </a:bodyPr>
          <a:lstStyle/>
          <a:p>
            <a:pPr marL="180000" lvl="0" indent="0" algn="l" rtl="0">
              <a:lnSpc>
                <a:spcPct val="115000"/>
              </a:lnSpc>
              <a:spcBef>
                <a:spcPts val="0"/>
              </a:spcBef>
              <a:spcAft>
                <a:spcPts val="0"/>
              </a:spcAft>
              <a:buSzPts val="1800"/>
              <a:buNone/>
            </a:pPr>
            <a:r>
              <a:rPr lang="lt-LT" sz="1400" b="1" dirty="0"/>
              <a:t>George </a:t>
            </a:r>
            <a:r>
              <a:rPr lang="en-US" sz="1400" dirty="0"/>
              <a:t>is excited to negotiate since he expects to be able to publish his findings and the earnings will be lucrative. The company has agreed to provide the essential technological and laboratory equipment for the research as well as staff to perform some of the measurements and maintain the research facilities</a:t>
            </a:r>
            <a:r>
              <a:rPr lang="lt-LT" sz="1400" dirty="0"/>
              <a:t>.</a:t>
            </a:r>
          </a:p>
        </p:txBody>
      </p:sp>
      <p:grpSp>
        <p:nvGrpSpPr>
          <p:cNvPr id="2" name="Grupė 1">
            <a:extLst>
              <a:ext uri="{FF2B5EF4-FFF2-40B4-BE49-F238E27FC236}">
                <a16:creationId xmlns:a16="http://schemas.microsoft.com/office/drawing/2014/main" id="{57F3671E-048A-F764-2155-45A3438ED190}"/>
              </a:ext>
            </a:extLst>
          </p:cNvPr>
          <p:cNvGrpSpPr/>
          <p:nvPr/>
        </p:nvGrpSpPr>
        <p:grpSpPr>
          <a:xfrm>
            <a:off x="6310425" y="1244755"/>
            <a:ext cx="1935686" cy="2235613"/>
            <a:chOff x="6548025" y="1564556"/>
            <a:chExt cx="1935686" cy="2235613"/>
          </a:xfrm>
        </p:grpSpPr>
        <p:grpSp>
          <p:nvGrpSpPr>
            <p:cNvPr id="17" name="Grupė 16">
              <a:extLst>
                <a:ext uri="{FF2B5EF4-FFF2-40B4-BE49-F238E27FC236}">
                  <a16:creationId xmlns:a16="http://schemas.microsoft.com/office/drawing/2014/main" id="{57F1047D-4E0D-23E4-948D-4E0B9FFAB3EE}"/>
                </a:ext>
              </a:extLst>
            </p:cNvPr>
            <p:cNvGrpSpPr/>
            <p:nvPr/>
          </p:nvGrpSpPr>
          <p:grpSpPr>
            <a:xfrm>
              <a:off x="6548025" y="1564556"/>
              <a:ext cx="1935686" cy="2235613"/>
              <a:chOff x="6147609" y="1223305"/>
              <a:chExt cx="1935686" cy="2235613"/>
            </a:xfrm>
          </p:grpSpPr>
          <p:pic>
            <p:nvPicPr>
              <p:cNvPr id="5" name="Grafinis elementas 4" descr="Man with short hair">
                <a:extLst>
                  <a:ext uri="{FF2B5EF4-FFF2-40B4-BE49-F238E27FC236}">
                    <a16:creationId xmlns:a16="http://schemas.microsoft.com/office/drawing/2014/main" id="{1FF20A56-F251-9616-B91E-EBD3FC6D8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443217" y="1747322"/>
                <a:ext cx="571429" cy="714375"/>
              </a:xfrm>
              <a:prstGeom prst="rect">
                <a:avLst/>
              </a:prstGeom>
            </p:spPr>
          </p:pic>
          <p:pic>
            <p:nvPicPr>
              <p:cNvPr id="6" name="Grafinis elementas 5" descr="Old man wearing long sleeves">
                <a:extLst>
                  <a:ext uri="{FF2B5EF4-FFF2-40B4-BE49-F238E27FC236}">
                    <a16:creationId xmlns:a16="http://schemas.microsoft.com/office/drawing/2014/main" id="{3A929B23-11D4-FAA2-8C0B-1B656044F7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147609" y="2315918"/>
                <a:ext cx="1162644" cy="1143000"/>
              </a:xfrm>
              <a:prstGeom prst="rect">
                <a:avLst/>
              </a:prstGeom>
            </p:spPr>
          </p:pic>
          <p:pic>
            <p:nvPicPr>
              <p:cNvPr id="16" name="Grafinis elementas 15" descr="Thought bubble outline">
                <a:extLst>
                  <a:ext uri="{FF2B5EF4-FFF2-40B4-BE49-F238E27FC236}">
                    <a16:creationId xmlns:a16="http://schemas.microsoft.com/office/drawing/2014/main" id="{DC0C28C4-2B36-B862-3A01-42EC9DBF14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8895" y="1223305"/>
                <a:ext cx="914400" cy="914400"/>
              </a:xfrm>
              <a:prstGeom prst="rect">
                <a:avLst/>
              </a:prstGeom>
            </p:spPr>
          </p:pic>
        </p:grpSp>
        <p:pic>
          <p:nvPicPr>
            <p:cNvPr id="7" name="Grafinis elementas 6" descr="Smiling face with closed eyes">
              <a:extLst>
                <a:ext uri="{FF2B5EF4-FFF2-40B4-BE49-F238E27FC236}">
                  <a16:creationId xmlns:a16="http://schemas.microsoft.com/office/drawing/2014/main" id="{18D97BC0-E812-F83E-CC9C-82BB06C4C9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834779" y="2312268"/>
              <a:ext cx="294568" cy="333375"/>
            </a:xfrm>
            <a:prstGeom prst="rect">
              <a:avLst/>
            </a:prstGeom>
          </p:spPr>
        </p:pic>
      </p:grpSp>
      <p:pic>
        <p:nvPicPr>
          <p:cNvPr id="3" name="Paveikslėlis 2" descr="Paveikslėlis, kuriame yra tekstas, ekrano kopija, Šriftas&#10;&#10;Automatiškai sugeneruotas aprašymas">
            <a:extLst>
              <a:ext uri="{FF2B5EF4-FFF2-40B4-BE49-F238E27FC236}">
                <a16:creationId xmlns:a16="http://schemas.microsoft.com/office/drawing/2014/main" id="{36C989C7-A22D-AF71-ABD6-359BB4E6D43D}"/>
              </a:ext>
            </a:extLst>
          </p:cNvPr>
          <p:cNvPicPr>
            <a:picLocks noChangeAspect="1"/>
          </p:cNvPicPr>
          <p:nvPr/>
        </p:nvPicPr>
        <p:blipFill>
          <a:blip r:embed="rId11"/>
          <a:stretch>
            <a:fillRect/>
          </a:stretch>
        </p:blipFill>
        <p:spPr>
          <a:xfrm>
            <a:off x="0" y="4003113"/>
            <a:ext cx="9144000" cy="1140387"/>
          </a:xfrm>
          <a:prstGeom prst="rect">
            <a:avLst/>
          </a:prstGeom>
        </p:spPr>
      </p:pic>
      <p:pic>
        <p:nvPicPr>
          <p:cNvPr id="4" name="Google Shape;59;p2">
            <a:extLst>
              <a:ext uri="{FF2B5EF4-FFF2-40B4-BE49-F238E27FC236}">
                <a16:creationId xmlns:a16="http://schemas.microsoft.com/office/drawing/2014/main" id="{AF6B6950-94F2-5C06-4E37-BC94C79EF603}"/>
              </a:ext>
            </a:extLst>
          </p:cNvPr>
          <p:cNvPicPr preferRelativeResize="0"/>
          <p:nvPr/>
        </p:nvPicPr>
        <p:blipFill rotWithShape="1">
          <a:blip r:embed="rId12">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765399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11491" y="515901"/>
            <a:ext cx="8321017" cy="3307299"/>
          </a:xfrm>
          <a:prstGeom prst="rect">
            <a:avLst/>
          </a:prstGeom>
          <a:noFill/>
          <a:ln>
            <a:noFill/>
          </a:ln>
        </p:spPr>
        <p:txBody>
          <a:bodyPr spcFirstLastPara="1" wrap="square" lIns="91425" tIns="91425" rIns="91425" bIns="91425" anchor="t" anchorCtr="0">
            <a:normAutofit/>
          </a:bodyPr>
          <a:lstStyle/>
          <a:p>
            <a:pPr marL="180000" indent="0">
              <a:buNone/>
            </a:pPr>
            <a:r>
              <a:rPr lang="en-US" sz="1400" b="1" dirty="0">
                <a:solidFill>
                  <a:schemeClr val="bg2"/>
                </a:solidFill>
              </a:rPr>
              <a:t>Focus questions:</a:t>
            </a:r>
          </a:p>
          <a:p>
            <a:pPr marL="180000" indent="0">
              <a:buNone/>
            </a:pPr>
            <a:endParaRPr lang="en-US" sz="1400" dirty="0">
              <a:solidFill>
                <a:schemeClr val="bg2"/>
              </a:solidFill>
            </a:endParaRPr>
          </a:p>
          <a:p>
            <a:pPr marL="180000" indent="0">
              <a:buNone/>
            </a:pPr>
            <a:r>
              <a:rPr lang="en-US" sz="1400" dirty="0">
                <a:solidFill>
                  <a:schemeClr val="bg2"/>
                </a:solidFill>
              </a:rPr>
              <a:t>1. Why is it important to disclose potential and emerging conflict of interest?</a:t>
            </a:r>
          </a:p>
          <a:p>
            <a:pPr marL="180000" indent="0">
              <a:buNone/>
            </a:pPr>
            <a:endParaRPr lang="en-US" sz="1400" dirty="0">
              <a:solidFill>
                <a:schemeClr val="bg2"/>
              </a:solidFill>
            </a:endParaRPr>
          </a:p>
          <a:p>
            <a:pPr marL="180000" indent="0">
              <a:buNone/>
            </a:pPr>
            <a:r>
              <a:rPr lang="en-US" sz="1400" dirty="0">
                <a:solidFill>
                  <a:schemeClr val="bg2"/>
                </a:solidFill>
              </a:rPr>
              <a:t>2. How should conflict of interest be mitigated? </a:t>
            </a:r>
          </a:p>
          <a:p>
            <a:pPr marL="637200" indent="-457200">
              <a:buFont typeface="+mj-lt"/>
              <a:buAutoNum type="arabicPeriod"/>
            </a:pPr>
            <a:endParaRPr lang="en-US" sz="1400" dirty="0">
              <a:solidFill>
                <a:schemeClr val="bg2"/>
              </a:solidFill>
            </a:endParaRPr>
          </a:p>
          <a:p>
            <a:pPr marL="180000" indent="0">
              <a:buNone/>
            </a:pPr>
            <a:r>
              <a:rPr lang="en-US" sz="1400" dirty="0">
                <a:solidFill>
                  <a:schemeClr val="bg2"/>
                </a:solidFill>
              </a:rPr>
              <a:t>3. What are the implications of failure to disclose potential and emerging conflict of interest? Consider the implications on research credibility, researcher‘s career, reputation, patient safety.</a:t>
            </a:r>
          </a:p>
          <a:p>
            <a:pPr marL="637200" indent="-457200">
              <a:buFont typeface="+mj-lt"/>
              <a:buAutoNum type="arabicPeriod"/>
            </a:pPr>
            <a:endParaRPr lang="en-US" sz="1400" dirty="0">
              <a:solidFill>
                <a:schemeClr val="bg2"/>
              </a:solidFill>
            </a:endParaRPr>
          </a:p>
          <a:p>
            <a:pPr marL="180000" indent="0">
              <a:buNone/>
            </a:pPr>
            <a:r>
              <a:rPr lang="en-US" sz="1400" dirty="0">
                <a:solidFill>
                  <a:schemeClr val="bg2"/>
                </a:solidFill>
              </a:rPr>
              <a:t>4. What are the means to mitigate bias in a collaborative research?</a:t>
            </a:r>
          </a:p>
          <a:p>
            <a:pPr marL="637200" indent="-457200">
              <a:buFont typeface="+mj-lt"/>
              <a:buAutoNum type="arabicPeriod"/>
            </a:pPr>
            <a:endParaRPr lang="en-US" sz="1400" dirty="0">
              <a:solidFill>
                <a:schemeClr val="bg2"/>
              </a:solidFill>
            </a:endParaRPr>
          </a:p>
          <a:p>
            <a:pPr marL="180000" indent="0">
              <a:buNone/>
            </a:pPr>
            <a:r>
              <a:rPr lang="en-US" sz="1400" dirty="0">
                <a:solidFill>
                  <a:schemeClr val="bg2"/>
                </a:solidFill>
              </a:rPr>
              <a:t>5. What issues should be discussed in a collaborative research agreement?</a:t>
            </a: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44F88348-7DAE-F0F2-C97B-89B0891DC529}"/>
              </a:ext>
            </a:extLst>
          </p:cNvPr>
          <p:cNvPicPr>
            <a:picLocks noChangeAspect="1"/>
          </p:cNvPicPr>
          <p:nvPr/>
        </p:nvPicPr>
        <p:blipFill>
          <a:blip r:embed="rId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F4156F4E-A781-F9A6-DEA8-A4222BBB0D5D}"/>
              </a:ext>
            </a:extLst>
          </p:cNvPr>
          <p:cNvPicPr preferRelativeResize="0"/>
          <p:nvPr/>
        </p:nvPicPr>
        <p:blipFill rotWithShape="1">
          <a:blip r:embed="rId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878290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85034" y="698948"/>
            <a:ext cx="8373931" cy="3167452"/>
          </a:xfrm>
          <a:prstGeom prst="rect">
            <a:avLst/>
          </a:prstGeom>
          <a:noFill/>
          <a:ln>
            <a:noFill/>
          </a:ln>
        </p:spPr>
        <p:txBody>
          <a:bodyPr spcFirstLastPara="1" wrap="square" lIns="91425" tIns="91425" rIns="91425" bIns="91425" anchor="t" anchorCtr="0">
            <a:noAutofit/>
          </a:bodyPr>
          <a:lstStyle/>
          <a:p>
            <a:pPr marL="180000" indent="0">
              <a:buNone/>
            </a:pPr>
            <a:r>
              <a:rPr lang="en-GB" sz="1100" b="1" dirty="0"/>
              <a:t>Feedback</a:t>
            </a:r>
          </a:p>
          <a:p>
            <a:pPr marL="180000" indent="0">
              <a:buNone/>
            </a:pPr>
            <a:endParaRPr lang="en-GB" sz="800" dirty="0"/>
          </a:p>
          <a:p>
            <a:pPr marL="179388" indent="355600">
              <a:buNone/>
            </a:pPr>
            <a:r>
              <a:rPr lang="en-GB" sz="900" dirty="0"/>
              <a:t>Conflict of interest occurs when a researcher, who should seek for professional, objective scientific judgement at any stage of research (i.e. “primary interest”), has at the same time some other interest(s), e.g. financial, professional, personal (i.e. “secondary interest”)  (ICMJE, 2022, p. 3; IOM, 2009, p. 6; Smith, 2006, p. 292). Conflict of interest is a situation when secondary interests might „compromise judgement or objectivity“ of the research (Tauginienė et al., 2018, p. 14). Conflicts of interest could be rather widespread (Smith, 2006). However, having such interests is not necessarily considered as unethical (</a:t>
            </a:r>
            <a:r>
              <a:rPr lang="en-GB" sz="900" dirty="0" err="1"/>
              <a:t>Roig</a:t>
            </a:r>
            <a:r>
              <a:rPr lang="en-GB" sz="900" dirty="0"/>
              <a:t>, 2015), but rather as a circumstance that might, consciously or not, lead to unethical behaviour and bias (Smith, 2006). It is important to note that the researchers do not necessarily intentionally compromise the research for their personal gain; often bias is unintentional and/or unconscious (Cain &amp; </a:t>
            </a:r>
            <a:r>
              <a:rPr lang="en-GB" sz="900" dirty="0" err="1"/>
              <a:t>Detsky</a:t>
            </a:r>
            <a:r>
              <a:rPr lang="en-GB" sz="900" dirty="0"/>
              <a:t>, 2008; Smith, 2006). Financial conflicts of interests are rather easy to detect and report (ICJME, 2022; The </a:t>
            </a:r>
            <a:r>
              <a:rPr lang="en-GB" sz="900" i="1" dirty="0" err="1"/>
              <a:t>PLoS</a:t>
            </a:r>
            <a:r>
              <a:rPr lang="en-GB" sz="900" i="1" dirty="0"/>
              <a:t> Medicine </a:t>
            </a:r>
            <a:r>
              <a:rPr lang="en-GB" sz="900" dirty="0"/>
              <a:t>Editors, 2008), while others are arguably less obvious (for discussion on perception and management of non-financial conflicts of interest see e.g. </a:t>
            </a:r>
            <a:r>
              <a:rPr lang="en-GB" sz="900" dirty="0" err="1"/>
              <a:t>Bero</a:t>
            </a:r>
            <a:r>
              <a:rPr lang="en-GB" sz="900" dirty="0"/>
              <a:t> &amp; Grundy, 2016; Wiersma et al., 2018). Notably, non-financial competing interests (such as career advancement, academic recognition) may lead to as much devastating effect on research integrity as financial ones (such as stock ownership) (see e.g. The </a:t>
            </a:r>
            <a:r>
              <a:rPr lang="en-GB" sz="900" i="1" dirty="0" err="1"/>
              <a:t>PLoS</a:t>
            </a:r>
            <a:r>
              <a:rPr lang="en-GB" sz="900" i="1" dirty="0"/>
              <a:t> Medicine </a:t>
            </a:r>
            <a:r>
              <a:rPr lang="en-GB" sz="900" dirty="0"/>
              <a:t>Editors, 2008).</a:t>
            </a:r>
          </a:p>
          <a:p>
            <a:pPr marL="179388" indent="355600">
              <a:buNone/>
            </a:pPr>
            <a:r>
              <a:rPr lang="en-GB" sz="900" dirty="0"/>
              <a:t>Though often conflicts of interest cannot be avoided, it is important to manage them properly. Handling of conflicts of interest is primarily done via the disclosure (COPE Council, 2016; ICJME, 2022; The </a:t>
            </a:r>
            <a:r>
              <a:rPr lang="en-GB" sz="900" i="1" dirty="0" err="1"/>
              <a:t>PLoS</a:t>
            </a:r>
            <a:r>
              <a:rPr lang="en-GB" sz="900" i="1" dirty="0"/>
              <a:t> Medicine </a:t>
            </a:r>
            <a:r>
              <a:rPr lang="en-GB" sz="900" dirty="0"/>
              <a:t>Editors, 2008). Since each scientific publisher usually has its own policy on managing conflicts of interest, it is advisable that the researchers should consult disclosure forms of relevant publishers (for generic example, see ICMJE disclosure form). Other means may be also employed, such as self-reflection exercise for researchers, consulting institutional policy on managing conflicts of interest if available etc. (</a:t>
            </a:r>
            <a:r>
              <a:rPr lang="en-GB" sz="900" dirty="0" err="1"/>
              <a:t>Bero</a:t>
            </a:r>
            <a:r>
              <a:rPr lang="en-GB" sz="900" dirty="0"/>
              <a:t> &amp; Grundy, 2016). Finally, if the research poses too high risk for bias or damage and other means are not effective, withdrawal from or not entering the research should be considered (see e.g. Smith, 2006; </a:t>
            </a:r>
            <a:r>
              <a:rPr lang="en-GB" sz="900" dirty="0" err="1"/>
              <a:t>Bero</a:t>
            </a:r>
            <a:r>
              <a:rPr lang="en-GB" sz="900" dirty="0"/>
              <a:t> &amp; Grundy, 2016). </a:t>
            </a: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548FEFD7-F5D7-A2D8-52AD-17F72D02416A}"/>
              </a:ext>
            </a:extLst>
          </p:cNvPr>
          <p:cNvPicPr>
            <a:picLocks noChangeAspect="1"/>
          </p:cNvPicPr>
          <p:nvPr/>
        </p:nvPicPr>
        <p:blipFill>
          <a:blip r:embed="rId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ABAB7D2B-9A8F-B43F-AC2D-006A6560BCD7}"/>
              </a:ext>
            </a:extLst>
          </p:cNvPr>
          <p:cNvPicPr preferRelativeResize="0"/>
          <p:nvPr/>
        </p:nvPicPr>
        <p:blipFill rotWithShape="1">
          <a:blip r:embed="rId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83679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85034" y="1025489"/>
            <a:ext cx="8373931" cy="2977624"/>
          </a:xfrm>
          <a:prstGeom prst="rect">
            <a:avLst/>
          </a:prstGeom>
          <a:noFill/>
          <a:ln>
            <a:noFill/>
          </a:ln>
        </p:spPr>
        <p:txBody>
          <a:bodyPr spcFirstLastPara="1" wrap="square" lIns="91425" tIns="91425" rIns="91425" bIns="91425" anchor="t" anchorCtr="0">
            <a:normAutofit/>
          </a:bodyPr>
          <a:lstStyle/>
          <a:p>
            <a:pPr marL="179388" indent="355600">
              <a:buNone/>
            </a:pPr>
            <a:r>
              <a:rPr lang="en-GB" sz="900" dirty="0"/>
              <a:t>Poor management of conflicts of interest may have consequences, such as diminished integrity of the research, risk of bias, exposure of research participants to unnecessary risks in clinical trials and of patients to ineffective and unsafe treatment, erosion of public trust in research, and damaged institutional and individual reputations (IOM, 2009). Failure to disclose conflicts of interest may threaten condition of research subjects and public trust in research (for example, for the case of </a:t>
            </a:r>
            <a:r>
              <a:rPr lang="en-GB" sz="900" dirty="0" err="1"/>
              <a:t>Gelsinger</a:t>
            </a:r>
            <a:r>
              <a:rPr lang="en-GB" sz="900" dirty="0"/>
              <a:t> see e.g. </a:t>
            </a:r>
            <a:r>
              <a:rPr lang="en-GB" sz="900" dirty="0" err="1"/>
              <a:t>Shamoo</a:t>
            </a:r>
            <a:r>
              <a:rPr lang="en-GB" sz="900" dirty="0"/>
              <a:t> &amp; Resnik, 2022).</a:t>
            </a:r>
          </a:p>
          <a:p>
            <a:pPr marL="179388" indent="355600">
              <a:buNone/>
            </a:pPr>
            <a:r>
              <a:rPr lang="en-GB" sz="900" dirty="0"/>
              <a:t>Failure to manage financial and other conflicts of interest may lead to bias or other unethical behaviour (Smith, 2006; </a:t>
            </a:r>
            <a:r>
              <a:rPr lang="en-GB" sz="900" dirty="0" err="1"/>
              <a:t>Steneck</a:t>
            </a:r>
            <a:r>
              <a:rPr lang="en-GB" sz="900" dirty="0"/>
              <a:t>, 2006). Bias is attributed to questionable research practices; however, its significance cannot be underestimated since it is more widespread than FFP (fabrication, falsification, plagiarism) and may have more financial and health implications (</a:t>
            </a:r>
            <a:r>
              <a:rPr lang="en-GB" sz="900" dirty="0" err="1"/>
              <a:t>Steneck</a:t>
            </a:r>
            <a:r>
              <a:rPr lang="en-GB" sz="900" dirty="0"/>
              <a:t>, 2006). Bias in research arising from financial and other interests promoting false positive results contributes to the lack of reproducibility of research (Baker et al., 2020; </a:t>
            </a:r>
            <a:r>
              <a:rPr lang="en-GB" sz="900" dirty="0" err="1"/>
              <a:t>Munafò</a:t>
            </a:r>
            <a:r>
              <a:rPr lang="en-GB" sz="900" dirty="0"/>
              <a:t> et al., 2017). </a:t>
            </a:r>
          </a:p>
          <a:p>
            <a:pPr marL="179388" indent="355600">
              <a:buNone/>
            </a:pPr>
            <a:r>
              <a:rPr lang="en-GB" sz="900" dirty="0"/>
              <a:t>Although difficult to detect, bias is potentially an issue in the collaborative research with industry (</a:t>
            </a:r>
            <a:r>
              <a:rPr lang="en-GB" sz="900" dirty="0" err="1"/>
              <a:t>Shamoo</a:t>
            </a:r>
            <a:r>
              <a:rPr lang="en-GB" sz="900" dirty="0"/>
              <a:t> and Resnik, 2022). Correlation between funding sources and research outcomes has been observed in various industry-sponsored research projects, such as drug safety and efficacy studies, tobacco research, and chemical toxicity studies (see e.g. </a:t>
            </a:r>
            <a:r>
              <a:rPr lang="en-GB" sz="900" dirty="0" err="1"/>
              <a:t>Krimsky</a:t>
            </a:r>
            <a:r>
              <a:rPr lang="en-GB" sz="900" dirty="0"/>
              <a:t>, 2013; </a:t>
            </a:r>
            <a:r>
              <a:rPr lang="en-GB" sz="900" dirty="0" err="1"/>
              <a:t>Lundh</a:t>
            </a:r>
            <a:r>
              <a:rPr lang="en-GB" sz="900" dirty="0"/>
              <a:t> et al., 2017). This may indicate bias in some cases, although other explanations also may be considered (</a:t>
            </a:r>
            <a:r>
              <a:rPr lang="en-GB" sz="900" dirty="0" err="1"/>
              <a:t>Krimsky</a:t>
            </a:r>
            <a:r>
              <a:rPr lang="en-GB" sz="900" dirty="0"/>
              <a:t>, 2013). </a:t>
            </a:r>
          </a:p>
          <a:p>
            <a:pPr marL="179388" indent="355600">
              <a:buNone/>
            </a:pPr>
            <a:r>
              <a:rPr lang="en-GB" sz="900" dirty="0"/>
              <a:t>Moreover, the researchers are often limited by confidentiality agreements. To promote their interests, the industrial partners often require researchers to enter into the agreements, which restrict access to the data or publishing of research results (</a:t>
            </a:r>
            <a:r>
              <a:rPr lang="en-GB" sz="900" dirty="0" err="1"/>
              <a:t>Shamoo</a:t>
            </a:r>
            <a:r>
              <a:rPr lang="en-GB" sz="900" dirty="0"/>
              <a:t> and Resnik, 2022). The researcher should consider in advance if such legally binding provisions correspond to their expectations.</a:t>
            </a: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E144D2F0-7722-F5BE-A7F3-EBFC0D52425E}"/>
              </a:ext>
            </a:extLst>
          </p:cNvPr>
          <p:cNvPicPr>
            <a:picLocks noChangeAspect="1"/>
          </p:cNvPicPr>
          <p:nvPr/>
        </p:nvPicPr>
        <p:blipFill>
          <a:blip r:embed="rId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4F92320A-DEE2-AD9E-17FC-AB580F8BD84C}"/>
              </a:ext>
            </a:extLst>
          </p:cNvPr>
          <p:cNvPicPr preferRelativeResize="0"/>
          <p:nvPr/>
        </p:nvPicPr>
        <p:blipFill rotWithShape="1">
          <a:blip r:embed="rId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45728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85034" y="778570"/>
            <a:ext cx="8373931" cy="3303829"/>
          </a:xfrm>
          <a:prstGeom prst="rect">
            <a:avLst/>
          </a:prstGeom>
          <a:noFill/>
          <a:ln>
            <a:noFill/>
          </a:ln>
        </p:spPr>
        <p:txBody>
          <a:bodyPr spcFirstLastPara="1" wrap="square" lIns="91425" tIns="91425" rIns="91425" bIns="91425" anchor="t" anchorCtr="0">
            <a:normAutofit/>
          </a:bodyPr>
          <a:lstStyle/>
          <a:p>
            <a:pPr marL="179388" indent="355600">
              <a:buNone/>
            </a:pPr>
            <a:r>
              <a:rPr lang="en-US" sz="1050" b="1" dirty="0"/>
              <a:t>References</a:t>
            </a:r>
          </a:p>
          <a:p>
            <a:pPr marL="179388" indent="355600">
              <a:buNone/>
            </a:pPr>
            <a:endParaRPr lang="en-US" sz="300" dirty="0"/>
          </a:p>
          <a:p>
            <a:pPr marL="179388" indent="-179388">
              <a:buNone/>
            </a:pPr>
            <a:r>
              <a:rPr lang="en-US" sz="900" dirty="0"/>
              <a:t>Baker, L., Cristea, I. A., Errington, T. M., </a:t>
            </a:r>
            <a:r>
              <a:rPr lang="en-US" sz="900" dirty="0" err="1"/>
              <a:t>Jaśko</a:t>
            </a:r>
            <a:r>
              <a:rPr lang="en-US" sz="900" dirty="0"/>
              <a:t>, K., </a:t>
            </a:r>
            <a:r>
              <a:rPr lang="en-US" sz="900" dirty="0" err="1"/>
              <a:t>Lusoli</a:t>
            </a:r>
            <a:r>
              <a:rPr lang="en-US" sz="900" dirty="0"/>
              <a:t>, W., MacCallum, C. J., Parry, V., Pérignon, C., </a:t>
            </a:r>
            <a:r>
              <a:rPr lang="en-US" sz="900" dirty="0" err="1"/>
              <a:t>Šimko</a:t>
            </a:r>
            <a:r>
              <a:rPr lang="en-US" sz="900" dirty="0"/>
              <a:t>, T., &amp; Winchester, C. (2020). </a:t>
            </a:r>
            <a:r>
              <a:rPr lang="en-US" sz="900" i="1" dirty="0"/>
              <a:t>Reproducibility of scientific results in the EU. Scoping report</a:t>
            </a:r>
            <a:r>
              <a:rPr lang="en-US" sz="900" dirty="0"/>
              <a:t>. European Commission. https://data.europa.eu/doi/10.2777/341654.</a:t>
            </a:r>
          </a:p>
          <a:p>
            <a:pPr marL="179388" indent="-179388">
              <a:buNone/>
            </a:pPr>
            <a:r>
              <a:rPr lang="en-US" sz="900" dirty="0" err="1"/>
              <a:t>Bero</a:t>
            </a:r>
            <a:r>
              <a:rPr lang="en-US" sz="900" dirty="0"/>
              <a:t>, L. A., &amp; Grundy, Q. (2016). Why Having a (Nonfinancial) Interest Is Not a Conflict of Interest. </a:t>
            </a:r>
            <a:r>
              <a:rPr lang="en-US" sz="900" i="1" dirty="0" err="1"/>
              <a:t>PLoS</a:t>
            </a:r>
            <a:r>
              <a:rPr lang="en-US" sz="900" i="1" dirty="0"/>
              <a:t> Biology</a:t>
            </a:r>
            <a:r>
              <a:rPr lang="en-US" sz="900" dirty="0"/>
              <a:t>, 14(12), e2001221. https://doi.org/10.1371/journal.pbio.2001221.</a:t>
            </a:r>
          </a:p>
          <a:p>
            <a:pPr marL="179388" indent="-179388">
              <a:buNone/>
            </a:pPr>
            <a:r>
              <a:rPr lang="en-US" sz="900" dirty="0"/>
              <a:t>Cain, D. M., &amp; </a:t>
            </a:r>
            <a:r>
              <a:rPr lang="en-US" sz="900" dirty="0" err="1"/>
              <a:t>Detsky</a:t>
            </a:r>
            <a:r>
              <a:rPr lang="en-US" sz="900" dirty="0"/>
              <a:t>, A. S. (2008). Everyone’s a Little Bit Biased (Even Physicians). </a:t>
            </a:r>
            <a:r>
              <a:rPr lang="en-US" sz="900" i="1" dirty="0"/>
              <a:t>JAMA</a:t>
            </a:r>
            <a:r>
              <a:rPr lang="en-US" sz="900" dirty="0"/>
              <a:t>, 299 (24), 2893–2895. https://doi.org/10.1001/jama.299.24.2893.</a:t>
            </a:r>
          </a:p>
          <a:p>
            <a:pPr marL="179388" indent="-179388">
              <a:buNone/>
            </a:pPr>
            <a:r>
              <a:rPr lang="en-US" sz="900" dirty="0"/>
              <a:t>COPE Council (2016). </a:t>
            </a:r>
            <a:r>
              <a:rPr lang="en-US" sz="900" i="1" dirty="0"/>
              <a:t>COPE Discussion Document: Handling competing interests</a:t>
            </a:r>
            <a:r>
              <a:rPr lang="en-US" sz="900" dirty="0"/>
              <a:t>. https://doi.org/10.24318/ElTeSLhp. </a:t>
            </a:r>
          </a:p>
          <a:p>
            <a:pPr marL="179388" indent="-179388">
              <a:buNone/>
            </a:pPr>
            <a:r>
              <a:rPr lang="en-US" sz="900" dirty="0"/>
              <a:t>ICMJE [International Committee of Medical Journal Editors] (2022). </a:t>
            </a:r>
            <a:r>
              <a:rPr lang="en-US" sz="900" i="1" dirty="0"/>
              <a:t>Recommendations for the conduct, reporting, editing, and publication of scholarly work in medical journals</a:t>
            </a:r>
            <a:r>
              <a:rPr lang="en-US" sz="900" dirty="0"/>
              <a:t>. Accessed 4 August 2022 at http://www.icmje.org/recommendations/.</a:t>
            </a:r>
          </a:p>
          <a:p>
            <a:pPr marL="179388" indent="-179388">
              <a:buNone/>
            </a:pPr>
            <a:r>
              <a:rPr lang="en-US" sz="900" dirty="0"/>
              <a:t>ICMJE [International Committee of Medical Journal Editors] (n.d.). </a:t>
            </a:r>
            <a:r>
              <a:rPr lang="en-US" sz="900" i="1" dirty="0"/>
              <a:t>Disclosure form</a:t>
            </a:r>
            <a:r>
              <a:rPr lang="en-US" sz="900" dirty="0"/>
              <a:t>. https://www.icmje.org/recommendations/browse/roles-and-responsibilities/author-responsibilities--conflicts-of-interest.html.</a:t>
            </a:r>
          </a:p>
          <a:p>
            <a:pPr marL="179388" indent="-179388">
              <a:buNone/>
            </a:pPr>
            <a:r>
              <a:rPr lang="en-US" sz="900" dirty="0"/>
              <a:t>IOM [Institute of Medicine] (2009). </a:t>
            </a:r>
            <a:r>
              <a:rPr lang="en-US" sz="900" i="1" dirty="0"/>
              <a:t>Conflict of Interest in Medical Research, Education, and Practice</a:t>
            </a:r>
            <a:r>
              <a:rPr lang="en-US" sz="900" dirty="0"/>
              <a:t>. The National Academies Press. https://doi.org/10.17226/12598.</a:t>
            </a:r>
          </a:p>
          <a:p>
            <a:pPr marL="179388" indent="-179388">
              <a:buNone/>
            </a:pPr>
            <a:r>
              <a:rPr lang="en-US" sz="900" dirty="0" err="1"/>
              <a:t>Krimsky</a:t>
            </a:r>
            <a:r>
              <a:rPr lang="en-US" sz="900" dirty="0"/>
              <a:t>, S. (2013). Do Financial Conflicts of Interest Bias Research?: An Inquiry into the “Funding Effect” Hypothesis. </a:t>
            </a:r>
            <a:r>
              <a:rPr lang="en-US" sz="900" i="1" dirty="0"/>
              <a:t>Science, Technology, &amp; Human Values</a:t>
            </a:r>
            <a:r>
              <a:rPr lang="en-US" sz="900" dirty="0"/>
              <a:t>, 38(4), 566–587. https://doi.org/10.1177/0162243912456271.</a:t>
            </a:r>
          </a:p>
          <a:p>
            <a:pPr marL="179388" indent="-179388">
              <a:buNone/>
            </a:pPr>
            <a:r>
              <a:rPr lang="en-US" sz="900" dirty="0" err="1"/>
              <a:t>Lundh</a:t>
            </a:r>
            <a:r>
              <a:rPr lang="en-US" sz="900" dirty="0"/>
              <a:t>, A., </a:t>
            </a:r>
            <a:r>
              <a:rPr lang="en-US" sz="900" dirty="0" err="1"/>
              <a:t>Lexchin</a:t>
            </a:r>
            <a:r>
              <a:rPr lang="en-US" sz="900" dirty="0"/>
              <a:t>, J., </a:t>
            </a:r>
            <a:r>
              <a:rPr lang="en-US" sz="900" dirty="0" err="1"/>
              <a:t>Mintzes</a:t>
            </a:r>
            <a:r>
              <a:rPr lang="en-US" sz="900" dirty="0"/>
              <a:t>, B., </a:t>
            </a:r>
            <a:r>
              <a:rPr lang="en-US" sz="900" dirty="0" err="1"/>
              <a:t>Schroll</a:t>
            </a:r>
            <a:r>
              <a:rPr lang="en-US" sz="900" dirty="0"/>
              <a:t>, J. B., &amp; </a:t>
            </a:r>
            <a:r>
              <a:rPr lang="en-US" sz="900" dirty="0" err="1"/>
              <a:t>Bero</a:t>
            </a:r>
            <a:r>
              <a:rPr lang="en-US" sz="900" dirty="0"/>
              <a:t>, L. (2017). Industry sponsorship and research outcome. </a:t>
            </a:r>
            <a:r>
              <a:rPr lang="en-US" sz="900" i="1" dirty="0"/>
              <a:t>Cochrane Database of Systematic Reviews</a:t>
            </a:r>
            <a:r>
              <a:rPr lang="en-US" sz="900" dirty="0"/>
              <a:t>, 2, MR000033. https://doi.org/10.1002/14651858.MR000033.pub3.</a:t>
            </a:r>
          </a:p>
          <a:p>
            <a:pPr marL="179388" indent="-179388">
              <a:buNone/>
            </a:pPr>
            <a:r>
              <a:rPr lang="en-US" sz="900" dirty="0" err="1"/>
              <a:t>Munafò</a:t>
            </a:r>
            <a:r>
              <a:rPr lang="en-US" sz="900" dirty="0"/>
              <a:t>, M. R., </a:t>
            </a:r>
            <a:r>
              <a:rPr lang="en-US" sz="900" dirty="0" err="1"/>
              <a:t>Nosek</a:t>
            </a:r>
            <a:r>
              <a:rPr lang="en-US" sz="900" dirty="0"/>
              <a:t>, B. A., Bishop, D. V. M., Button, K. S., Chambers, C. D., </a:t>
            </a:r>
            <a:r>
              <a:rPr lang="en-US" sz="900" dirty="0" err="1"/>
              <a:t>Percie</a:t>
            </a:r>
            <a:r>
              <a:rPr lang="en-US" sz="900" dirty="0"/>
              <a:t> du </a:t>
            </a:r>
            <a:r>
              <a:rPr lang="en-US" sz="900" dirty="0" err="1"/>
              <a:t>Sert</a:t>
            </a:r>
            <a:r>
              <a:rPr lang="en-US" sz="900" dirty="0"/>
              <a:t>, N., </a:t>
            </a:r>
            <a:r>
              <a:rPr lang="en-US" sz="900" dirty="0" err="1"/>
              <a:t>Simonsohn</a:t>
            </a:r>
            <a:r>
              <a:rPr lang="en-US" sz="900" dirty="0"/>
              <a:t>, U., </a:t>
            </a:r>
            <a:r>
              <a:rPr lang="en-US" sz="900" dirty="0" err="1"/>
              <a:t>Wagenmakers</a:t>
            </a:r>
            <a:r>
              <a:rPr lang="en-US" sz="900" dirty="0"/>
              <a:t>, E.-J., Ware, J. J., &amp; Ioannidis, J. P. A. (2017). A manifesto for reproducible science. </a:t>
            </a:r>
            <a:r>
              <a:rPr lang="en-US" sz="900" i="1" dirty="0"/>
              <a:t>Nature Human </a:t>
            </a:r>
            <a:r>
              <a:rPr lang="en-US" sz="900" i="1" dirty="0" err="1"/>
              <a:t>Behaviour</a:t>
            </a:r>
            <a:r>
              <a:rPr lang="en-US" sz="900" dirty="0"/>
              <a:t>, 1, 0021. https://doi.org/10.1038/s41562-016-0021.</a:t>
            </a: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A8DDFE33-ACC7-6E98-AEC7-D30C018CF584}"/>
              </a:ext>
            </a:extLst>
          </p:cNvPr>
          <p:cNvPicPr>
            <a:picLocks noChangeAspect="1"/>
          </p:cNvPicPr>
          <p:nvPr/>
        </p:nvPicPr>
        <p:blipFill>
          <a:blip r:embed="rId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BE964745-8262-4653-CD82-A130CBE82D46}"/>
              </a:ext>
            </a:extLst>
          </p:cNvPr>
          <p:cNvPicPr preferRelativeResize="0"/>
          <p:nvPr/>
        </p:nvPicPr>
        <p:blipFill rotWithShape="1">
          <a:blip r:embed="rId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026505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78437" y="1262828"/>
            <a:ext cx="8373931" cy="2740285"/>
          </a:xfrm>
          <a:prstGeom prst="rect">
            <a:avLst/>
          </a:prstGeom>
          <a:noFill/>
          <a:ln>
            <a:noFill/>
          </a:ln>
        </p:spPr>
        <p:txBody>
          <a:bodyPr spcFirstLastPara="1" wrap="square" lIns="91425" tIns="91425" rIns="91425" bIns="91425" anchor="t" anchorCtr="0">
            <a:normAutofit/>
          </a:bodyPr>
          <a:lstStyle/>
          <a:p>
            <a:pPr marL="179388" indent="355600">
              <a:buNone/>
            </a:pPr>
            <a:endParaRPr lang="en-US" sz="300" dirty="0"/>
          </a:p>
          <a:p>
            <a:pPr marL="179388" indent="-179388">
              <a:buNone/>
            </a:pPr>
            <a:r>
              <a:rPr lang="en-US" sz="900" dirty="0" err="1"/>
              <a:t>Roig</a:t>
            </a:r>
            <a:r>
              <a:rPr lang="en-US" sz="900" dirty="0"/>
              <a:t>, M. (2015). </a:t>
            </a:r>
            <a:r>
              <a:rPr lang="en-US" sz="900" i="1" dirty="0"/>
              <a:t>Avoiding plagiarism, self-plagiarism, and other questionable writing practices: A guide to ethical writing</a:t>
            </a:r>
            <a:r>
              <a:rPr lang="en-US" sz="900" dirty="0"/>
              <a:t>. Office of Research Integrity. https://ori.hhs.gov/avoiding-plagiarism-self-plagiarism-and-other-questionable-writing-practices-guide-ethical-writing.</a:t>
            </a:r>
          </a:p>
          <a:p>
            <a:pPr marL="179388" indent="-179388">
              <a:buNone/>
            </a:pPr>
            <a:r>
              <a:rPr lang="en-US" sz="900" dirty="0" err="1"/>
              <a:t>Shamoo</a:t>
            </a:r>
            <a:r>
              <a:rPr lang="en-US" sz="900" dirty="0"/>
              <a:t>, A. E., &amp; Resnik, D. B. (2022). </a:t>
            </a:r>
            <a:r>
              <a:rPr lang="en-US" sz="900" i="1" dirty="0"/>
              <a:t>Responsible Conduct of Research </a:t>
            </a:r>
            <a:r>
              <a:rPr lang="en-US" sz="900" dirty="0"/>
              <a:t>(4th ed.). Oxford University Press.</a:t>
            </a:r>
          </a:p>
          <a:p>
            <a:pPr marL="179388" indent="-179388">
              <a:buNone/>
            </a:pPr>
            <a:r>
              <a:rPr lang="en-US" sz="900" dirty="0"/>
              <a:t>Smith, R. (2006). Conflicts of interest: how money clouds objectivity. </a:t>
            </a:r>
            <a:r>
              <a:rPr lang="en-US" sz="900" i="1" dirty="0"/>
              <a:t>Journal of the Royal Society of Medicine</a:t>
            </a:r>
            <a:r>
              <a:rPr lang="en-US" sz="900" dirty="0"/>
              <a:t>, 99(6), 292–297. https://doi.org/10.1177/014107680609900615.</a:t>
            </a:r>
          </a:p>
          <a:p>
            <a:pPr marL="179388" indent="-179388">
              <a:buNone/>
            </a:pPr>
            <a:r>
              <a:rPr lang="en-US" sz="900" dirty="0" err="1"/>
              <a:t>Steneck</a:t>
            </a:r>
            <a:r>
              <a:rPr lang="en-US" sz="900" dirty="0"/>
              <a:t>, N. H. (2006). Fostering integrity in research: definitions, current knowledge, and future directions. </a:t>
            </a:r>
            <a:r>
              <a:rPr lang="en-US" sz="900" i="1" dirty="0"/>
              <a:t>Science and Engineering Ethics</a:t>
            </a:r>
            <a:r>
              <a:rPr lang="en-US" sz="900" dirty="0"/>
              <a:t>, 12(1), 53–74. https://doi.org/10.1007/pl00022268.</a:t>
            </a:r>
          </a:p>
          <a:p>
            <a:pPr marL="179388" indent="-179388">
              <a:buNone/>
            </a:pPr>
            <a:r>
              <a:rPr lang="en-US" sz="900" dirty="0"/>
              <a:t>Tauginienė, L., Gaižauskaitė, I., Glendinning, I., </a:t>
            </a:r>
            <a:r>
              <a:rPr lang="en-US" sz="900" dirty="0" err="1"/>
              <a:t>Kravjar</a:t>
            </a:r>
            <a:r>
              <a:rPr lang="en-US" sz="900" dirty="0"/>
              <a:t>, J., </a:t>
            </a:r>
            <a:r>
              <a:rPr lang="en-US" sz="900" dirty="0" err="1"/>
              <a:t>Ojsteršek</a:t>
            </a:r>
            <a:r>
              <a:rPr lang="en-US" sz="900" dirty="0"/>
              <a:t>, M., Ribeiro, L., </a:t>
            </a:r>
            <a:r>
              <a:rPr lang="en-US" sz="900" dirty="0" err="1"/>
              <a:t>Odiņeca</a:t>
            </a:r>
            <a:r>
              <a:rPr lang="en-US" sz="900" dirty="0"/>
              <a:t>, T., Marino, F., </a:t>
            </a:r>
            <a:r>
              <a:rPr lang="en-US" sz="900" dirty="0" err="1"/>
              <a:t>Cosentino</a:t>
            </a:r>
            <a:r>
              <a:rPr lang="en-US" sz="900" dirty="0"/>
              <a:t>, M., Sivasubramaniam, S. &amp; </a:t>
            </a:r>
            <a:r>
              <a:rPr lang="en-US" sz="900" dirty="0" err="1"/>
              <a:t>Foltýnek</a:t>
            </a:r>
            <a:r>
              <a:rPr lang="en-US" sz="900" dirty="0"/>
              <a:t>, T. (2018). </a:t>
            </a:r>
            <a:r>
              <a:rPr lang="en-US" sz="900" i="1" dirty="0"/>
              <a:t>Glossary for Academic Integrity</a:t>
            </a:r>
            <a:r>
              <a:rPr lang="en-US" sz="900" dirty="0"/>
              <a:t>. ENAI Report 3G [online].</a:t>
            </a:r>
          </a:p>
          <a:p>
            <a:pPr marL="179388" indent="-179388">
              <a:buNone/>
            </a:pPr>
            <a:r>
              <a:rPr lang="en-US" sz="900" dirty="0"/>
              <a:t>The </a:t>
            </a:r>
            <a:r>
              <a:rPr lang="en-US" sz="900" i="1" dirty="0" err="1"/>
              <a:t>PLoS</a:t>
            </a:r>
            <a:r>
              <a:rPr lang="en-US" sz="900" i="1" dirty="0"/>
              <a:t> Medicine </a:t>
            </a:r>
            <a:r>
              <a:rPr lang="en-US" sz="900" dirty="0"/>
              <a:t>Editors (2008). Making Sense of Non-Financial Competing Interests. </a:t>
            </a:r>
            <a:r>
              <a:rPr lang="en-US" sz="900" i="1" dirty="0" err="1"/>
              <a:t>PloS</a:t>
            </a:r>
            <a:r>
              <a:rPr lang="en-US" sz="900" i="1" dirty="0"/>
              <a:t> Medicine</a:t>
            </a:r>
            <a:r>
              <a:rPr lang="en-US" sz="900" dirty="0"/>
              <a:t>, 5(9), e199, 1299–1301. https://doi.org/10.1371/journal.pmed.0050199.</a:t>
            </a:r>
          </a:p>
          <a:p>
            <a:pPr marL="179388" indent="-179388">
              <a:buNone/>
            </a:pPr>
            <a:r>
              <a:rPr lang="en-US" sz="900" dirty="0"/>
              <a:t>Wiersma, M., </a:t>
            </a:r>
            <a:r>
              <a:rPr lang="en-US" sz="900" dirty="0" err="1"/>
              <a:t>Kerridge</a:t>
            </a:r>
            <a:r>
              <a:rPr lang="en-US" sz="900" dirty="0"/>
              <a:t>, I., </a:t>
            </a:r>
            <a:r>
              <a:rPr lang="en-US" sz="900" dirty="0" err="1"/>
              <a:t>Lipworth</a:t>
            </a:r>
            <a:r>
              <a:rPr lang="en-US" sz="900" dirty="0"/>
              <a:t>, W., &amp; </a:t>
            </a:r>
            <a:r>
              <a:rPr lang="en-US" sz="900" dirty="0" err="1"/>
              <a:t>Rodwin</a:t>
            </a:r>
            <a:r>
              <a:rPr lang="en-US" sz="900" dirty="0"/>
              <a:t>, M. (2018). Should we try to manage non-financial interests? </a:t>
            </a:r>
            <a:r>
              <a:rPr lang="en-US" sz="900" i="1" dirty="0"/>
              <a:t>BMJ</a:t>
            </a:r>
            <a:r>
              <a:rPr lang="en-US" sz="900" dirty="0"/>
              <a:t>, 361, k1240. https://doi.org/10.1136/bmj.k1240.</a:t>
            </a:r>
          </a:p>
          <a:p>
            <a:pPr marL="179388" indent="-179388">
              <a:buNone/>
            </a:pPr>
            <a:endParaRPr lang="en-US" sz="900" dirty="0"/>
          </a:p>
          <a:p>
            <a:pPr marL="179388" indent="-179388">
              <a:buNone/>
            </a:pPr>
            <a:r>
              <a:rPr lang="en-US" sz="900" dirty="0"/>
              <a:t>Images used from </a:t>
            </a:r>
            <a:r>
              <a:rPr lang="en-US" sz="900" dirty="0" err="1"/>
              <a:t>Microsof</a:t>
            </a:r>
            <a:r>
              <a:rPr lang="en-US" sz="900" dirty="0"/>
              <a:t> 365 Stock Images.</a:t>
            </a: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A8DDFE33-ACC7-6E98-AEC7-D30C018CF584}"/>
              </a:ext>
            </a:extLst>
          </p:cNvPr>
          <p:cNvPicPr>
            <a:picLocks noChangeAspect="1"/>
          </p:cNvPicPr>
          <p:nvPr/>
        </p:nvPicPr>
        <p:blipFill>
          <a:blip r:embed="rId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BE964745-8262-4653-CD82-A130CBE82D46}"/>
              </a:ext>
            </a:extLst>
          </p:cNvPr>
          <p:cNvPicPr preferRelativeResize="0"/>
          <p:nvPr/>
        </p:nvPicPr>
        <p:blipFill rotWithShape="1">
          <a:blip r:embed="rId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831012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464037" y="515901"/>
            <a:ext cx="8373931" cy="3487212"/>
          </a:xfrm>
          <a:prstGeom prst="rect">
            <a:avLst/>
          </a:prstGeom>
          <a:noFill/>
          <a:ln>
            <a:noFill/>
          </a:ln>
        </p:spPr>
        <p:txBody>
          <a:bodyPr spcFirstLastPara="1" wrap="square" lIns="91425" tIns="91425" rIns="91425" bIns="91425" anchor="t" anchorCtr="0">
            <a:normAutofit fontScale="32500" lnSpcReduction="20000"/>
          </a:bodyPr>
          <a:lstStyle/>
          <a:p>
            <a:pPr marL="179388" indent="355600">
              <a:buNone/>
            </a:pPr>
            <a:r>
              <a:rPr lang="en-GB" sz="4000" b="1" dirty="0"/>
              <a:t>Useful resources for further reading and links</a:t>
            </a:r>
          </a:p>
          <a:p>
            <a:pPr marL="179388" indent="-179388">
              <a:buNone/>
            </a:pPr>
            <a:endParaRPr lang="en-GB" sz="3200" dirty="0"/>
          </a:p>
          <a:p>
            <a:pPr marL="179388" indent="-179388">
              <a:buNone/>
            </a:pPr>
            <a:r>
              <a:rPr lang="en-GB" sz="3200" dirty="0"/>
              <a:t>Guidance:</a:t>
            </a:r>
          </a:p>
          <a:p>
            <a:pPr marL="179388" indent="-179388">
              <a:buNone/>
            </a:pPr>
            <a:endParaRPr lang="en-GB" sz="3200" dirty="0"/>
          </a:p>
          <a:p>
            <a:pPr marL="85725" indent="-85725">
              <a:buNone/>
            </a:pPr>
            <a:r>
              <a:rPr lang="en-GB" sz="3200" dirty="0"/>
              <a:t>ICMJE [International Committee of Medical Journal Editors] (2022). Recommendations for the conduct, reporting, editing, and publication of scholarly work in medical journals. Accessed 4 August 2022 at http://www.icmje.org/recommendations/.</a:t>
            </a:r>
          </a:p>
          <a:p>
            <a:pPr marL="85725" indent="-85725">
              <a:buNone/>
            </a:pPr>
            <a:r>
              <a:rPr lang="en-GB" sz="3200" dirty="0"/>
              <a:t>Mansi, B. A., Clark, J., David, F. S., Gesell, T. M., Glasser, S., Gonzalez, J., Haller, D. G., Laine, C., Miller, C. L., Mooney, L. A., &amp; </a:t>
            </a:r>
            <a:r>
              <a:rPr lang="en-GB" sz="3200" dirty="0" err="1"/>
              <a:t>Zecevic</a:t>
            </a:r>
            <a:r>
              <a:rPr lang="en-GB" sz="3200" dirty="0"/>
              <a:t>, M. (2012). Ten Recommendations for Closing the Credibility Gap in Reporting Industry-Sponsored Clinical Research: A Joint Journal and Pharmaceutical Industry Perspective. Mayo Clinic Proceedings, 87(5), 424–429. https://doi.org/10.1016/j.mayocp.2012.02.009.</a:t>
            </a:r>
          </a:p>
          <a:p>
            <a:pPr marL="85725" indent="-85725">
              <a:buNone/>
            </a:pPr>
            <a:r>
              <a:rPr lang="en-GB" sz="3200" dirty="0" err="1"/>
              <a:t>Munafò</a:t>
            </a:r>
            <a:r>
              <a:rPr lang="en-GB" sz="3200" dirty="0"/>
              <a:t>, M. R., </a:t>
            </a:r>
            <a:r>
              <a:rPr lang="en-GB" sz="3200" dirty="0" err="1"/>
              <a:t>Nosek</a:t>
            </a:r>
            <a:r>
              <a:rPr lang="en-GB" sz="3200" dirty="0"/>
              <a:t>, B. A., Bishop, D. V. M., Button, K. S., Chambers, C. D., </a:t>
            </a:r>
            <a:r>
              <a:rPr lang="en-GB" sz="3200" dirty="0" err="1"/>
              <a:t>Percie</a:t>
            </a:r>
            <a:r>
              <a:rPr lang="en-GB" sz="3200" dirty="0"/>
              <a:t> du </a:t>
            </a:r>
            <a:r>
              <a:rPr lang="en-GB" sz="3200" dirty="0" err="1"/>
              <a:t>Sert</a:t>
            </a:r>
            <a:r>
              <a:rPr lang="en-GB" sz="3200" dirty="0"/>
              <a:t>, N., </a:t>
            </a:r>
            <a:r>
              <a:rPr lang="en-GB" sz="3200" dirty="0" err="1"/>
              <a:t>Simonsohn</a:t>
            </a:r>
            <a:r>
              <a:rPr lang="en-GB" sz="3200" dirty="0"/>
              <a:t>, U., </a:t>
            </a:r>
            <a:r>
              <a:rPr lang="en-GB" sz="3200" dirty="0" err="1"/>
              <a:t>Wagenmakers</a:t>
            </a:r>
            <a:r>
              <a:rPr lang="en-GB" sz="3200" dirty="0"/>
              <a:t>, E.-J., Ware, J. J., &amp; Ioannidis, J. P. A. (2017). A manifesto for reproducible science. Nature Human Behaviour, 1, 0021. https://doi.org/10.1038/s41562-016-0021.</a:t>
            </a:r>
          </a:p>
          <a:p>
            <a:pPr marL="85725" indent="-85725">
              <a:buNone/>
            </a:pPr>
            <a:r>
              <a:rPr lang="en-GB" sz="3200" dirty="0"/>
              <a:t>The Responsible Partnering Initiative (2009). </a:t>
            </a:r>
            <a:r>
              <a:rPr lang="en-GB" sz="3200" i="1" dirty="0"/>
              <a:t>Joining Forces in a World of Open Innovation: Guidelines for Collaborative Research and Knowledge Transfer between Science and Industry</a:t>
            </a:r>
            <a:r>
              <a:rPr lang="en-GB" sz="3200" dirty="0"/>
              <a:t>. https://eua.eu/downloads/publications/responsible%20partnering%20joining%20forces%20in%20a%20world%20of%20open%20innovation.pdf.</a:t>
            </a:r>
          </a:p>
          <a:p>
            <a:pPr marL="179388" indent="-179388">
              <a:buNone/>
            </a:pPr>
            <a:endParaRPr lang="en-GB" sz="3200" dirty="0"/>
          </a:p>
          <a:p>
            <a:pPr marL="179388" indent="-179388">
              <a:buNone/>
            </a:pPr>
            <a:r>
              <a:rPr lang="en-GB" sz="3200" dirty="0"/>
              <a:t>Templates, forms: </a:t>
            </a:r>
          </a:p>
          <a:p>
            <a:pPr marL="179388" indent="-179388">
              <a:buNone/>
            </a:pPr>
            <a:endParaRPr lang="en-GB" sz="3200" dirty="0"/>
          </a:p>
          <a:p>
            <a:pPr marL="85725" indent="-85725">
              <a:buNone/>
            </a:pPr>
            <a:r>
              <a:rPr lang="en-GB" sz="3200" dirty="0"/>
              <a:t>Intellectual Property Office (2022). </a:t>
            </a:r>
            <a:r>
              <a:rPr lang="en-GB" sz="3200" i="1" dirty="0"/>
              <a:t>University and business collaboration agreements: Lambert Toolkit</a:t>
            </a:r>
            <a:r>
              <a:rPr lang="en-GB" sz="3200" dirty="0"/>
              <a:t>. https://www.gov.uk/guidance/university-and-business-collaboration-agreements-lambert-toolkit.</a:t>
            </a:r>
          </a:p>
          <a:p>
            <a:pPr marL="85725" indent="-85725">
              <a:buNone/>
            </a:pPr>
            <a:r>
              <a:rPr lang="en-GB" sz="3200" dirty="0"/>
              <a:t>ICMJE [International Committee of Medical Journal Editors] (n.d.). Disclosure form. https://www.icmje.org/recommendations/browse/roles-and-responsibilities/author-responsibilities--conflicts-of-interest.html.</a:t>
            </a: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0C6C3781-5BCE-960B-99C0-C891E27A5DAC}"/>
              </a:ext>
            </a:extLst>
          </p:cNvPr>
          <p:cNvPicPr>
            <a:picLocks noChangeAspect="1"/>
          </p:cNvPicPr>
          <p:nvPr/>
        </p:nvPicPr>
        <p:blipFill>
          <a:blip r:embed="rId3"/>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F8F6862D-3FC0-1603-894D-95C80F0C17F1}"/>
              </a:ext>
            </a:extLst>
          </p:cNvPr>
          <p:cNvPicPr preferRelativeResize="0"/>
          <p:nvPr/>
        </p:nvPicPr>
        <p:blipFill rotWithShape="1">
          <a:blip r:embed="rId4">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15972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91801" y="1297143"/>
            <a:ext cx="4455261" cy="1446058"/>
          </a:xfrm>
          <a:prstGeom prst="rect">
            <a:avLst/>
          </a:prstGeom>
          <a:noFill/>
          <a:ln>
            <a:noFill/>
          </a:ln>
        </p:spPr>
        <p:txBody>
          <a:bodyPr spcFirstLastPara="1" wrap="square" lIns="91425" tIns="91425" rIns="91425" bIns="91425" anchor="t" anchorCtr="0">
            <a:normAutofit/>
          </a:bodyPr>
          <a:lstStyle/>
          <a:p>
            <a:pPr marL="180000" lvl="0" indent="0" algn="l" rtl="0">
              <a:lnSpc>
                <a:spcPct val="115000"/>
              </a:lnSpc>
              <a:spcBef>
                <a:spcPts val="0"/>
              </a:spcBef>
              <a:spcAft>
                <a:spcPts val="0"/>
              </a:spcAft>
              <a:buSzPts val="1800"/>
              <a:buNone/>
            </a:pPr>
            <a:r>
              <a:rPr lang="en-US" sz="1400" b="1" dirty="0"/>
              <a:t>George</a:t>
            </a:r>
            <a:r>
              <a:rPr lang="en-US" sz="1400" dirty="0"/>
              <a:t> invites one of the </a:t>
            </a:r>
            <a:r>
              <a:rPr lang="en-US" sz="1400" b="1" dirty="0"/>
              <a:t>institute’s researchers, Tim</a:t>
            </a:r>
            <a:r>
              <a:rPr lang="en-US" sz="1400" dirty="0"/>
              <a:t>, to join this project. </a:t>
            </a:r>
            <a:r>
              <a:rPr lang="en-US" sz="1400" b="1" dirty="0"/>
              <a:t>Tim</a:t>
            </a:r>
            <a:r>
              <a:rPr lang="en-US" sz="1400" dirty="0"/>
              <a:t> is even more eager to participate in the promising research project because he also owns shares in the company that proposed the project.</a:t>
            </a:r>
          </a:p>
        </p:txBody>
      </p:sp>
      <p:grpSp>
        <p:nvGrpSpPr>
          <p:cNvPr id="29" name="Grupė 28">
            <a:extLst>
              <a:ext uri="{FF2B5EF4-FFF2-40B4-BE49-F238E27FC236}">
                <a16:creationId xmlns:a16="http://schemas.microsoft.com/office/drawing/2014/main" id="{5157C3E3-BF05-F380-1D54-50E303FEE9C2}"/>
              </a:ext>
            </a:extLst>
          </p:cNvPr>
          <p:cNvGrpSpPr/>
          <p:nvPr/>
        </p:nvGrpSpPr>
        <p:grpSpPr>
          <a:xfrm>
            <a:off x="5572069" y="1428626"/>
            <a:ext cx="2971911" cy="2003893"/>
            <a:chOff x="5473912" y="1162226"/>
            <a:chExt cx="2971911" cy="2003893"/>
          </a:xfrm>
        </p:grpSpPr>
        <p:grpSp>
          <p:nvGrpSpPr>
            <p:cNvPr id="28" name="Grupė 27">
              <a:extLst>
                <a:ext uri="{FF2B5EF4-FFF2-40B4-BE49-F238E27FC236}">
                  <a16:creationId xmlns:a16="http://schemas.microsoft.com/office/drawing/2014/main" id="{F5242A99-5CD3-7D83-5322-98C09C18C1B8}"/>
                </a:ext>
              </a:extLst>
            </p:cNvPr>
            <p:cNvGrpSpPr/>
            <p:nvPr/>
          </p:nvGrpSpPr>
          <p:grpSpPr>
            <a:xfrm>
              <a:off x="5473912" y="1318448"/>
              <a:ext cx="1258088" cy="1711596"/>
              <a:chOff x="5473912" y="1318448"/>
              <a:chExt cx="1258088" cy="1711596"/>
            </a:xfrm>
          </p:grpSpPr>
          <p:grpSp>
            <p:nvGrpSpPr>
              <p:cNvPr id="4" name="Grupė 3">
                <a:extLst>
                  <a:ext uri="{FF2B5EF4-FFF2-40B4-BE49-F238E27FC236}">
                    <a16:creationId xmlns:a16="http://schemas.microsoft.com/office/drawing/2014/main" id="{DAF86320-3CFF-73E1-2FA9-FCBD65667033}"/>
                  </a:ext>
                </a:extLst>
              </p:cNvPr>
              <p:cNvGrpSpPr/>
              <p:nvPr/>
            </p:nvGrpSpPr>
            <p:grpSpPr>
              <a:xfrm flipH="1">
                <a:off x="5473912" y="1318448"/>
                <a:ext cx="1258088" cy="1711596"/>
                <a:chOff x="7532481" y="1259564"/>
                <a:chExt cx="1162644" cy="1711596"/>
              </a:xfrm>
            </p:grpSpPr>
            <p:pic>
              <p:nvPicPr>
                <p:cNvPr id="5" name="Grafinis elementas 4" descr="Man with short hair">
                  <a:extLst>
                    <a:ext uri="{FF2B5EF4-FFF2-40B4-BE49-F238E27FC236}">
                      <a16:creationId xmlns:a16="http://schemas.microsoft.com/office/drawing/2014/main" id="{DF29D308-25CE-F8A9-E6BF-86283430B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28089" y="1259564"/>
                  <a:ext cx="571429" cy="714375"/>
                </a:xfrm>
                <a:prstGeom prst="rect">
                  <a:avLst/>
                </a:prstGeom>
              </p:spPr>
            </p:pic>
            <p:pic>
              <p:nvPicPr>
                <p:cNvPr id="6" name="Grafinis elementas 5" descr="Old man wearing long sleeves">
                  <a:extLst>
                    <a:ext uri="{FF2B5EF4-FFF2-40B4-BE49-F238E27FC236}">
                      <a16:creationId xmlns:a16="http://schemas.microsoft.com/office/drawing/2014/main" id="{38B3738B-7113-A09E-A810-B762625C7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32481" y="1828160"/>
                  <a:ext cx="1162644" cy="1143000"/>
                </a:xfrm>
                <a:prstGeom prst="rect">
                  <a:avLst/>
                </a:prstGeom>
              </p:spPr>
            </p:pic>
          </p:grpSp>
          <p:pic>
            <p:nvPicPr>
              <p:cNvPr id="8" name="Grafinis elementas 7" descr="A talking face">
                <a:extLst>
                  <a:ext uri="{FF2B5EF4-FFF2-40B4-BE49-F238E27FC236}">
                    <a16:creationId xmlns:a16="http://schemas.microsoft.com/office/drawing/2014/main" id="{535562C1-9B7F-7BBD-B2DA-F82EF37783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6555" y="1539506"/>
                <a:ext cx="304800" cy="361950"/>
              </a:xfrm>
              <a:prstGeom prst="rect">
                <a:avLst/>
              </a:prstGeom>
            </p:spPr>
          </p:pic>
        </p:grpSp>
        <p:sp>
          <p:nvSpPr>
            <p:cNvPr id="11" name="Kalbos debesėlis: ovalas 10">
              <a:extLst>
                <a:ext uri="{FF2B5EF4-FFF2-40B4-BE49-F238E27FC236}">
                  <a16:creationId xmlns:a16="http://schemas.microsoft.com/office/drawing/2014/main" id="{584C37D2-05A7-E886-42B4-E21C9E1AC467}"/>
                </a:ext>
              </a:extLst>
            </p:cNvPr>
            <p:cNvSpPr/>
            <p:nvPr/>
          </p:nvSpPr>
          <p:spPr>
            <a:xfrm>
              <a:off x="6480371" y="1162226"/>
              <a:ext cx="766791" cy="367366"/>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lt-LT" dirty="0"/>
                <a:t>...</a:t>
              </a:r>
              <a:endParaRPr lang="en-US" dirty="0"/>
            </a:p>
          </p:txBody>
        </p:sp>
        <p:grpSp>
          <p:nvGrpSpPr>
            <p:cNvPr id="27" name="Grupė 26">
              <a:extLst>
                <a:ext uri="{FF2B5EF4-FFF2-40B4-BE49-F238E27FC236}">
                  <a16:creationId xmlns:a16="http://schemas.microsoft.com/office/drawing/2014/main" id="{A32C8B24-5F84-4C8E-BDD8-5BECBC499004}"/>
                </a:ext>
              </a:extLst>
            </p:cNvPr>
            <p:cNvGrpSpPr/>
            <p:nvPr/>
          </p:nvGrpSpPr>
          <p:grpSpPr>
            <a:xfrm flipH="1">
              <a:off x="7149600" y="1297142"/>
              <a:ext cx="1296223" cy="1868977"/>
              <a:chOff x="4025023" y="2833657"/>
              <a:chExt cx="1295400" cy="1868977"/>
            </a:xfrm>
          </p:grpSpPr>
          <p:pic>
            <p:nvPicPr>
              <p:cNvPr id="26" name="Grafinis elementas 25" descr="A boy with short hair">
                <a:extLst>
                  <a:ext uri="{FF2B5EF4-FFF2-40B4-BE49-F238E27FC236}">
                    <a16:creationId xmlns:a16="http://schemas.microsoft.com/office/drawing/2014/main" id="{244AA0B4-7DF8-EC8B-B414-0756D8CF1A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72686" y="2833657"/>
                <a:ext cx="600075" cy="695325"/>
              </a:xfrm>
              <a:prstGeom prst="rect">
                <a:avLst/>
              </a:prstGeom>
            </p:spPr>
          </p:pic>
          <p:pic>
            <p:nvPicPr>
              <p:cNvPr id="22" name="Grafinis elementas 21" descr="Woman in a turtleneck">
                <a:extLst>
                  <a:ext uri="{FF2B5EF4-FFF2-40B4-BE49-F238E27FC236}">
                    <a16:creationId xmlns:a16="http://schemas.microsoft.com/office/drawing/2014/main" id="{0BF01306-061F-467D-38BD-3A128DA838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5023" y="3492959"/>
                <a:ext cx="1295400" cy="1209675"/>
              </a:xfrm>
              <a:prstGeom prst="rect">
                <a:avLst/>
              </a:prstGeom>
            </p:spPr>
          </p:pic>
          <p:pic>
            <p:nvPicPr>
              <p:cNvPr id="24" name="Grafinis elementas 23" descr="Smiling face with closed eyes">
                <a:extLst>
                  <a:ext uri="{FF2B5EF4-FFF2-40B4-BE49-F238E27FC236}">
                    <a16:creationId xmlns:a16="http://schemas.microsoft.com/office/drawing/2014/main" id="{B184ADF6-01F9-5802-D268-E36CC874BB2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37482" y="3078393"/>
                <a:ext cx="304800" cy="333375"/>
              </a:xfrm>
              <a:prstGeom prst="rect">
                <a:avLst/>
              </a:prstGeom>
            </p:spPr>
          </p:pic>
          <p:pic>
            <p:nvPicPr>
              <p:cNvPr id="25" name="Grafinis elementas 24" descr="Square eyeglasses">
                <a:extLst>
                  <a:ext uri="{FF2B5EF4-FFF2-40B4-BE49-F238E27FC236}">
                    <a16:creationId xmlns:a16="http://schemas.microsoft.com/office/drawing/2014/main" id="{7AF9624B-D891-0359-9E71-A1FA05E73F9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98019" y="3071783"/>
                <a:ext cx="647700" cy="219075"/>
              </a:xfrm>
              <a:prstGeom prst="rect">
                <a:avLst/>
              </a:prstGeom>
            </p:spPr>
          </p:pic>
        </p:grpSp>
      </p:grpSp>
      <p:pic>
        <p:nvPicPr>
          <p:cNvPr id="2" name="Paveikslėlis 1" descr="Paveikslėlis, kuriame yra tekstas, ekrano kopija, Šriftas&#10;&#10;Automatiškai sugeneruotas aprašymas">
            <a:extLst>
              <a:ext uri="{FF2B5EF4-FFF2-40B4-BE49-F238E27FC236}">
                <a16:creationId xmlns:a16="http://schemas.microsoft.com/office/drawing/2014/main" id="{49E6C498-7E73-CB7B-8733-E4EB8F8633A0}"/>
              </a:ext>
            </a:extLst>
          </p:cNvPr>
          <p:cNvPicPr>
            <a:picLocks noChangeAspect="1"/>
          </p:cNvPicPr>
          <p:nvPr/>
        </p:nvPicPr>
        <p:blipFill>
          <a:blip r:embed="rId17"/>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8C5CAF88-F81E-5F7C-24B3-324B35789EE4}"/>
              </a:ext>
            </a:extLst>
          </p:cNvPr>
          <p:cNvPicPr preferRelativeResize="0"/>
          <p:nvPr/>
        </p:nvPicPr>
        <p:blipFill rotWithShape="1">
          <a:blip r:embed="rId18">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243181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84369" y="1443617"/>
            <a:ext cx="4749232" cy="1925983"/>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A. Should Tim inform George</a:t>
            </a:r>
            <a:r>
              <a:rPr lang="lt-LT" sz="1400" b="1" dirty="0">
                <a:solidFill>
                  <a:schemeClr val="accent5"/>
                </a:solidFill>
              </a:rPr>
              <a:t> </a:t>
            </a:r>
            <a:r>
              <a:rPr lang="en-US" sz="1400" b="1" dirty="0">
                <a:solidFill>
                  <a:schemeClr val="accent5"/>
                </a:solidFill>
              </a:rPr>
              <a:t>about his relationship with the company? </a:t>
            </a:r>
          </a:p>
          <a:p>
            <a:pPr marL="571500" lvl="0" algn="l" rtl="0">
              <a:lnSpc>
                <a:spcPct val="115000"/>
              </a:lnSpc>
              <a:spcBef>
                <a:spcPts val="0"/>
              </a:spcBef>
              <a:spcAft>
                <a:spcPts val="0"/>
              </a:spcAft>
              <a:buSzPts val="1800"/>
              <a:buAutoNum type="alphaUcPeriod"/>
            </a:pPr>
            <a:endParaRPr lang="en-US" sz="1400" b="1"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A1. </a:t>
            </a:r>
            <a:r>
              <a:rPr lang="en-US" sz="1400" b="1" dirty="0">
                <a:solidFill>
                  <a:schemeClr val="accent5"/>
                </a:solidFill>
                <a:hlinkClick r:id="rId3" action="ppaction://hlinksldjump"/>
              </a:rPr>
              <a:t>Tim</a:t>
            </a:r>
            <a:r>
              <a:rPr lang="en-US" sz="1400" dirty="0">
                <a:solidFill>
                  <a:schemeClr val="accent5"/>
                </a:solidFill>
                <a:hlinkClick r:id="rId3" action="ppaction://hlinksldjump"/>
              </a:rPr>
              <a:t> informs </a:t>
            </a:r>
            <a:r>
              <a:rPr lang="en-US" sz="1400" b="1" dirty="0">
                <a:solidFill>
                  <a:schemeClr val="accent5"/>
                </a:solidFill>
                <a:hlinkClick r:id="rId3" action="ppaction://hlinksldjump"/>
              </a:rPr>
              <a:t>George</a:t>
            </a:r>
            <a:r>
              <a:rPr lang="en-US" sz="1400" dirty="0">
                <a:solidFill>
                  <a:schemeClr val="accent5"/>
                </a:solidFill>
                <a:hlinkClick r:id="rId3" action="ppaction://hlinksldjump"/>
              </a:rPr>
              <a:t> about his relationship with the company. </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4" action="ppaction://hlinksldjump"/>
              </a:rPr>
              <a:t>A2. </a:t>
            </a:r>
            <a:r>
              <a:rPr lang="en-US" sz="1400" b="1" dirty="0">
                <a:solidFill>
                  <a:schemeClr val="accent5"/>
                </a:solidFill>
                <a:hlinkClick r:id="rId4" action="ppaction://hlinksldjump"/>
              </a:rPr>
              <a:t>Tim</a:t>
            </a:r>
            <a:r>
              <a:rPr lang="en-US" sz="1400" dirty="0">
                <a:solidFill>
                  <a:schemeClr val="accent5"/>
                </a:solidFill>
                <a:hlinkClick r:id="rId4" action="ppaction://hlinksldjump"/>
              </a:rPr>
              <a:t> decides not to disclose his ties with the company.</a:t>
            </a:r>
            <a:endParaRPr lang="en-US" sz="1400" dirty="0">
              <a:solidFill>
                <a:schemeClr val="accent5"/>
              </a:solidFill>
            </a:endParaRPr>
          </a:p>
        </p:txBody>
      </p:sp>
      <p:grpSp>
        <p:nvGrpSpPr>
          <p:cNvPr id="10" name="Grupė 9">
            <a:extLst>
              <a:ext uri="{FF2B5EF4-FFF2-40B4-BE49-F238E27FC236}">
                <a16:creationId xmlns:a16="http://schemas.microsoft.com/office/drawing/2014/main" id="{03640517-434C-9994-281B-67392817DD2B}"/>
              </a:ext>
            </a:extLst>
          </p:cNvPr>
          <p:cNvGrpSpPr/>
          <p:nvPr/>
        </p:nvGrpSpPr>
        <p:grpSpPr>
          <a:xfrm>
            <a:off x="6466672" y="1432694"/>
            <a:ext cx="1935743" cy="2326177"/>
            <a:chOff x="6193072" y="1739942"/>
            <a:chExt cx="1935743" cy="2326177"/>
          </a:xfrm>
        </p:grpSpPr>
        <p:grpSp>
          <p:nvGrpSpPr>
            <p:cNvPr id="9" name="Grupė 8">
              <a:extLst>
                <a:ext uri="{FF2B5EF4-FFF2-40B4-BE49-F238E27FC236}">
                  <a16:creationId xmlns:a16="http://schemas.microsoft.com/office/drawing/2014/main" id="{CB867FDF-D046-19DF-6BA4-C844D0623170}"/>
                </a:ext>
              </a:extLst>
            </p:cNvPr>
            <p:cNvGrpSpPr/>
            <p:nvPr/>
          </p:nvGrpSpPr>
          <p:grpSpPr>
            <a:xfrm>
              <a:off x="6193072" y="2197142"/>
              <a:ext cx="1296223" cy="1868977"/>
              <a:chOff x="7135200" y="2053142"/>
              <a:chExt cx="1296223" cy="1868977"/>
            </a:xfrm>
          </p:grpSpPr>
          <p:pic>
            <p:nvPicPr>
              <p:cNvPr id="2" name="Grafinis elementas 1" descr="A boy with short hair">
                <a:extLst>
                  <a:ext uri="{FF2B5EF4-FFF2-40B4-BE49-F238E27FC236}">
                    <a16:creationId xmlns:a16="http://schemas.microsoft.com/office/drawing/2014/main" id="{359A2AA9-0BB1-D2ED-9E26-89C82284A1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483083" y="2053142"/>
                <a:ext cx="600456" cy="695325"/>
              </a:xfrm>
              <a:prstGeom prst="rect">
                <a:avLst/>
              </a:prstGeom>
            </p:spPr>
          </p:pic>
          <p:pic>
            <p:nvPicPr>
              <p:cNvPr id="3" name="Grafinis elementas 2" descr="Woman in a turtleneck">
                <a:extLst>
                  <a:ext uri="{FF2B5EF4-FFF2-40B4-BE49-F238E27FC236}">
                    <a16:creationId xmlns:a16="http://schemas.microsoft.com/office/drawing/2014/main" id="{C1CFB334-4E81-EF14-0351-59F016FAFD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135200" y="2712444"/>
                <a:ext cx="1296223" cy="1209675"/>
              </a:xfrm>
              <a:prstGeom prst="rect">
                <a:avLst/>
              </a:prstGeom>
            </p:spPr>
          </p:pic>
          <p:pic>
            <p:nvPicPr>
              <p:cNvPr id="4" name="Grafinis elementas 3" descr="Square eyeglasses">
                <a:extLst>
                  <a:ext uri="{FF2B5EF4-FFF2-40B4-BE49-F238E27FC236}">
                    <a16:creationId xmlns:a16="http://schemas.microsoft.com/office/drawing/2014/main" id="{2531B34F-E250-ABD2-D333-5900DBA175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410079" y="2291268"/>
                <a:ext cx="648112" cy="219075"/>
              </a:xfrm>
              <a:prstGeom prst="rect">
                <a:avLst/>
              </a:prstGeom>
            </p:spPr>
          </p:pic>
        </p:grpSp>
        <p:pic>
          <p:nvPicPr>
            <p:cNvPr id="8" name="Grafinis elementas 7" descr="Thought bubble outline">
              <a:extLst>
                <a:ext uri="{FF2B5EF4-FFF2-40B4-BE49-F238E27FC236}">
                  <a16:creationId xmlns:a16="http://schemas.microsoft.com/office/drawing/2014/main" id="{621A5380-19A1-2B08-758C-91D6AF2B32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14415" y="1739942"/>
              <a:ext cx="914400" cy="914400"/>
            </a:xfrm>
            <a:prstGeom prst="rect">
              <a:avLst/>
            </a:prstGeom>
          </p:spPr>
        </p:pic>
      </p:grpSp>
      <p:pic>
        <p:nvPicPr>
          <p:cNvPr id="6" name="Grafinis elementas 5" descr="Smiling face with closed eyes">
            <a:extLst>
              <a:ext uri="{FF2B5EF4-FFF2-40B4-BE49-F238E27FC236}">
                <a16:creationId xmlns:a16="http://schemas.microsoft.com/office/drawing/2014/main" id="{FB277B04-2485-E7E9-713C-062D3265A9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6820215" y="2128020"/>
            <a:ext cx="294568" cy="333375"/>
          </a:xfrm>
          <a:prstGeom prst="rect">
            <a:avLst/>
          </a:prstGeom>
        </p:spPr>
      </p:pic>
      <p:pic>
        <p:nvPicPr>
          <p:cNvPr id="5" name="Paveikslėlis 4" descr="Paveikslėlis, kuriame yra tekstas, ekrano kopija, Šriftas&#10;&#10;Automatiškai sugeneruotas aprašymas">
            <a:extLst>
              <a:ext uri="{FF2B5EF4-FFF2-40B4-BE49-F238E27FC236}">
                <a16:creationId xmlns:a16="http://schemas.microsoft.com/office/drawing/2014/main" id="{DD992864-F933-1E11-B27B-D0DC9379C824}"/>
              </a:ext>
            </a:extLst>
          </p:cNvPr>
          <p:cNvPicPr>
            <a:picLocks noChangeAspect="1"/>
          </p:cNvPicPr>
          <p:nvPr/>
        </p:nvPicPr>
        <p:blipFill>
          <a:blip r:embed="rId15"/>
          <a:stretch>
            <a:fillRect/>
          </a:stretch>
        </p:blipFill>
        <p:spPr>
          <a:xfrm>
            <a:off x="0" y="4003113"/>
            <a:ext cx="9144000" cy="1140387"/>
          </a:xfrm>
          <a:prstGeom prst="rect">
            <a:avLst/>
          </a:prstGeom>
        </p:spPr>
      </p:pic>
      <p:pic>
        <p:nvPicPr>
          <p:cNvPr id="7" name="Google Shape;59;p2">
            <a:extLst>
              <a:ext uri="{FF2B5EF4-FFF2-40B4-BE49-F238E27FC236}">
                <a16:creationId xmlns:a16="http://schemas.microsoft.com/office/drawing/2014/main" id="{110DA968-AC7A-A52D-7546-A48047B0702A}"/>
              </a:ext>
            </a:extLst>
          </p:cNvPr>
          <p:cNvPicPr preferRelativeResize="0"/>
          <p:nvPr/>
        </p:nvPicPr>
        <p:blipFill rotWithShape="1">
          <a:blip r:embed="rId16">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5480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47197" y="1169745"/>
            <a:ext cx="4491203" cy="2718256"/>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A1. Tim informs George about his relationship with the company. What should George</a:t>
            </a:r>
            <a:r>
              <a:rPr lang="lt-LT" sz="1400" b="1" dirty="0">
                <a:solidFill>
                  <a:schemeClr val="accent5"/>
                </a:solidFill>
              </a:rPr>
              <a:t> </a:t>
            </a:r>
            <a:r>
              <a:rPr lang="en-US" sz="1400" b="1" dirty="0">
                <a:solidFill>
                  <a:schemeClr val="accent5"/>
                </a:solidFill>
              </a:rPr>
              <a:t>do? </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A1.1. </a:t>
            </a:r>
            <a:r>
              <a:rPr lang="en-US" sz="1400" b="1" dirty="0">
                <a:solidFill>
                  <a:schemeClr val="accent5"/>
                </a:solidFill>
                <a:hlinkClick r:id="rId3" action="ppaction://hlinksldjump"/>
              </a:rPr>
              <a:t>George</a:t>
            </a:r>
            <a:r>
              <a:rPr lang="en-US" sz="1400" dirty="0">
                <a:solidFill>
                  <a:schemeClr val="accent5"/>
                </a:solidFill>
                <a:hlinkClick r:id="rId3" action="ppaction://hlinksldjump"/>
              </a:rPr>
              <a:t> decides </a:t>
            </a:r>
            <a:r>
              <a:rPr lang="en-US" sz="1400" dirty="0">
                <a:solidFill>
                  <a:srgbClr val="FF0000"/>
                </a:solidFill>
                <a:hlinkClick r:id="rId3" action="ppaction://hlinksldjump"/>
              </a:rPr>
              <a:t>that </a:t>
            </a:r>
            <a:r>
              <a:rPr lang="en-US" sz="1400" b="1" dirty="0">
                <a:solidFill>
                  <a:schemeClr val="accent5"/>
                </a:solidFill>
                <a:hlinkClick r:id="rId3" action="ppaction://hlinksldjump"/>
              </a:rPr>
              <a:t>Tim</a:t>
            </a:r>
            <a:r>
              <a:rPr lang="en-US" sz="1400" dirty="0">
                <a:solidFill>
                  <a:schemeClr val="accent5"/>
                </a:solidFill>
                <a:hlinkClick r:id="rId3" action="ppaction://hlinksldjump"/>
              </a:rPr>
              <a:t> cannot join the collaborative research.</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4" action="ppaction://hlinksldjump"/>
              </a:rPr>
              <a:t>A1.2. </a:t>
            </a:r>
            <a:r>
              <a:rPr lang="en-US" sz="1400" b="1" dirty="0">
                <a:solidFill>
                  <a:schemeClr val="accent5"/>
                </a:solidFill>
                <a:hlinkClick r:id="rId4" action="ppaction://hlinksldjump"/>
              </a:rPr>
              <a:t>George</a:t>
            </a:r>
            <a:r>
              <a:rPr lang="en-US" sz="1400" dirty="0">
                <a:solidFill>
                  <a:schemeClr val="accent5"/>
                </a:solidFill>
                <a:hlinkClick r:id="rId4" action="ppaction://hlinksldjump"/>
              </a:rPr>
              <a:t> </a:t>
            </a:r>
            <a:r>
              <a:rPr lang="en-US" sz="1400" dirty="0">
                <a:solidFill>
                  <a:schemeClr val="accent5"/>
                </a:solidFill>
                <a:hlinkClick r:id="rId3" action="ppaction://hlinksldjump"/>
              </a:rPr>
              <a:t>does not find this to be</a:t>
            </a:r>
            <a:r>
              <a:rPr lang="en-US" sz="1400" dirty="0">
                <a:solidFill>
                  <a:schemeClr val="accent5"/>
                </a:solidFill>
                <a:hlinkClick r:id="rId4" action="ppaction://hlinksldjump"/>
              </a:rPr>
              <a:t> an issue and suggests </a:t>
            </a:r>
            <a:r>
              <a:rPr lang="en-US" sz="1400" b="1" dirty="0">
                <a:solidFill>
                  <a:schemeClr val="accent5"/>
                </a:solidFill>
                <a:hlinkClick r:id="rId4" action="ppaction://hlinksldjump"/>
              </a:rPr>
              <a:t>Tim</a:t>
            </a:r>
            <a:r>
              <a:rPr lang="en-US" sz="1400" dirty="0">
                <a:solidFill>
                  <a:schemeClr val="accent5"/>
                </a:solidFill>
                <a:hlinkClick r:id="rId4" action="ppaction://hlinksldjump"/>
              </a:rPr>
              <a:t> not to </a:t>
            </a:r>
            <a:r>
              <a:rPr lang="en-US" sz="1400" dirty="0">
                <a:solidFill>
                  <a:srgbClr val="FF0000"/>
                </a:solidFill>
                <a:hlinkClick r:id="rId4" action="ppaction://hlinksldjump"/>
              </a:rPr>
              <a:t>bring </a:t>
            </a:r>
            <a:r>
              <a:rPr lang="en-US" sz="1400" dirty="0">
                <a:solidFill>
                  <a:schemeClr val="accent5"/>
                </a:solidFill>
                <a:hlinkClick r:id="rId4" action="ppaction://hlinksldjump"/>
              </a:rPr>
              <a:t>this matter to the attention of his colleagues.</a:t>
            </a: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5" action="ppaction://hlinksldjump"/>
              </a:rPr>
              <a:t>A1.3. </a:t>
            </a:r>
            <a:r>
              <a:rPr lang="en-US" sz="1400" b="1" dirty="0">
                <a:solidFill>
                  <a:schemeClr val="accent5"/>
                </a:solidFill>
                <a:hlinkClick r:id="rId5" action="ppaction://hlinksldjump"/>
              </a:rPr>
              <a:t>George</a:t>
            </a:r>
            <a:r>
              <a:rPr lang="en-US" sz="1400" dirty="0">
                <a:solidFill>
                  <a:schemeClr val="accent5"/>
                </a:solidFill>
                <a:hlinkClick r:id="rId5" action="ppaction://hlinksldjump"/>
              </a:rPr>
              <a:t> suggests that </a:t>
            </a:r>
            <a:r>
              <a:rPr lang="en-US" sz="1400" b="1" dirty="0">
                <a:solidFill>
                  <a:schemeClr val="accent5"/>
                </a:solidFill>
                <a:hlinkClick r:id="rId5" action="ppaction://hlinksldjump"/>
              </a:rPr>
              <a:t>Tim</a:t>
            </a:r>
            <a:r>
              <a:rPr lang="en-US" sz="1400" dirty="0">
                <a:solidFill>
                  <a:schemeClr val="accent5"/>
                </a:solidFill>
                <a:hlinkClick r:id="rId5" action="ppaction://hlinksldjump"/>
              </a:rPr>
              <a:t> should declare his relationship with the company.</a:t>
            </a:r>
            <a:endParaRPr lang="en-US" sz="1400" dirty="0">
              <a:solidFill>
                <a:schemeClr val="accent5"/>
              </a:solidFill>
            </a:endParaRPr>
          </a:p>
        </p:txBody>
      </p:sp>
      <p:grpSp>
        <p:nvGrpSpPr>
          <p:cNvPr id="6" name="Grupė 5">
            <a:extLst>
              <a:ext uri="{FF2B5EF4-FFF2-40B4-BE49-F238E27FC236}">
                <a16:creationId xmlns:a16="http://schemas.microsoft.com/office/drawing/2014/main" id="{CFADF6EB-2B0F-B40E-7E24-8C9370BA4C7A}"/>
              </a:ext>
            </a:extLst>
          </p:cNvPr>
          <p:cNvGrpSpPr/>
          <p:nvPr/>
        </p:nvGrpSpPr>
        <p:grpSpPr>
          <a:xfrm>
            <a:off x="5218172" y="1462253"/>
            <a:ext cx="3679705" cy="2288102"/>
            <a:chOff x="5301305" y="1606701"/>
            <a:chExt cx="3679705" cy="2288102"/>
          </a:xfrm>
        </p:grpSpPr>
        <p:grpSp>
          <p:nvGrpSpPr>
            <p:cNvPr id="15" name="Grupė 14">
              <a:extLst>
                <a:ext uri="{FF2B5EF4-FFF2-40B4-BE49-F238E27FC236}">
                  <a16:creationId xmlns:a16="http://schemas.microsoft.com/office/drawing/2014/main" id="{A59D1768-22DA-0936-B82B-FC65D35E4984}"/>
                </a:ext>
              </a:extLst>
            </p:cNvPr>
            <p:cNvGrpSpPr/>
            <p:nvPr/>
          </p:nvGrpSpPr>
          <p:grpSpPr>
            <a:xfrm>
              <a:off x="5301305" y="1606701"/>
              <a:ext cx="3679705" cy="2288102"/>
              <a:chOff x="5301305" y="1606701"/>
              <a:chExt cx="3679705" cy="2288102"/>
            </a:xfrm>
          </p:grpSpPr>
          <p:grpSp>
            <p:nvGrpSpPr>
              <p:cNvPr id="9" name="Grupė 8">
                <a:extLst>
                  <a:ext uri="{FF2B5EF4-FFF2-40B4-BE49-F238E27FC236}">
                    <a16:creationId xmlns:a16="http://schemas.microsoft.com/office/drawing/2014/main" id="{80BFB075-C7F8-24F9-235F-74896FAF7F28}"/>
                  </a:ext>
                </a:extLst>
              </p:cNvPr>
              <p:cNvGrpSpPr/>
              <p:nvPr/>
            </p:nvGrpSpPr>
            <p:grpSpPr>
              <a:xfrm>
                <a:off x="5301305" y="2096550"/>
                <a:ext cx="1914525" cy="1798253"/>
                <a:chOff x="5301305" y="2571750"/>
                <a:chExt cx="1914525" cy="1798253"/>
              </a:xfrm>
            </p:grpSpPr>
            <p:pic>
              <p:nvPicPr>
                <p:cNvPr id="7" name="Grafinis elementas 6" descr="Woman raising hands">
                  <a:extLst>
                    <a:ext uri="{FF2B5EF4-FFF2-40B4-BE49-F238E27FC236}">
                      <a16:creationId xmlns:a16="http://schemas.microsoft.com/office/drawing/2014/main" id="{C5B763BC-3B5C-4614-B000-DF4D36AE3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1305" y="3169853"/>
                  <a:ext cx="1914525" cy="1200150"/>
                </a:xfrm>
                <a:prstGeom prst="rect">
                  <a:avLst/>
                </a:prstGeom>
              </p:spPr>
            </p:pic>
            <p:grpSp>
              <p:nvGrpSpPr>
                <p:cNvPr id="8" name="Grupė 7">
                  <a:extLst>
                    <a:ext uri="{FF2B5EF4-FFF2-40B4-BE49-F238E27FC236}">
                      <a16:creationId xmlns:a16="http://schemas.microsoft.com/office/drawing/2014/main" id="{567D4A79-B520-2732-C614-916EA1984786}"/>
                    </a:ext>
                  </a:extLst>
                </p:cNvPr>
                <p:cNvGrpSpPr/>
                <p:nvPr/>
              </p:nvGrpSpPr>
              <p:grpSpPr>
                <a:xfrm flipH="1">
                  <a:off x="5847573" y="2571750"/>
                  <a:ext cx="730691" cy="695325"/>
                  <a:chOff x="5811679" y="1973942"/>
                  <a:chExt cx="673460" cy="695325"/>
                </a:xfrm>
              </p:grpSpPr>
              <p:pic>
                <p:nvPicPr>
                  <p:cNvPr id="2" name="Grafinis elementas 1" descr="A boy with short hair">
                    <a:extLst>
                      <a:ext uri="{FF2B5EF4-FFF2-40B4-BE49-F238E27FC236}">
                        <a16:creationId xmlns:a16="http://schemas.microsoft.com/office/drawing/2014/main" id="{6B8208AA-0FDE-8933-1E67-F28524C5CC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884683" y="1973942"/>
                    <a:ext cx="600456" cy="695325"/>
                  </a:xfrm>
                  <a:prstGeom prst="rect">
                    <a:avLst/>
                  </a:prstGeom>
                </p:spPr>
              </p:pic>
              <p:pic>
                <p:nvPicPr>
                  <p:cNvPr id="4" name="Grafinis elementas 3" descr="Square eyeglasses">
                    <a:extLst>
                      <a:ext uri="{FF2B5EF4-FFF2-40B4-BE49-F238E27FC236}">
                        <a16:creationId xmlns:a16="http://schemas.microsoft.com/office/drawing/2014/main" id="{7A92D2BC-B149-8DA4-4F8E-93FB1C8EC2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811679" y="2212068"/>
                    <a:ext cx="648112" cy="219075"/>
                  </a:xfrm>
                  <a:prstGeom prst="rect">
                    <a:avLst/>
                  </a:prstGeom>
                </p:spPr>
              </p:pic>
              <p:pic>
                <p:nvPicPr>
                  <p:cNvPr id="5" name="Grafinis elementas 4" descr="A talking face">
                    <a:extLst>
                      <a:ext uri="{FF2B5EF4-FFF2-40B4-BE49-F238E27FC236}">
                        <a16:creationId xmlns:a16="http://schemas.microsoft.com/office/drawing/2014/main" id="{6D8351DE-C8C3-1950-B61A-AC766CB77E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911763" y="2239950"/>
                    <a:ext cx="314130" cy="361950"/>
                  </a:xfrm>
                  <a:prstGeom prst="rect">
                    <a:avLst/>
                  </a:prstGeom>
                </p:spPr>
              </p:pic>
            </p:grpSp>
          </p:grpSp>
          <p:grpSp>
            <p:nvGrpSpPr>
              <p:cNvPr id="10" name="Grupė 9">
                <a:extLst>
                  <a:ext uri="{FF2B5EF4-FFF2-40B4-BE49-F238E27FC236}">
                    <a16:creationId xmlns:a16="http://schemas.microsoft.com/office/drawing/2014/main" id="{B19C2584-E200-763E-89CC-7ECBEAE4E940}"/>
                  </a:ext>
                </a:extLst>
              </p:cNvPr>
              <p:cNvGrpSpPr/>
              <p:nvPr/>
            </p:nvGrpSpPr>
            <p:grpSpPr>
              <a:xfrm>
                <a:off x="7045324" y="1606701"/>
                <a:ext cx="1935686" cy="2235613"/>
                <a:chOff x="6147609" y="1223305"/>
                <a:chExt cx="1935686" cy="2235613"/>
              </a:xfrm>
            </p:grpSpPr>
            <p:pic>
              <p:nvPicPr>
                <p:cNvPr id="11" name="Grafinis elementas 10" descr="Man with short hair">
                  <a:extLst>
                    <a:ext uri="{FF2B5EF4-FFF2-40B4-BE49-F238E27FC236}">
                      <a16:creationId xmlns:a16="http://schemas.microsoft.com/office/drawing/2014/main" id="{B2032FDF-3F24-5428-70B9-59DE8DA6CB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6443217" y="1747322"/>
                  <a:ext cx="571429" cy="714375"/>
                </a:xfrm>
                <a:prstGeom prst="rect">
                  <a:avLst/>
                </a:prstGeom>
              </p:spPr>
            </p:pic>
            <p:pic>
              <p:nvPicPr>
                <p:cNvPr id="12" name="Grafinis elementas 11" descr="Old man wearing long sleeves">
                  <a:extLst>
                    <a:ext uri="{FF2B5EF4-FFF2-40B4-BE49-F238E27FC236}">
                      <a16:creationId xmlns:a16="http://schemas.microsoft.com/office/drawing/2014/main" id="{AEE147B5-D9CE-7665-AE4D-618B6BE321A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6147609" y="2315918"/>
                  <a:ext cx="1162644" cy="1143000"/>
                </a:xfrm>
                <a:prstGeom prst="rect">
                  <a:avLst/>
                </a:prstGeom>
              </p:spPr>
            </p:pic>
            <p:pic>
              <p:nvPicPr>
                <p:cNvPr id="13" name="Grafinis elementas 12" descr="A confused face">
                  <a:extLst>
                    <a:ext uri="{FF2B5EF4-FFF2-40B4-BE49-F238E27FC236}">
                      <a16:creationId xmlns:a16="http://schemas.microsoft.com/office/drawing/2014/main" id="{44B86FC2-7EA4-97C8-6619-A4B83C404DC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6467709" y="1964979"/>
                  <a:ext cx="356590" cy="381000"/>
                </a:xfrm>
                <a:prstGeom prst="rect">
                  <a:avLst/>
                </a:prstGeom>
              </p:spPr>
            </p:pic>
            <p:pic>
              <p:nvPicPr>
                <p:cNvPr id="14" name="Grafinis elementas 13" descr="Thought bubble outline">
                  <a:extLst>
                    <a:ext uri="{FF2B5EF4-FFF2-40B4-BE49-F238E27FC236}">
                      <a16:creationId xmlns:a16="http://schemas.microsoft.com/office/drawing/2014/main" id="{D6F58B43-1E79-F8AF-D820-C3E1814B1A6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168895" y="1223305"/>
                  <a:ext cx="914400" cy="914400"/>
                </a:xfrm>
                <a:prstGeom prst="rect">
                  <a:avLst/>
                </a:prstGeom>
              </p:spPr>
            </p:pic>
          </p:grpSp>
        </p:grpSp>
        <p:sp>
          <p:nvSpPr>
            <p:cNvPr id="3" name="Kalbos debesėlis: ovalas 2">
              <a:extLst>
                <a:ext uri="{FF2B5EF4-FFF2-40B4-BE49-F238E27FC236}">
                  <a16:creationId xmlns:a16="http://schemas.microsoft.com/office/drawing/2014/main" id="{18C56E54-929C-EE7C-ECCA-06A764ACF13C}"/>
                </a:ext>
              </a:extLst>
            </p:cNvPr>
            <p:cNvSpPr/>
            <p:nvPr/>
          </p:nvSpPr>
          <p:spPr>
            <a:xfrm>
              <a:off x="6465971" y="1918226"/>
              <a:ext cx="766791" cy="367366"/>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lt-LT" dirty="0"/>
                <a:t>...</a:t>
              </a:r>
              <a:endParaRPr lang="en-US" dirty="0"/>
            </a:p>
          </p:txBody>
        </p:sp>
      </p:grpSp>
      <p:pic>
        <p:nvPicPr>
          <p:cNvPr id="16" name="Paveikslėlis 15" descr="Paveikslėlis, kuriame yra tekstas, ekrano kopija, Šriftas&#10;&#10;Automatiškai sugeneruotas aprašymas">
            <a:extLst>
              <a:ext uri="{FF2B5EF4-FFF2-40B4-BE49-F238E27FC236}">
                <a16:creationId xmlns:a16="http://schemas.microsoft.com/office/drawing/2014/main" id="{BF90B0FA-A9AA-D287-0573-1CEA640251ED}"/>
              </a:ext>
            </a:extLst>
          </p:cNvPr>
          <p:cNvPicPr>
            <a:picLocks noChangeAspect="1"/>
          </p:cNvPicPr>
          <p:nvPr/>
        </p:nvPicPr>
        <p:blipFill>
          <a:blip r:embed="rId22"/>
          <a:stretch>
            <a:fillRect/>
          </a:stretch>
        </p:blipFill>
        <p:spPr>
          <a:xfrm>
            <a:off x="0" y="4003113"/>
            <a:ext cx="9144000" cy="1140387"/>
          </a:xfrm>
          <a:prstGeom prst="rect">
            <a:avLst/>
          </a:prstGeom>
        </p:spPr>
      </p:pic>
      <p:pic>
        <p:nvPicPr>
          <p:cNvPr id="17" name="Google Shape;59;p2">
            <a:extLst>
              <a:ext uri="{FF2B5EF4-FFF2-40B4-BE49-F238E27FC236}">
                <a16:creationId xmlns:a16="http://schemas.microsoft.com/office/drawing/2014/main" id="{F0CD3896-36E9-9A06-452A-5C82F07F168D}"/>
              </a:ext>
            </a:extLst>
          </p:cNvPr>
          <p:cNvPicPr preferRelativeResize="0"/>
          <p:nvPr/>
        </p:nvPicPr>
        <p:blipFill rotWithShape="1">
          <a:blip r:embed="rId23">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62680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2"/>
          <p:cNvSpPr txBox="1">
            <a:spLocks noGrp="1"/>
          </p:cNvSpPr>
          <p:nvPr>
            <p:ph type="body" idx="1"/>
          </p:nvPr>
        </p:nvSpPr>
        <p:spPr>
          <a:xfrm>
            <a:off x="310027" y="1297142"/>
            <a:ext cx="4571573" cy="1699167"/>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A1.1. George decides that Tim cannot join the collaborative research.</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lvl="0" indent="0" algn="l" rtl="0">
              <a:lnSpc>
                <a:spcPct val="115000"/>
              </a:lnSpc>
              <a:spcBef>
                <a:spcPts val="0"/>
              </a:spcBef>
              <a:spcAft>
                <a:spcPts val="0"/>
              </a:spcAft>
              <a:buSzPts val="1800"/>
              <a:buNone/>
            </a:pPr>
            <a:r>
              <a:rPr lang="en-US" sz="1400" dirty="0">
                <a:solidFill>
                  <a:schemeClr val="accent5"/>
                </a:solidFill>
                <a:hlinkClick r:id="rId3" action="ppaction://hlinksldjump"/>
              </a:rPr>
              <a:t>A1.1.1. </a:t>
            </a:r>
            <a:r>
              <a:rPr lang="en-US" sz="1400" b="1" dirty="0">
                <a:solidFill>
                  <a:schemeClr val="accent5"/>
                </a:solidFill>
                <a:hlinkClick r:id="rId3" action="ppaction://hlinksldjump"/>
              </a:rPr>
              <a:t>Tim</a:t>
            </a:r>
            <a:r>
              <a:rPr lang="en-US" sz="1400" dirty="0">
                <a:solidFill>
                  <a:schemeClr val="accent5"/>
                </a:solidFill>
                <a:hlinkClick r:id="rId3" action="ppaction://hlinksldjump"/>
              </a:rPr>
              <a:t> does not join the collaborative research.</a:t>
            </a:r>
            <a:endParaRPr lang="en-US" sz="1400" dirty="0">
              <a:solidFill>
                <a:schemeClr val="accent5"/>
              </a:solidFill>
            </a:endParaRPr>
          </a:p>
        </p:txBody>
      </p:sp>
      <p:grpSp>
        <p:nvGrpSpPr>
          <p:cNvPr id="2" name="Grupė 1">
            <a:extLst>
              <a:ext uri="{FF2B5EF4-FFF2-40B4-BE49-F238E27FC236}">
                <a16:creationId xmlns:a16="http://schemas.microsoft.com/office/drawing/2014/main" id="{3BA10534-AB71-67AC-4DAA-0F024C8B7001}"/>
              </a:ext>
            </a:extLst>
          </p:cNvPr>
          <p:cNvGrpSpPr/>
          <p:nvPr/>
        </p:nvGrpSpPr>
        <p:grpSpPr>
          <a:xfrm>
            <a:off x="6042568" y="1453706"/>
            <a:ext cx="2558506" cy="1868977"/>
            <a:chOff x="5992168" y="2281706"/>
            <a:chExt cx="2558506" cy="1868977"/>
          </a:xfrm>
        </p:grpSpPr>
        <p:grpSp>
          <p:nvGrpSpPr>
            <p:cNvPr id="8" name="Grupė 7">
              <a:extLst>
                <a:ext uri="{FF2B5EF4-FFF2-40B4-BE49-F238E27FC236}">
                  <a16:creationId xmlns:a16="http://schemas.microsoft.com/office/drawing/2014/main" id="{11304CFD-4334-AA0A-6AEC-24ACD8DD9D03}"/>
                </a:ext>
              </a:extLst>
            </p:cNvPr>
            <p:cNvGrpSpPr/>
            <p:nvPr/>
          </p:nvGrpSpPr>
          <p:grpSpPr>
            <a:xfrm>
              <a:off x="5992168" y="2281706"/>
              <a:ext cx="1296223" cy="1868977"/>
              <a:chOff x="6258568" y="1912448"/>
              <a:chExt cx="1296223" cy="1868977"/>
            </a:xfrm>
          </p:grpSpPr>
          <p:pic>
            <p:nvPicPr>
              <p:cNvPr id="10" name="Grafinis elementas 9" descr="A boy with short hair">
                <a:extLst>
                  <a:ext uri="{FF2B5EF4-FFF2-40B4-BE49-F238E27FC236}">
                    <a16:creationId xmlns:a16="http://schemas.microsoft.com/office/drawing/2014/main" id="{599A881D-906D-AAD1-5C88-6C00CEEB41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606451" y="1912448"/>
                <a:ext cx="600456" cy="695325"/>
              </a:xfrm>
              <a:prstGeom prst="rect">
                <a:avLst/>
              </a:prstGeom>
            </p:spPr>
          </p:pic>
          <p:pic>
            <p:nvPicPr>
              <p:cNvPr id="11" name="Grafinis elementas 10" descr="Woman in a turtleneck">
                <a:extLst>
                  <a:ext uri="{FF2B5EF4-FFF2-40B4-BE49-F238E27FC236}">
                    <a16:creationId xmlns:a16="http://schemas.microsoft.com/office/drawing/2014/main" id="{61B28E0B-BB9D-A012-1026-39693C9C23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258568" y="2571750"/>
                <a:ext cx="1296223" cy="1209675"/>
              </a:xfrm>
              <a:prstGeom prst="rect">
                <a:avLst/>
              </a:prstGeom>
            </p:spPr>
          </p:pic>
          <p:pic>
            <p:nvPicPr>
              <p:cNvPr id="12" name="Grafinis elementas 11" descr="Square eyeglasses">
                <a:extLst>
                  <a:ext uri="{FF2B5EF4-FFF2-40B4-BE49-F238E27FC236}">
                    <a16:creationId xmlns:a16="http://schemas.microsoft.com/office/drawing/2014/main" id="{D08B87C3-E3FB-34C3-5DAC-B2A0E033D5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6533447" y="2150574"/>
                <a:ext cx="648112" cy="219075"/>
              </a:xfrm>
              <a:prstGeom prst="rect">
                <a:avLst/>
              </a:prstGeom>
            </p:spPr>
          </p:pic>
          <p:pic>
            <p:nvPicPr>
              <p:cNvPr id="16" name="Grafinis elementas 15" descr="Old man face">
                <a:extLst>
                  <a:ext uri="{FF2B5EF4-FFF2-40B4-BE49-F238E27FC236}">
                    <a16:creationId xmlns:a16="http://schemas.microsoft.com/office/drawing/2014/main" id="{5C11E1CE-27C5-BB4E-E6C2-8B406C16DB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6630034" y="2165900"/>
                <a:ext cx="328232" cy="304800"/>
              </a:xfrm>
              <a:prstGeom prst="rect">
                <a:avLst/>
              </a:prstGeom>
            </p:spPr>
          </p:pic>
        </p:grpSp>
        <p:pic>
          <p:nvPicPr>
            <p:cNvPr id="3" name="Grafinis elementas 2" descr="Exit outline">
              <a:extLst>
                <a:ext uri="{FF2B5EF4-FFF2-40B4-BE49-F238E27FC236}">
                  <a16:creationId xmlns:a16="http://schemas.microsoft.com/office/drawing/2014/main" id="{0E698EA7-1D39-EC6F-31A2-29DD0680F2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6274" y="2382758"/>
              <a:ext cx="914400" cy="914400"/>
            </a:xfrm>
            <a:prstGeom prst="rect">
              <a:avLst/>
            </a:prstGeom>
          </p:spPr>
        </p:pic>
      </p:grpSp>
      <p:pic>
        <p:nvPicPr>
          <p:cNvPr id="4" name="Paveikslėlis 3" descr="Paveikslėlis, kuriame yra tekstas, ekrano kopija, Šriftas&#10;&#10;Automatiškai sugeneruotas aprašymas">
            <a:extLst>
              <a:ext uri="{FF2B5EF4-FFF2-40B4-BE49-F238E27FC236}">
                <a16:creationId xmlns:a16="http://schemas.microsoft.com/office/drawing/2014/main" id="{6383C132-1FAD-5ECD-66BE-EFD6192D33D5}"/>
              </a:ext>
            </a:extLst>
          </p:cNvPr>
          <p:cNvPicPr>
            <a:picLocks noChangeAspect="1"/>
          </p:cNvPicPr>
          <p:nvPr/>
        </p:nvPicPr>
        <p:blipFill>
          <a:blip r:embed="rId14"/>
          <a:stretch>
            <a:fillRect/>
          </a:stretch>
        </p:blipFill>
        <p:spPr>
          <a:xfrm>
            <a:off x="0" y="4003113"/>
            <a:ext cx="9144000" cy="1140387"/>
          </a:xfrm>
          <a:prstGeom prst="rect">
            <a:avLst/>
          </a:prstGeom>
        </p:spPr>
      </p:pic>
      <p:pic>
        <p:nvPicPr>
          <p:cNvPr id="5" name="Google Shape;59;p2">
            <a:extLst>
              <a:ext uri="{FF2B5EF4-FFF2-40B4-BE49-F238E27FC236}">
                <a16:creationId xmlns:a16="http://schemas.microsoft.com/office/drawing/2014/main" id="{00AA24DB-8293-02B6-AC98-DDDFC27058A1}"/>
              </a:ext>
            </a:extLst>
          </p:cNvPr>
          <p:cNvPicPr preferRelativeResize="0"/>
          <p:nvPr/>
        </p:nvPicPr>
        <p:blipFill rotWithShape="1">
          <a:blip r:embed="rId15">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341926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6" name="Grupė 5">
            <a:extLst>
              <a:ext uri="{FF2B5EF4-FFF2-40B4-BE49-F238E27FC236}">
                <a16:creationId xmlns:a16="http://schemas.microsoft.com/office/drawing/2014/main" id="{704C2269-337B-A019-448E-CC1FC8781F86}"/>
              </a:ext>
            </a:extLst>
          </p:cNvPr>
          <p:cNvGrpSpPr/>
          <p:nvPr/>
        </p:nvGrpSpPr>
        <p:grpSpPr>
          <a:xfrm>
            <a:off x="4368697" y="865303"/>
            <a:ext cx="4672764" cy="2853541"/>
            <a:chOff x="4570297" y="927884"/>
            <a:chExt cx="4672764" cy="2853541"/>
          </a:xfrm>
        </p:grpSpPr>
        <p:pic>
          <p:nvPicPr>
            <p:cNvPr id="7" name="Grafinis elementas 6" descr="Cubicles with laptops and chairs">
              <a:extLst>
                <a:ext uri="{FF2B5EF4-FFF2-40B4-BE49-F238E27FC236}">
                  <a16:creationId xmlns:a16="http://schemas.microsoft.com/office/drawing/2014/main" id="{2FD25515-7B11-2F2E-F497-F00C600C6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297" y="927884"/>
              <a:ext cx="4672764" cy="2628430"/>
            </a:xfrm>
            <a:prstGeom prst="rect">
              <a:avLst/>
            </a:prstGeom>
          </p:spPr>
        </p:pic>
        <p:grpSp>
          <p:nvGrpSpPr>
            <p:cNvPr id="8" name="Grupė 7">
              <a:extLst>
                <a:ext uri="{FF2B5EF4-FFF2-40B4-BE49-F238E27FC236}">
                  <a16:creationId xmlns:a16="http://schemas.microsoft.com/office/drawing/2014/main" id="{865F3451-45AD-D9C3-C580-0A5A4D9B3F7A}"/>
                </a:ext>
              </a:extLst>
            </p:cNvPr>
            <p:cNvGrpSpPr/>
            <p:nvPr/>
          </p:nvGrpSpPr>
          <p:grpSpPr>
            <a:xfrm>
              <a:off x="6258568" y="1912448"/>
              <a:ext cx="1296223" cy="1868977"/>
              <a:chOff x="6258568" y="1912448"/>
              <a:chExt cx="1296223" cy="1868977"/>
            </a:xfrm>
          </p:grpSpPr>
          <p:pic>
            <p:nvPicPr>
              <p:cNvPr id="9" name="Grafinis elementas 8" descr="A boy with short hair">
                <a:extLst>
                  <a:ext uri="{FF2B5EF4-FFF2-40B4-BE49-F238E27FC236}">
                    <a16:creationId xmlns:a16="http://schemas.microsoft.com/office/drawing/2014/main" id="{1EDFD49F-86E7-6A50-7807-49FC59D8E1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606451" y="1912448"/>
                <a:ext cx="600456" cy="695325"/>
              </a:xfrm>
              <a:prstGeom prst="rect">
                <a:avLst/>
              </a:prstGeom>
            </p:spPr>
          </p:pic>
          <p:pic>
            <p:nvPicPr>
              <p:cNvPr id="10" name="Grafinis elementas 9" descr="Woman in a turtleneck">
                <a:extLst>
                  <a:ext uri="{FF2B5EF4-FFF2-40B4-BE49-F238E27FC236}">
                    <a16:creationId xmlns:a16="http://schemas.microsoft.com/office/drawing/2014/main" id="{2A56A13D-AF9D-3F85-41E7-B9CFC9647F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258568" y="2571750"/>
                <a:ext cx="1296223" cy="1209675"/>
              </a:xfrm>
              <a:prstGeom prst="rect">
                <a:avLst/>
              </a:prstGeom>
            </p:spPr>
          </p:pic>
          <p:pic>
            <p:nvPicPr>
              <p:cNvPr id="11" name="Grafinis elementas 10" descr="Square eyeglasses">
                <a:extLst>
                  <a:ext uri="{FF2B5EF4-FFF2-40B4-BE49-F238E27FC236}">
                    <a16:creationId xmlns:a16="http://schemas.microsoft.com/office/drawing/2014/main" id="{96AF9E3C-D548-AE0A-E95E-2575E47FE4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533447" y="2150574"/>
                <a:ext cx="648112" cy="219075"/>
              </a:xfrm>
              <a:prstGeom prst="rect">
                <a:avLst/>
              </a:prstGeom>
            </p:spPr>
          </p:pic>
          <p:pic>
            <p:nvPicPr>
              <p:cNvPr id="12" name="Grafinis elementas 11" descr="Old man face">
                <a:extLst>
                  <a:ext uri="{FF2B5EF4-FFF2-40B4-BE49-F238E27FC236}">
                    <a16:creationId xmlns:a16="http://schemas.microsoft.com/office/drawing/2014/main" id="{C3BF5942-EBA1-E33E-EAE9-2CF1F3F480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6630034" y="2165900"/>
                <a:ext cx="328232" cy="304800"/>
              </a:xfrm>
              <a:prstGeom prst="rect">
                <a:avLst/>
              </a:prstGeom>
            </p:spPr>
          </p:pic>
        </p:grpSp>
      </p:grpSp>
      <p:sp>
        <p:nvSpPr>
          <p:cNvPr id="61" name="Google Shape;61;p2"/>
          <p:cNvSpPr txBox="1">
            <a:spLocks noGrp="1"/>
          </p:cNvSpPr>
          <p:nvPr>
            <p:ph type="body" idx="1"/>
          </p:nvPr>
        </p:nvSpPr>
        <p:spPr>
          <a:xfrm>
            <a:off x="310027" y="1415740"/>
            <a:ext cx="4420373" cy="2018835"/>
          </a:xfrm>
          <a:prstGeom prst="rect">
            <a:avLst/>
          </a:prstGeom>
          <a:noFill/>
          <a:ln>
            <a:noFill/>
          </a:ln>
        </p:spPr>
        <p:txBody>
          <a:bodyPr spcFirstLastPara="1" wrap="square" lIns="91425" tIns="91425" rIns="91425" bIns="91425" anchor="t" anchorCtr="0">
            <a:normAutofit/>
          </a:bodyPr>
          <a:lstStyle/>
          <a:p>
            <a:pPr marL="228600" lvl="0" indent="0" algn="l" rtl="0">
              <a:lnSpc>
                <a:spcPct val="115000"/>
              </a:lnSpc>
              <a:spcBef>
                <a:spcPts val="0"/>
              </a:spcBef>
              <a:spcAft>
                <a:spcPts val="0"/>
              </a:spcAft>
              <a:buSzPts val="1800"/>
              <a:buNone/>
            </a:pPr>
            <a:r>
              <a:rPr lang="en-US" sz="1400" b="1" dirty="0">
                <a:solidFill>
                  <a:schemeClr val="accent5"/>
                </a:solidFill>
              </a:rPr>
              <a:t>A1.2. George does not find this to be an issue and suggests Tim not to bring this matter to the attention of his colleagues.</a:t>
            </a:r>
          </a:p>
          <a:p>
            <a:pPr marL="228600" lvl="0" indent="0" algn="l" rtl="0">
              <a:lnSpc>
                <a:spcPct val="115000"/>
              </a:lnSpc>
              <a:spcBef>
                <a:spcPts val="0"/>
              </a:spcBef>
              <a:spcAft>
                <a:spcPts val="0"/>
              </a:spcAft>
              <a:buSzPts val="1800"/>
              <a:buNone/>
            </a:pPr>
            <a:endParaRPr lang="en-US" sz="1400" dirty="0">
              <a:solidFill>
                <a:schemeClr val="accent5"/>
              </a:solidFill>
            </a:endParaRPr>
          </a:p>
          <a:p>
            <a:pPr marL="228600" indent="0">
              <a:buNone/>
            </a:pPr>
            <a:r>
              <a:rPr lang="en-US" sz="1400" dirty="0">
                <a:solidFill>
                  <a:schemeClr val="accent5"/>
                </a:solidFill>
                <a:hlinkClick r:id="rId13" action="ppaction://hlinksldjump"/>
              </a:rPr>
              <a:t>A1.2.1. </a:t>
            </a:r>
            <a:r>
              <a:rPr lang="en-US" sz="1400" b="1" dirty="0">
                <a:solidFill>
                  <a:schemeClr val="accent5"/>
                </a:solidFill>
                <a:hlinkClick r:id="rId13" action="ppaction://hlinksldjump"/>
              </a:rPr>
              <a:t>Tim </a:t>
            </a:r>
            <a:r>
              <a:rPr lang="en-US" sz="1400" dirty="0">
                <a:solidFill>
                  <a:schemeClr val="accent5"/>
                </a:solidFill>
                <a:hlinkClick r:id="rId13" action="ppaction://hlinksldjump"/>
              </a:rPr>
              <a:t>joins the collaborative research, </a:t>
            </a:r>
            <a:r>
              <a:rPr lang="en-US" sz="1400" dirty="0">
                <a:solidFill>
                  <a:srgbClr val="FF0000"/>
                </a:solidFill>
                <a:hlinkClick r:id="rId13" action="ppaction://hlinksldjump"/>
              </a:rPr>
              <a:t>without mentioning</a:t>
            </a:r>
            <a:r>
              <a:rPr lang="en-US" sz="1400" dirty="0">
                <a:solidFill>
                  <a:schemeClr val="accent5"/>
                </a:solidFill>
                <a:hlinkClick r:id="rId13" action="ppaction://hlinksldjump"/>
              </a:rPr>
              <a:t> his relationship with company to anyone.</a:t>
            </a:r>
            <a:endParaRPr lang="en-US" sz="1400" dirty="0">
              <a:solidFill>
                <a:schemeClr val="accent5"/>
              </a:solidFill>
            </a:endParaRPr>
          </a:p>
        </p:txBody>
      </p:sp>
      <p:pic>
        <p:nvPicPr>
          <p:cNvPr id="2" name="Paveikslėlis 1" descr="Paveikslėlis, kuriame yra tekstas, ekrano kopija, Šriftas&#10;&#10;Automatiškai sugeneruotas aprašymas">
            <a:extLst>
              <a:ext uri="{FF2B5EF4-FFF2-40B4-BE49-F238E27FC236}">
                <a16:creationId xmlns:a16="http://schemas.microsoft.com/office/drawing/2014/main" id="{A7623B86-652A-88B9-4EDD-5AC48E986D56}"/>
              </a:ext>
            </a:extLst>
          </p:cNvPr>
          <p:cNvPicPr>
            <a:picLocks noChangeAspect="1"/>
          </p:cNvPicPr>
          <p:nvPr/>
        </p:nvPicPr>
        <p:blipFill>
          <a:blip r:embed="rId14"/>
          <a:stretch>
            <a:fillRect/>
          </a:stretch>
        </p:blipFill>
        <p:spPr>
          <a:xfrm>
            <a:off x="0" y="4003113"/>
            <a:ext cx="9144000" cy="1140387"/>
          </a:xfrm>
          <a:prstGeom prst="rect">
            <a:avLst/>
          </a:prstGeom>
        </p:spPr>
      </p:pic>
      <p:pic>
        <p:nvPicPr>
          <p:cNvPr id="3" name="Google Shape;59;p2">
            <a:extLst>
              <a:ext uri="{FF2B5EF4-FFF2-40B4-BE49-F238E27FC236}">
                <a16:creationId xmlns:a16="http://schemas.microsoft.com/office/drawing/2014/main" id="{756F794F-7724-2B73-E6A3-8C81AD05B945}"/>
              </a:ext>
            </a:extLst>
          </p:cNvPr>
          <p:cNvPicPr preferRelativeResize="0"/>
          <p:nvPr/>
        </p:nvPicPr>
        <p:blipFill rotWithShape="1">
          <a:blip r:embed="rId15">
            <a:alphaModFix/>
          </a:blip>
          <a:srcRect/>
          <a:stretch/>
        </p:blipFill>
        <p:spPr>
          <a:xfrm>
            <a:off x="7058025" y="6314"/>
            <a:ext cx="2085975" cy="1019175"/>
          </a:xfrm>
          <a:prstGeom prst="rect">
            <a:avLst/>
          </a:prstGeom>
          <a:noFill/>
          <a:ln>
            <a:noFill/>
          </a:ln>
        </p:spPr>
      </p:pic>
    </p:spTree>
    <p:extLst>
      <p:ext uri="{BB962C8B-B14F-4D97-AF65-F5344CB8AC3E}">
        <p14:creationId xmlns:p14="http://schemas.microsoft.com/office/powerpoint/2010/main" val="181030874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Tema3</Template>
  <TotalTime>2078</TotalTime>
  <Words>4948</Words>
  <Application>Microsoft Office PowerPoint</Application>
  <PresentationFormat>Demonstracija ekrane (16:9)</PresentationFormat>
  <Paragraphs>201</Paragraphs>
  <Slides>45</Slides>
  <Notes>45</Notes>
  <HiddenSlides>0</HiddenSlides>
  <MMClips>0</MMClips>
  <ScaleCrop>false</ScaleCrop>
  <HeadingPairs>
    <vt:vector size="6" baseType="variant">
      <vt:variant>
        <vt:lpstr>Naudojami šriftai</vt:lpstr>
      </vt:variant>
      <vt:variant>
        <vt:i4>1</vt:i4>
      </vt:variant>
      <vt:variant>
        <vt:lpstr>Tema</vt:lpstr>
      </vt:variant>
      <vt:variant>
        <vt:i4>1</vt:i4>
      </vt:variant>
      <vt:variant>
        <vt:lpstr>Skaidrių pavadinimai</vt:lpstr>
      </vt:variant>
      <vt:variant>
        <vt:i4>45</vt:i4>
      </vt:variant>
    </vt:vector>
  </HeadingPairs>
  <TitlesOfParts>
    <vt:vector size="47" baseType="lpstr">
      <vt:lpstr>Arial</vt:lpstr>
      <vt:lpstr>Simple Light</vt:lpstr>
      <vt:lpstr>Integrity in research and business collaboration Conflict of interest scenario</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Competing interest  scenario</dc:title>
  <dc:creator>Sonja Bjelobaba</dc:creator>
  <cp:lastModifiedBy>Julija Umbrasaitė</cp:lastModifiedBy>
  <cp:revision>536</cp:revision>
  <dcterms:modified xsi:type="dcterms:W3CDTF">2023-08-28T18:24:50Z</dcterms:modified>
</cp:coreProperties>
</file>